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682" r:id="rId2"/>
  </p:sldMasterIdLst>
  <p:notesMasterIdLst>
    <p:notesMasterId r:id="rId76"/>
  </p:notesMasterIdLst>
  <p:sldIdLst>
    <p:sldId id="1924" r:id="rId3"/>
    <p:sldId id="259" r:id="rId4"/>
    <p:sldId id="1824" r:id="rId5"/>
    <p:sldId id="1822" r:id="rId6"/>
    <p:sldId id="1863" r:id="rId7"/>
    <p:sldId id="1929" r:id="rId8"/>
    <p:sldId id="1865" r:id="rId9"/>
    <p:sldId id="1823" r:id="rId10"/>
    <p:sldId id="1930" r:id="rId11"/>
    <p:sldId id="1875" r:id="rId12"/>
    <p:sldId id="263" r:id="rId13"/>
    <p:sldId id="1927" r:id="rId14"/>
    <p:sldId id="1825" r:id="rId15"/>
    <p:sldId id="1826" r:id="rId16"/>
    <p:sldId id="1877" r:id="rId17"/>
    <p:sldId id="1827" r:id="rId18"/>
    <p:sldId id="1828" r:id="rId19"/>
    <p:sldId id="1829" r:id="rId20"/>
    <p:sldId id="1859" r:id="rId21"/>
    <p:sldId id="1851" r:id="rId22"/>
    <p:sldId id="1864" r:id="rId23"/>
    <p:sldId id="1869" r:id="rId24"/>
    <p:sldId id="1830" r:id="rId25"/>
    <p:sldId id="1862" r:id="rId26"/>
    <p:sldId id="1873" r:id="rId27"/>
    <p:sldId id="1931" r:id="rId28"/>
    <p:sldId id="1837" r:id="rId29"/>
    <p:sldId id="1861" r:id="rId30"/>
    <p:sldId id="1860" r:id="rId31"/>
    <p:sldId id="1832" r:id="rId32"/>
    <p:sldId id="1833" r:id="rId33"/>
    <p:sldId id="1835" r:id="rId34"/>
    <p:sldId id="1874" r:id="rId35"/>
    <p:sldId id="1923" r:id="rId36"/>
    <p:sldId id="1902" r:id="rId37"/>
    <p:sldId id="1831" r:id="rId38"/>
    <p:sldId id="1834" r:id="rId39"/>
    <p:sldId id="1838" r:id="rId40"/>
    <p:sldId id="1839" r:id="rId41"/>
    <p:sldId id="1840" r:id="rId42"/>
    <p:sldId id="1878" r:id="rId43"/>
    <p:sldId id="1841" r:id="rId44"/>
    <p:sldId id="1842" r:id="rId45"/>
    <p:sldId id="1843" r:id="rId46"/>
    <p:sldId id="1844" r:id="rId47"/>
    <p:sldId id="1845" r:id="rId48"/>
    <p:sldId id="1901" r:id="rId49"/>
    <p:sldId id="1872" r:id="rId50"/>
    <p:sldId id="1900" r:id="rId51"/>
    <p:sldId id="1846" r:id="rId52"/>
    <p:sldId id="1847" r:id="rId53"/>
    <p:sldId id="1848" r:id="rId54"/>
    <p:sldId id="1867" r:id="rId55"/>
    <p:sldId id="1849" r:id="rId56"/>
    <p:sldId id="1850" r:id="rId57"/>
    <p:sldId id="266" r:id="rId58"/>
    <p:sldId id="327" r:id="rId59"/>
    <p:sldId id="326" r:id="rId60"/>
    <p:sldId id="1852" r:id="rId61"/>
    <p:sldId id="1870" r:id="rId62"/>
    <p:sldId id="1871" r:id="rId63"/>
    <p:sldId id="1895" r:id="rId64"/>
    <p:sldId id="1896" r:id="rId65"/>
    <p:sldId id="1854" r:id="rId66"/>
    <p:sldId id="1855" r:id="rId67"/>
    <p:sldId id="1910" r:id="rId68"/>
    <p:sldId id="1911" r:id="rId69"/>
    <p:sldId id="1912" r:id="rId70"/>
    <p:sldId id="1913" r:id="rId71"/>
    <p:sldId id="1914" r:id="rId72"/>
    <p:sldId id="1915" r:id="rId73"/>
    <p:sldId id="1853" r:id="rId74"/>
    <p:sldId id="1866" r:id="rId75"/>
  </p:sldIdLst>
  <p:sldSz cx="12192000" cy="6858000"/>
  <p:notesSz cx="6858000" cy="9144000"/>
  <p:embeddedFontLst>
    <p:embeddedFont>
      <p:font typeface="Segoe UI Semibold" panose="020B0702040204020203" pitchFamily="34" charset="0"/>
      <p:bold r:id="rId77"/>
      <p:boldItalic r:id="rId78"/>
    </p:embeddedFont>
    <p:embeddedFont>
      <p:font typeface="Calibri Light" panose="020F0302020204030204" pitchFamily="34" charset="0"/>
      <p:regular r:id="rId79"/>
      <p:italic r:id="rId80"/>
    </p:embeddedFont>
    <p:embeddedFont>
      <p:font typeface="Tw Cen MT" panose="020B0602020104020603" pitchFamily="34" charset="0"/>
      <p:regular r:id="rId81"/>
      <p:bold r:id="rId82"/>
      <p:italic r:id="rId83"/>
      <p:boldItalic r:id="rId84"/>
    </p:embeddedFont>
    <p:embeddedFont>
      <p:font typeface="Tahoma" panose="020B0604030504040204" pitchFamily="34" charset="0"/>
      <p:regular r:id="rId85"/>
      <p:bold r:id="rId86"/>
    </p:embeddedFont>
    <p:embeddedFont>
      <p:font typeface="Calibri" panose="020F0502020204030204" pitchFamily="34" charset="0"/>
      <p:regular r:id="rId87"/>
      <p:bold r:id="rId88"/>
      <p:italic r:id="rId89"/>
      <p:boldItalic r:id="rId90"/>
    </p:embeddedFont>
    <p:embeddedFont>
      <p:font typeface="微软雅黑" panose="020B0503020204020204" pitchFamily="34" charset="-122"/>
      <p:regular r:id="rId91"/>
      <p:bold r:id="rId92"/>
    </p:embeddedFont>
    <p:embeddedFont>
      <p:font typeface="宋体" panose="02010600030101010101" pitchFamily="2" charset="-122"/>
      <p:regular r:id="rId93"/>
    </p:embeddedFont>
    <p:embeddedFont>
      <p:font typeface="ＭＳ Ｐゴシック" panose="020B0600070205080204" pitchFamily="34" charset="-128"/>
      <p:regular r:id="rId94"/>
    </p:embeddedFont>
    <p:embeddedFont>
      <p:font typeface="游ゴシック" panose="020B0400000000000000" pitchFamily="34" charset="-128"/>
      <p:regular r:id="rId95"/>
      <p:bold r:id="rId96"/>
    </p:embeddedFont>
    <p:embeddedFont>
      <p:font typeface="Segoe UI" panose="020B0502040204020203" pitchFamily="34" charset="0"/>
      <p:regular r:id="rId97"/>
      <p:bold r:id="rId98"/>
      <p:italic r:id="rId99"/>
      <p:boldItalic r:id="rId10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F74A77-8383-41EF-84B0-A62EE3CB72F3}">
          <p14:sldIdLst/>
        </p14:section>
        <p14:section name="SOLUTION OVERVIEW" id="{3A342DC1-D83D-4524-8F10-4C988D212C89}">
          <p14:sldIdLst/>
        </p14:section>
        <p14:section name="FUNCTIONAL OVERVIEW" id="{3ACA1FC0-3FC3-455B-801C-F83E6B268DF2}">
          <p14:sldIdLst/>
        </p14:section>
        <p14:section name="FLOW DIAGRAMS" id="{664A8E32-0A94-4967-AF0F-E899FC3C1BCD}">
          <p14:sldIdLst/>
        </p14:section>
        <p14:section name="FLOW DIAGRAMS" id="{69376DE9-2182-4C3B-8A64-B2DDF48B5572}">
          <p14:sldIdLst/>
        </p14:section>
        <p14:section name="ENGAGEMENT METHODOLOGIES" id="{336D0291-778A-4314-95D4-302CAB8D1602}">
          <p14:sldIdLst>
            <p14:sldId id="1924"/>
            <p14:sldId id="259"/>
            <p14:sldId id="1824"/>
            <p14:sldId id="1822"/>
            <p14:sldId id="1863"/>
            <p14:sldId id="1929"/>
            <p14:sldId id="1865"/>
            <p14:sldId id="1823"/>
            <p14:sldId id="1930"/>
            <p14:sldId id="1875"/>
            <p14:sldId id="263"/>
            <p14:sldId id="1927"/>
            <p14:sldId id="1825"/>
            <p14:sldId id="1826"/>
            <p14:sldId id="1877"/>
            <p14:sldId id="1827"/>
            <p14:sldId id="1828"/>
            <p14:sldId id="1829"/>
          </p14:sldIdLst>
        </p14:section>
        <p14:section name="DEVELOPMENT METHODOLOGIES" id="{B3C200AA-04EF-4336-8D59-1160C67890F8}">
          <p14:sldIdLst>
            <p14:sldId id="1859"/>
            <p14:sldId id="1851"/>
            <p14:sldId id="1864"/>
            <p14:sldId id="1869"/>
            <p14:sldId id="1830"/>
            <p14:sldId id="1862"/>
            <p14:sldId id="1873"/>
            <p14:sldId id="1931"/>
            <p14:sldId id="1837"/>
            <p14:sldId id="1861"/>
            <p14:sldId id="1860"/>
            <p14:sldId id="1832"/>
            <p14:sldId id="1833"/>
            <p14:sldId id="1835"/>
            <p14:sldId id="1874"/>
            <p14:sldId id="1923"/>
            <p14:sldId id="1902"/>
            <p14:sldId id="1831"/>
            <p14:sldId id="1834"/>
            <p14:sldId id="1838"/>
            <p14:sldId id="1839"/>
            <p14:sldId id="1840"/>
            <p14:sldId id="1878"/>
            <p14:sldId id="1841"/>
            <p14:sldId id="1842"/>
            <p14:sldId id="1843"/>
            <p14:sldId id="1844"/>
            <p14:sldId id="1845"/>
            <p14:sldId id="1901"/>
            <p14:sldId id="1872"/>
            <p14:sldId id="1900"/>
            <p14:sldId id="1846"/>
            <p14:sldId id="1847"/>
            <p14:sldId id="1848"/>
            <p14:sldId id="1867"/>
            <p14:sldId id="1849"/>
            <p14:sldId id="1850"/>
            <p14:sldId id="266"/>
            <p14:sldId id="327"/>
            <p14:sldId id="326"/>
            <p14:sldId id="1852"/>
            <p14:sldId id="1870"/>
            <p14:sldId id="1871"/>
            <p14:sldId id="1895"/>
            <p14:sldId id="1896"/>
            <p14:sldId id="1854"/>
            <p14:sldId id="1855"/>
            <p14:sldId id="1910"/>
            <p14:sldId id="1911"/>
            <p14:sldId id="1912"/>
            <p14:sldId id="1913"/>
            <p14:sldId id="1914"/>
            <p14:sldId id="1915"/>
            <p14:sldId id="1853"/>
            <p14:sldId id="18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75B6"/>
    <a:srgbClr val="CBE6F9"/>
    <a:srgbClr val="BEE1F8"/>
    <a:srgbClr val="46566E"/>
    <a:srgbClr val="00C8C3"/>
    <a:srgbClr val="647B9C"/>
    <a:srgbClr val="00A09D"/>
    <a:srgbClr val="00C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24" autoAdjust="0"/>
    <p:restoredTop sz="90963" autoAdjust="0"/>
  </p:normalViewPr>
  <p:slideViewPr>
    <p:cSldViewPr snapToGrid="0">
      <p:cViewPr varScale="1">
        <p:scale>
          <a:sx n="59" d="100"/>
          <a:sy n="59" d="100"/>
        </p:scale>
        <p:origin x="7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3.fntdata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font" Target="fonts/font14.fntdata"/><Relationship Id="rId95" Type="http://schemas.openxmlformats.org/officeDocument/2006/relationships/font" Target="fonts/font19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font" Target="fonts/font18.fntdata"/><Relationship Id="rId99" Type="http://schemas.openxmlformats.org/officeDocument/2006/relationships/font" Target="fonts/font23.fntdata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97" Type="http://schemas.openxmlformats.org/officeDocument/2006/relationships/font" Target="fonts/font21.fntdata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1.fntdata"/><Relationship Id="rId61" Type="http://schemas.openxmlformats.org/officeDocument/2006/relationships/slide" Target="slides/slide59.xml"/><Relationship Id="rId82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1.fntdata"/><Relationship Id="rId100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7.fntdata"/><Relationship Id="rId98" Type="http://schemas.openxmlformats.org/officeDocument/2006/relationships/font" Target="fonts/font22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F20CB-E1D3-4388-B907-24923CFF91C3}" type="datetimeFigureOut">
              <a:rPr lang="da-DK" smtClean="0"/>
              <a:t>27-03-2021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591BA-9B96-493F-93FC-03787CE0AC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86086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7E727-36D3-4028-8B84-BBC5823536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444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African 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591BA-9B96-493F-93FC-03787CE0AC90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26903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ARI Migration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591BA-9B96-493F-93FC-03787CE0AC90}" type="slidenum">
              <a:rPr lang="da-DK" smtClean="0"/>
              <a:t>71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35273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fld id="{B671DB04-000A-4D15-8646-52F19C26147A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fld id="{2172A038-6288-42AD-B34A-3C3A187687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Afbeelding 15">
            <a:extLst>
              <a:ext uri="{FF2B5EF4-FFF2-40B4-BE49-F238E27FC236}">
                <a16:creationId xmlns:a16="http://schemas.microsoft.com/office/drawing/2014/main" id="{54F51085-3E30-432F-A7B7-5C80F7FA5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r="3115"/>
          <a:stretch/>
        </p:blipFill>
        <p:spPr>
          <a:xfrm>
            <a:off x="0" y="0"/>
            <a:ext cx="12192000" cy="6858290"/>
          </a:xfrm>
          <a:prstGeom prst="rect">
            <a:avLst/>
          </a:prstGeom>
        </p:spPr>
      </p:pic>
      <p:cxnSp>
        <p:nvCxnSpPr>
          <p:cNvPr id="12" name="Rechte verbindingslijn 8">
            <a:extLst>
              <a:ext uri="{FF2B5EF4-FFF2-40B4-BE49-F238E27FC236}">
                <a16:creationId xmlns:a16="http://schemas.microsoft.com/office/drawing/2014/main" id="{5531FFF6-C5F0-4FDF-B585-DB67283A6A39}"/>
              </a:ext>
            </a:extLst>
          </p:cNvPr>
          <p:cNvCxnSpPr>
            <a:cxnSpLocks/>
          </p:cNvCxnSpPr>
          <p:nvPr userDrawn="1"/>
        </p:nvCxnSpPr>
        <p:spPr>
          <a:xfrm>
            <a:off x="3467157" y="4164149"/>
            <a:ext cx="215239" cy="0"/>
          </a:xfrm>
          <a:prstGeom prst="line">
            <a:avLst/>
          </a:prstGeom>
          <a:ln w="28575">
            <a:solidFill>
              <a:srgbClr val="1D76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9">
            <a:extLst>
              <a:ext uri="{FF2B5EF4-FFF2-40B4-BE49-F238E27FC236}">
                <a16:creationId xmlns:a16="http://schemas.microsoft.com/office/drawing/2014/main" id="{0B5DD2E5-12E9-47EB-A34F-1A7312FED0B5}"/>
              </a:ext>
            </a:extLst>
          </p:cNvPr>
          <p:cNvCxnSpPr>
            <a:cxnSpLocks/>
          </p:cNvCxnSpPr>
          <p:nvPr userDrawn="1"/>
        </p:nvCxnSpPr>
        <p:spPr>
          <a:xfrm>
            <a:off x="3467157" y="4517177"/>
            <a:ext cx="215239" cy="0"/>
          </a:xfrm>
          <a:prstGeom prst="line">
            <a:avLst/>
          </a:prstGeom>
          <a:ln w="28575">
            <a:solidFill>
              <a:srgbClr val="1D76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6">
            <a:extLst>
              <a:ext uri="{FF2B5EF4-FFF2-40B4-BE49-F238E27FC236}">
                <a16:creationId xmlns:a16="http://schemas.microsoft.com/office/drawing/2014/main" id="{2380EE54-7E40-43B5-948C-194606A7B77E}"/>
              </a:ext>
            </a:extLst>
          </p:cNvPr>
          <p:cNvSpPr/>
          <p:nvPr userDrawn="1"/>
        </p:nvSpPr>
        <p:spPr>
          <a:xfrm>
            <a:off x="625848" y="0"/>
            <a:ext cx="3167606" cy="59146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sp>
        <p:nvSpPr>
          <p:cNvPr id="15" name="Tekstvak 17">
            <a:extLst>
              <a:ext uri="{FF2B5EF4-FFF2-40B4-BE49-F238E27FC236}">
                <a16:creationId xmlns:a16="http://schemas.microsoft.com/office/drawing/2014/main" id="{29EA5154-856F-459C-B2AF-33AAB976C2E7}"/>
              </a:ext>
            </a:extLst>
          </p:cNvPr>
          <p:cNvSpPr txBox="1"/>
          <p:nvPr userDrawn="1"/>
        </p:nvSpPr>
        <p:spPr>
          <a:xfrm>
            <a:off x="845767" y="127221"/>
            <a:ext cx="2385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16" name="Rechthoek 18">
            <a:extLst>
              <a:ext uri="{FF2B5EF4-FFF2-40B4-BE49-F238E27FC236}">
                <a16:creationId xmlns:a16="http://schemas.microsoft.com/office/drawing/2014/main" id="{B6D79130-319E-4237-88A7-25ED079F954D}"/>
              </a:ext>
            </a:extLst>
          </p:cNvPr>
          <p:cNvSpPr/>
          <p:nvPr userDrawn="1"/>
        </p:nvSpPr>
        <p:spPr>
          <a:xfrm>
            <a:off x="568538" y="0"/>
            <a:ext cx="63660" cy="5914660"/>
          </a:xfrm>
          <a:prstGeom prst="rect">
            <a:avLst/>
          </a:prstGeom>
          <a:solidFill>
            <a:srgbClr val="1D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623F88EF-91B2-4457-9292-DD2DBD74A398}"/>
              </a:ext>
            </a:extLst>
          </p:cNvPr>
          <p:cNvSpPr txBox="1"/>
          <p:nvPr userDrawn="1"/>
        </p:nvSpPr>
        <p:spPr>
          <a:xfrm>
            <a:off x="845766" y="1446021"/>
            <a:ext cx="2836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chemeClr val="bg1"/>
                </a:solidFill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GATEWAY GROUP | AUTOFACETS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cxnSp>
        <p:nvCxnSpPr>
          <p:cNvPr id="18" name="Rechte verbindingslijn 21">
            <a:extLst>
              <a:ext uri="{FF2B5EF4-FFF2-40B4-BE49-F238E27FC236}">
                <a16:creationId xmlns:a16="http://schemas.microsoft.com/office/drawing/2014/main" id="{297143E2-EC5C-431A-96C0-B5B4595471B4}"/>
              </a:ext>
            </a:extLst>
          </p:cNvPr>
          <p:cNvCxnSpPr>
            <a:cxnSpLocks/>
          </p:cNvCxnSpPr>
          <p:nvPr userDrawn="1"/>
        </p:nvCxnSpPr>
        <p:spPr>
          <a:xfrm>
            <a:off x="928608" y="1729305"/>
            <a:ext cx="24914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8">
            <a:extLst>
              <a:ext uri="{FF2B5EF4-FFF2-40B4-BE49-F238E27FC236}">
                <a16:creationId xmlns:a16="http://schemas.microsoft.com/office/drawing/2014/main" id="{A42BA40C-0254-4795-898A-4B98C4AEC56D}"/>
              </a:ext>
            </a:extLst>
          </p:cNvPr>
          <p:cNvSpPr txBox="1"/>
          <p:nvPr userDrawn="1"/>
        </p:nvSpPr>
        <p:spPr>
          <a:xfrm>
            <a:off x="848039" y="1905560"/>
            <a:ext cx="265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AF DEALERSHIP  EXPERIENCE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cxnSp>
        <p:nvCxnSpPr>
          <p:cNvPr id="20" name="Rechte verbindingslijn 23">
            <a:extLst>
              <a:ext uri="{FF2B5EF4-FFF2-40B4-BE49-F238E27FC236}">
                <a16:creationId xmlns:a16="http://schemas.microsoft.com/office/drawing/2014/main" id="{391FD46F-C84B-4C66-9A44-1070AC6C92B0}"/>
              </a:ext>
            </a:extLst>
          </p:cNvPr>
          <p:cNvCxnSpPr>
            <a:cxnSpLocks/>
          </p:cNvCxnSpPr>
          <p:nvPr userDrawn="1"/>
        </p:nvCxnSpPr>
        <p:spPr>
          <a:xfrm>
            <a:off x="930880" y="2192479"/>
            <a:ext cx="24914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8">
            <a:extLst>
              <a:ext uri="{FF2B5EF4-FFF2-40B4-BE49-F238E27FC236}">
                <a16:creationId xmlns:a16="http://schemas.microsoft.com/office/drawing/2014/main" id="{F5E6EA55-A221-495E-AE5F-D4D7B8C3FF09}"/>
              </a:ext>
            </a:extLst>
          </p:cNvPr>
          <p:cNvSpPr txBox="1"/>
          <p:nvPr userDrawn="1"/>
        </p:nvSpPr>
        <p:spPr>
          <a:xfrm>
            <a:off x="845766" y="2552408"/>
            <a:ext cx="3004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SALES &amp; AFTERSALES  SOLUTIONS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cxnSp>
        <p:nvCxnSpPr>
          <p:cNvPr id="22" name="Rechte verbindingslijn 25">
            <a:extLst>
              <a:ext uri="{FF2B5EF4-FFF2-40B4-BE49-F238E27FC236}">
                <a16:creationId xmlns:a16="http://schemas.microsoft.com/office/drawing/2014/main" id="{EF7B3805-D9FE-4CB3-A56F-F12AC7FD8E59}"/>
              </a:ext>
            </a:extLst>
          </p:cNvPr>
          <p:cNvCxnSpPr>
            <a:cxnSpLocks/>
          </p:cNvCxnSpPr>
          <p:nvPr userDrawn="1"/>
        </p:nvCxnSpPr>
        <p:spPr>
          <a:xfrm>
            <a:off x="928608" y="2825391"/>
            <a:ext cx="24914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8">
            <a:extLst>
              <a:ext uri="{FF2B5EF4-FFF2-40B4-BE49-F238E27FC236}">
                <a16:creationId xmlns:a16="http://schemas.microsoft.com/office/drawing/2014/main" id="{2465FFE2-2190-48B9-93A9-29D84C331A36}"/>
              </a:ext>
            </a:extLst>
          </p:cNvPr>
          <p:cNvSpPr txBox="1"/>
          <p:nvPr userDrawn="1"/>
        </p:nvSpPr>
        <p:spPr>
          <a:xfrm>
            <a:off x="845767" y="3170808"/>
            <a:ext cx="265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MOBILITY SOLUTIONS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cxnSp>
        <p:nvCxnSpPr>
          <p:cNvPr id="24" name="Rechte verbindingslijn 27">
            <a:extLst>
              <a:ext uri="{FF2B5EF4-FFF2-40B4-BE49-F238E27FC236}">
                <a16:creationId xmlns:a16="http://schemas.microsoft.com/office/drawing/2014/main" id="{15DADEF5-908D-42AF-84EB-29770588A01A}"/>
              </a:ext>
            </a:extLst>
          </p:cNvPr>
          <p:cNvCxnSpPr>
            <a:cxnSpLocks/>
          </p:cNvCxnSpPr>
          <p:nvPr userDrawn="1"/>
        </p:nvCxnSpPr>
        <p:spPr>
          <a:xfrm>
            <a:off x="928608" y="3458302"/>
            <a:ext cx="24914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D1F1FAB-9803-4036-8D5C-943A3D266962}"/>
              </a:ext>
            </a:extLst>
          </p:cNvPr>
          <p:cNvSpPr txBox="1"/>
          <p:nvPr userDrawn="1"/>
        </p:nvSpPr>
        <p:spPr>
          <a:xfrm>
            <a:off x="845767" y="3803716"/>
            <a:ext cx="265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INNOVATIONS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cxnSp>
        <p:nvCxnSpPr>
          <p:cNvPr id="26" name="Rechte verbindingslijn 29">
            <a:extLst>
              <a:ext uri="{FF2B5EF4-FFF2-40B4-BE49-F238E27FC236}">
                <a16:creationId xmlns:a16="http://schemas.microsoft.com/office/drawing/2014/main" id="{55DC0A91-0226-426E-84B7-ED2B902F5ACB}"/>
              </a:ext>
            </a:extLst>
          </p:cNvPr>
          <p:cNvCxnSpPr>
            <a:cxnSpLocks/>
          </p:cNvCxnSpPr>
          <p:nvPr userDrawn="1"/>
        </p:nvCxnSpPr>
        <p:spPr>
          <a:xfrm>
            <a:off x="928608" y="4091212"/>
            <a:ext cx="24914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8">
            <a:extLst>
              <a:ext uri="{FF2B5EF4-FFF2-40B4-BE49-F238E27FC236}">
                <a16:creationId xmlns:a16="http://schemas.microsoft.com/office/drawing/2014/main" id="{B876F38D-23C9-49D7-84AA-60A88E57D845}"/>
              </a:ext>
            </a:extLst>
          </p:cNvPr>
          <p:cNvSpPr txBox="1"/>
          <p:nvPr userDrawn="1"/>
        </p:nvSpPr>
        <p:spPr>
          <a:xfrm>
            <a:off x="845767" y="4436624"/>
            <a:ext cx="265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ENGAGEMENT APPROACH</a:t>
            </a:r>
          </a:p>
        </p:txBody>
      </p:sp>
      <p:cxnSp>
        <p:nvCxnSpPr>
          <p:cNvPr id="28" name="Rechte verbindingslijn 31">
            <a:extLst>
              <a:ext uri="{FF2B5EF4-FFF2-40B4-BE49-F238E27FC236}">
                <a16:creationId xmlns:a16="http://schemas.microsoft.com/office/drawing/2014/main" id="{D580CB98-43AC-4937-B1AE-73258564331C}"/>
              </a:ext>
            </a:extLst>
          </p:cNvPr>
          <p:cNvCxnSpPr>
            <a:cxnSpLocks/>
          </p:cNvCxnSpPr>
          <p:nvPr userDrawn="1"/>
        </p:nvCxnSpPr>
        <p:spPr>
          <a:xfrm>
            <a:off x="928608" y="4724121"/>
            <a:ext cx="24914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E68E681-5034-41C6-AFF2-5507EFFFF163}"/>
              </a:ext>
            </a:extLst>
          </p:cNvPr>
          <p:cNvSpPr txBox="1"/>
          <p:nvPr userDrawn="1"/>
        </p:nvSpPr>
        <p:spPr>
          <a:xfrm>
            <a:off x="845767" y="4895364"/>
            <a:ext cx="265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SUMMARY &amp; NEXT STEPS</a:t>
            </a:r>
          </a:p>
        </p:txBody>
      </p:sp>
      <p:cxnSp>
        <p:nvCxnSpPr>
          <p:cNvPr id="30" name="Rechte verbindingslijn 33">
            <a:extLst>
              <a:ext uri="{FF2B5EF4-FFF2-40B4-BE49-F238E27FC236}">
                <a16:creationId xmlns:a16="http://schemas.microsoft.com/office/drawing/2014/main" id="{C4B27541-7F3F-4448-9A67-C6A6D911804F}"/>
              </a:ext>
            </a:extLst>
          </p:cNvPr>
          <p:cNvCxnSpPr>
            <a:cxnSpLocks/>
          </p:cNvCxnSpPr>
          <p:nvPr userDrawn="1"/>
        </p:nvCxnSpPr>
        <p:spPr>
          <a:xfrm>
            <a:off x="928608" y="5172508"/>
            <a:ext cx="24914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09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73">
            <a:extLst>
              <a:ext uri="{FF2B5EF4-FFF2-40B4-BE49-F238E27FC236}">
                <a16:creationId xmlns:a16="http://schemas.microsoft.com/office/drawing/2014/main" id="{526F6E0D-EA30-488A-A61A-EE7EE8BC67F2}"/>
              </a:ext>
            </a:extLst>
          </p:cNvPr>
          <p:cNvSpPr/>
          <p:nvPr userDrawn="1"/>
        </p:nvSpPr>
        <p:spPr>
          <a:xfrm>
            <a:off x="425717" y="0"/>
            <a:ext cx="208428" cy="4367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oto Sans" panose="020B0502040504020204"/>
            </a:endParaRPr>
          </a:p>
        </p:txBody>
      </p:sp>
      <p:sp>
        <p:nvSpPr>
          <p:cNvPr id="4" name="Rechthoek 75">
            <a:extLst>
              <a:ext uri="{FF2B5EF4-FFF2-40B4-BE49-F238E27FC236}">
                <a16:creationId xmlns:a16="http://schemas.microsoft.com/office/drawing/2014/main" id="{73B35DB4-1A9B-4734-8E0D-1C0956BA3283}"/>
              </a:ext>
            </a:extLst>
          </p:cNvPr>
          <p:cNvSpPr/>
          <p:nvPr userDrawn="1"/>
        </p:nvSpPr>
        <p:spPr>
          <a:xfrm>
            <a:off x="368032" y="0"/>
            <a:ext cx="82343" cy="436728"/>
          </a:xfrm>
          <a:prstGeom prst="rect">
            <a:avLst/>
          </a:prstGeom>
          <a:solidFill>
            <a:srgbClr val="1D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oto Sans" panose="020B0502040504020204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3413" y="0"/>
            <a:ext cx="11558587" cy="436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84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4108-52AD-4CDC-AC8F-057F86DAD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6B5B57-3FEE-4F2D-A7F1-93870B3D1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D540B-5CB2-43D2-B505-FA8CF8F3D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FAD9-C309-41FF-BF0D-E6257079FA3B}" type="datetimeFigureOut">
              <a:rPr lang="da-DK" smtClean="0"/>
              <a:t>27-03-2021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D87AC-3391-4E98-A820-EA55F84B0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F7859-E97D-49C4-A5DC-8AAC723F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4DC8C-9C2D-411E-A1A1-89F3EC5FB11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46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F24C-16E0-4C03-8E7D-692B45504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30F9-016E-42AA-85FB-B75531543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6A15C-FCB4-4508-924D-2475B0920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FAD9-C309-41FF-BF0D-E6257079FA3B}" type="datetimeFigureOut">
              <a:rPr lang="da-DK" smtClean="0"/>
              <a:t>27-03-2021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0B070-DCDC-4B7D-9BA7-F8A931C20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B9BCE-4B74-4189-B62A-81CFBE96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4DC8C-9C2D-411E-A1A1-89F3EC5FB11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4833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fld id="{B671DB04-000A-4D15-8646-52F19C26147A}" type="datetimeFigureOut">
              <a:rPr lang="en-US" smtClean="0"/>
              <a:pPr/>
              <a:t>3/27/2021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fld id="{2172A038-6288-42AD-B34A-3C3A187687C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Afbeelding 15">
            <a:extLst>
              <a:ext uri="{FF2B5EF4-FFF2-40B4-BE49-F238E27FC236}">
                <a16:creationId xmlns:a16="http://schemas.microsoft.com/office/drawing/2014/main" id="{54F51085-3E30-432F-A7B7-5C80F7FA5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r="3115"/>
          <a:stretch/>
        </p:blipFill>
        <p:spPr>
          <a:xfrm>
            <a:off x="0" y="0"/>
            <a:ext cx="12192000" cy="6858290"/>
          </a:xfrm>
          <a:prstGeom prst="rect">
            <a:avLst/>
          </a:prstGeom>
        </p:spPr>
      </p:pic>
      <p:cxnSp>
        <p:nvCxnSpPr>
          <p:cNvPr id="12" name="Rechte verbindingslijn 8">
            <a:extLst>
              <a:ext uri="{FF2B5EF4-FFF2-40B4-BE49-F238E27FC236}">
                <a16:creationId xmlns:a16="http://schemas.microsoft.com/office/drawing/2014/main" id="{5531FFF6-C5F0-4FDF-B585-DB67283A6A39}"/>
              </a:ext>
            </a:extLst>
          </p:cNvPr>
          <p:cNvCxnSpPr>
            <a:cxnSpLocks/>
          </p:cNvCxnSpPr>
          <p:nvPr userDrawn="1"/>
        </p:nvCxnSpPr>
        <p:spPr>
          <a:xfrm>
            <a:off x="3467157" y="4164149"/>
            <a:ext cx="215239" cy="0"/>
          </a:xfrm>
          <a:prstGeom prst="line">
            <a:avLst/>
          </a:prstGeom>
          <a:ln w="28575">
            <a:solidFill>
              <a:srgbClr val="1D76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9">
            <a:extLst>
              <a:ext uri="{FF2B5EF4-FFF2-40B4-BE49-F238E27FC236}">
                <a16:creationId xmlns:a16="http://schemas.microsoft.com/office/drawing/2014/main" id="{0B5DD2E5-12E9-47EB-A34F-1A7312FED0B5}"/>
              </a:ext>
            </a:extLst>
          </p:cNvPr>
          <p:cNvCxnSpPr>
            <a:cxnSpLocks/>
          </p:cNvCxnSpPr>
          <p:nvPr userDrawn="1"/>
        </p:nvCxnSpPr>
        <p:spPr>
          <a:xfrm>
            <a:off x="3467157" y="4517177"/>
            <a:ext cx="215239" cy="0"/>
          </a:xfrm>
          <a:prstGeom prst="line">
            <a:avLst/>
          </a:prstGeom>
          <a:ln w="28575">
            <a:solidFill>
              <a:srgbClr val="1D76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6">
            <a:extLst>
              <a:ext uri="{FF2B5EF4-FFF2-40B4-BE49-F238E27FC236}">
                <a16:creationId xmlns:a16="http://schemas.microsoft.com/office/drawing/2014/main" id="{2380EE54-7E40-43B5-948C-194606A7B77E}"/>
              </a:ext>
            </a:extLst>
          </p:cNvPr>
          <p:cNvSpPr/>
          <p:nvPr userDrawn="1"/>
        </p:nvSpPr>
        <p:spPr>
          <a:xfrm>
            <a:off x="625848" y="0"/>
            <a:ext cx="3167606" cy="59146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5" name="Tekstvak 17">
            <a:extLst>
              <a:ext uri="{FF2B5EF4-FFF2-40B4-BE49-F238E27FC236}">
                <a16:creationId xmlns:a16="http://schemas.microsoft.com/office/drawing/2014/main" id="{29EA5154-856F-459C-B2AF-33AAB976C2E7}"/>
              </a:ext>
            </a:extLst>
          </p:cNvPr>
          <p:cNvSpPr txBox="1"/>
          <p:nvPr userDrawn="1"/>
        </p:nvSpPr>
        <p:spPr>
          <a:xfrm>
            <a:off x="845767" y="127221"/>
            <a:ext cx="2385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AGENDA</a:t>
            </a:r>
          </a:p>
        </p:txBody>
      </p:sp>
      <p:sp>
        <p:nvSpPr>
          <p:cNvPr id="16" name="Rechthoek 18">
            <a:extLst>
              <a:ext uri="{FF2B5EF4-FFF2-40B4-BE49-F238E27FC236}">
                <a16:creationId xmlns:a16="http://schemas.microsoft.com/office/drawing/2014/main" id="{B6D79130-319E-4237-88A7-25ED079F954D}"/>
              </a:ext>
            </a:extLst>
          </p:cNvPr>
          <p:cNvSpPr/>
          <p:nvPr userDrawn="1"/>
        </p:nvSpPr>
        <p:spPr>
          <a:xfrm>
            <a:off x="568538" y="0"/>
            <a:ext cx="63660" cy="5914660"/>
          </a:xfrm>
          <a:prstGeom prst="rect">
            <a:avLst/>
          </a:prstGeom>
          <a:solidFill>
            <a:srgbClr val="1D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623F88EF-91B2-4457-9292-DD2DBD74A398}"/>
              </a:ext>
            </a:extLst>
          </p:cNvPr>
          <p:cNvSpPr txBox="1"/>
          <p:nvPr userDrawn="1"/>
        </p:nvSpPr>
        <p:spPr>
          <a:xfrm>
            <a:off x="845766" y="1446021"/>
            <a:ext cx="2836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GATEWAY GROUP | AUTOFACETS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18" name="Rechte verbindingslijn 21">
            <a:extLst>
              <a:ext uri="{FF2B5EF4-FFF2-40B4-BE49-F238E27FC236}">
                <a16:creationId xmlns:a16="http://schemas.microsoft.com/office/drawing/2014/main" id="{297143E2-EC5C-431A-96C0-B5B4595471B4}"/>
              </a:ext>
            </a:extLst>
          </p:cNvPr>
          <p:cNvCxnSpPr>
            <a:cxnSpLocks/>
          </p:cNvCxnSpPr>
          <p:nvPr userDrawn="1"/>
        </p:nvCxnSpPr>
        <p:spPr>
          <a:xfrm>
            <a:off x="928608" y="1729305"/>
            <a:ext cx="24914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8">
            <a:extLst>
              <a:ext uri="{FF2B5EF4-FFF2-40B4-BE49-F238E27FC236}">
                <a16:creationId xmlns:a16="http://schemas.microsoft.com/office/drawing/2014/main" id="{A42BA40C-0254-4795-898A-4B98C4AEC56D}"/>
              </a:ext>
            </a:extLst>
          </p:cNvPr>
          <p:cNvSpPr txBox="1"/>
          <p:nvPr userDrawn="1"/>
        </p:nvSpPr>
        <p:spPr>
          <a:xfrm>
            <a:off x="848039" y="1905560"/>
            <a:ext cx="265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AF DEALERSHIP  EXPERIENCE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20" name="Rechte verbindingslijn 23">
            <a:extLst>
              <a:ext uri="{FF2B5EF4-FFF2-40B4-BE49-F238E27FC236}">
                <a16:creationId xmlns:a16="http://schemas.microsoft.com/office/drawing/2014/main" id="{391FD46F-C84B-4C66-9A44-1070AC6C92B0}"/>
              </a:ext>
            </a:extLst>
          </p:cNvPr>
          <p:cNvCxnSpPr>
            <a:cxnSpLocks/>
          </p:cNvCxnSpPr>
          <p:nvPr userDrawn="1"/>
        </p:nvCxnSpPr>
        <p:spPr>
          <a:xfrm>
            <a:off x="930880" y="2192479"/>
            <a:ext cx="24914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8">
            <a:extLst>
              <a:ext uri="{FF2B5EF4-FFF2-40B4-BE49-F238E27FC236}">
                <a16:creationId xmlns:a16="http://schemas.microsoft.com/office/drawing/2014/main" id="{F5E6EA55-A221-495E-AE5F-D4D7B8C3FF09}"/>
              </a:ext>
            </a:extLst>
          </p:cNvPr>
          <p:cNvSpPr txBox="1"/>
          <p:nvPr userDrawn="1"/>
        </p:nvSpPr>
        <p:spPr>
          <a:xfrm>
            <a:off x="845766" y="2552408"/>
            <a:ext cx="3004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SALES &amp; AFTERSALES  SOLUTIONS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22" name="Rechte verbindingslijn 25">
            <a:extLst>
              <a:ext uri="{FF2B5EF4-FFF2-40B4-BE49-F238E27FC236}">
                <a16:creationId xmlns:a16="http://schemas.microsoft.com/office/drawing/2014/main" id="{EF7B3805-D9FE-4CB3-A56F-F12AC7FD8E59}"/>
              </a:ext>
            </a:extLst>
          </p:cNvPr>
          <p:cNvCxnSpPr>
            <a:cxnSpLocks/>
          </p:cNvCxnSpPr>
          <p:nvPr userDrawn="1"/>
        </p:nvCxnSpPr>
        <p:spPr>
          <a:xfrm>
            <a:off x="928608" y="2825391"/>
            <a:ext cx="24914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8">
            <a:extLst>
              <a:ext uri="{FF2B5EF4-FFF2-40B4-BE49-F238E27FC236}">
                <a16:creationId xmlns:a16="http://schemas.microsoft.com/office/drawing/2014/main" id="{2465FFE2-2190-48B9-93A9-29D84C331A36}"/>
              </a:ext>
            </a:extLst>
          </p:cNvPr>
          <p:cNvSpPr txBox="1"/>
          <p:nvPr userDrawn="1"/>
        </p:nvSpPr>
        <p:spPr>
          <a:xfrm>
            <a:off x="845767" y="3170808"/>
            <a:ext cx="265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MOBILITY SOLUTIONS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24" name="Rechte verbindingslijn 27">
            <a:extLst>
              <a:ext uri="{FF2B5EF4-FFF2-40B4-BE49-F238E27FC236}">
                <a16:creationId xmlns:a16="http://schemas.microsoft.com/office/drawing/2014/main" id="{15DADEF5-908D-42AF-84EB-29770588A01A}"/>
              </a:ext>
            </a:extLst>
          </p:cNvPr>
          <p:cNvCxnSpPr>
            <a:cxnSpLocks/>
          </p:cNvCxnSpPr>
          <p:nvPr userDrawn="1"/>
        </p:nvCxnSpPr>
        <p:spPr>
          <a:xfrm>
            <a:off x="928608" y="3458302"/>
            <a:ext cx="24914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D1F1FAB-9803-4036-8D5C-943A3D266962}"/>
              </a:ext>
            </a:extLst>
          </p:cNvPr>
          <p:cNvSpPr txBox="1"/>
          <p:nvPr userDrawn="1"/>
        </p:nvSpPr>
        <p:spPr>
          <a:xfrm>
            <a:off x="845767" y="3803716"/>
            <a:ext cx="265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INNOVATIONS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26" name="Rechte verbindingslijn 29">
            <a:extLst>
              <a:ext uri="{FF2B5EF4-FFF2-40B4-BE49-F238E27FC236}">
                <a16:creationId xmlns:a16="http://schemas.microsoft.com/office/drawing/2014/main" id="{55DC0A91-0226-426E-84B7-ED2B902F5ACB}"/>
              </a:ext>
            </a:extLst>
          </p:cNvPr>
          <p:cNvCxnSpPr>
            <a:cxnSpLocks/>
          </p:cNvCxnSpPr>
          <p:nvPr userDrawn="1"/>
        </p:nvCxnSpPr>
        <p:spPr>
          <a:xfrm>
            <a:off x="928608" y="4091212"/>
            <a:ext cx="24914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8">
            <a:extLst>
              <a:ext uri="{FF2B5EF4-FFF2-40B4-BE49-F238E27FC236}">
                <a16:creationId xmlns:a16="http://schemas.microsoft.com/office/drawing/2014/main" id="{B876F38D-23C9-49D7-84AA-60A88E57D845}"/>
              </a:ext>
            </a:extLst>
          </p:cNvPr>
          <p:cNvSpPr txBox="1"/>
          <p:nvPr userDrawn="1"/>
        </p:nvSpPr>
        <p:spPr>
          <a:xfrm>
            <a:off x="845767" y="4436624"/>
            <a:ext cx="265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ENGAGEMENT APPROACH</a:t>
            </a:r>
          </a:p>
        </p:txBody>
      </p:sp>
      <p:cxnSp>
        <p:nvCxnSpPr>
          <p:cNvPr id="28" name="Rechte verbindingslijn 31">
            <a:extLst>
              <a:ext uri="{FF2B5EF4-FFF2-40B4-BE49-F238E27FC236}">
                <a16:creationId xmlns:a16="http://schemas.microsoft.com/office/drawing/2014/main" id="{D580CB98-43AC-4937-B1AE-73258564331C}"/>
              </a:ext>
            </a:extLst>
          </p:cNvPr>
          <p:cNvCxnSpPr>
            <a:cxnSpLocks/>
          </p:cNvCxnSpPr>
          <p:nvPr userDrawn="1"/>
        </p:nvCxnSpPr>
        <p:spPr>
          <a:xfrm>
            <a:off x="928608" y="4724121"/>
            <a:ext cx="24914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E68E681-5034-41C6-AFF2-5507EFFFF163}"/>
              </a:ext>
            </a:extLst>
          </p:cNvPr>
          <p:cNvSpPr txBox="1"/>
          <p:nvPr userDrawn="1"/>
        </p:nvSpPr>
        <p:spPr>
          <a:xfrm>
            <a:off x="845767" y="4895364"/>
            <a:ext cx="265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SUMMARY &amp; NEXT STEPS</a:t>
            </a:r>
          </a:p>
        </p:txBody>
      </p:sp>
      <p:cxnSp>
        <p:nvCxnSpPr>
          <p:cNvPr id="30" name="Rechte verbindingslijn 33">
            <a:extLst>
              <a:ext uri="{FF2B5EF4-FFF2-40B4-BE49-F238E27FC236}">
                <a16:creationId xmlns:a16="http://schemas.microsoft.com/office/drawing/2014/main" id="{C4B27541-7F3F-4448-9A67-C6A6D911804F}"/>
              </a:ext>
            </a:extLst>
          </p:cNvPr>
          <p:cNvCxnSpPr>
            <a:cxnSpLocks/>
          </p:cNvCxnSpPr>
          <p:nvPr userDrawn="1"/>
        </p:nvCxnSpPr>
        <p:spPr>
          <a:xfrm>
            <a:off x="928608" y="5172508"/>
            <a:ext cx="24914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404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3">
            <a:extLst>
              <a:ext uri="{FF2B5EF4-FFF2-40B4-BE49-F238E27FC236}">
                <a16:creationId xmlns:a16="http://schemas.microsoft.com/office/drawing/2014/main" id="{6D0C9233-C9AC-4C84-9EFB-99684B29B5AF}"/>
              </a:ext>
            </a:extLst>
          </p:cNvPr>
          <p:cNvSpPr/>
          <p:nvPr userDrawn="1"/>
        </p:nvSpPr>
        <p:spPr>
          <a:xfrm>
            <a:off x="1474080" y="6546113"/>
            <a:ext cx="337185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© GATEWAY GROUP OF COMPANIES, INDIA | CONFIDENTIAL</a:t>
            </a:r>
          </a:p>
        </p:txBody>
      </p:sp>
      <p:sp>
        <p:nvSpPr>
          <p:cNvPr id="19" name="Rechthoek 4">
            <a:extLst>
              <a:ext uri="{FF2B5EF4-FFF2-40B4-BE49-F238E27FC236}">
                <a16:creationId xmlns:a16="http://schemas.microsoft.com/office/drawing/2014/main" id="{93FF83BD-D13F-4F77-9214-55062532988F}"/>
              </a:ext>
            </a:extLst>
          </p:cNvPr>
          <p:cNvSpPr/>
          <p:nvPr userDrawn="1"/>
        </p:nvSpPr>
        <p:spPr>
          <a:xfrm>
            <a:off x="9344231" y="6546113"/>
            <a:ext cx="177557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CONNECT     INNOVATE     TRANSFORM</a:t>
            </a:r>
          </a:p>
        </p:txBody>
      </p:sp>
      <p:pic>
        <p:nvPicPr>
          <p:cNvPr id="20" name="Graphic 7">
            <a:extLst>
              <a:ext uri="{FF2B5EF4-FFF2-40B4-BE49-F238E27FC236}">
                <a16:creationId xmlns:a16="http://schemas.microsoft.com/office/drawing/2014/main" id="{114B2449-372D-432C-93FD-8FB60E2173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55629" y="6552533"/>
            <a:ext cx="1162580" cy="168003"/>
          </a:xfrm>
          <a:prstGeom prst="rect">
            <a:avLst/>
          </a:prstGeom>
        </p:spPr>
      </p:pic>
      <p:cxnSp>
        <p:nvCxnSpPr>
          <p:cNvPr id="21" name="Rechte verbindingslijn 5">
            <a:extLst>
              <a:ext uri="{FF2B5EF4-FFF2-40B4-BE49-F238E27FC236}">
                <a16:creationId xmlns:a16="http://schemas.microsoft.com/office/drawing/2014/main" id="{B78F8FEA-F177-4857-810D-3B867E6F5026}"/>
              </a:ext>
            </a:extLst>
          </p:cNvPr>
          <p:cNvCxnSpPr/>
          <p:nvPr userDrawn="1"/>
        </p:nvCxnSpPr>
        <p:spPr>
          <a:xfrm>
            <a:off x="0" y="639527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6">
            <a:extLst>
              <a:ext uri="{FF2B5EF4-FFF2-40B4-BE49-F238E27FC236}">
                <a16:creationId xmlns:a16="http://schemas.microsoft.com/office/drawing/2014/main" id="{0EF60734-417C-4722-90A2-DA0557012C75}"/>
              </a:ext>
            </a:extLst>
          </p:cNvPr>
          <p:cNvSpPr/>
          <p:nvPr userDrawn="1"/>
        </p:nvSpPr>
        <p:spPr>
          <a:xfrm>
            <a:off x="10980719" y="6525613"/>
            <a:ext cx="11112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414141"/>
                </a:solidFill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AUTOFACETS.COM</a:t>
            </a:r>
          </a:p>
        </p:txBody>
      </p:sp>
    </p:spTree>
    <p:extLst>
      <p:ext uri="{BB962C8B-B14F-4D97-AF65-F5344CB8AC3E}">
        <p14:creationId xmlns:p14="http://schemas.microsoft.com/office/powerpoint/2010/main" val="357981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" panose="020B0502040504020204" pitchFamily="34"/>
          <a:ea typeface="Noto Sans" panose="020B0502040504020204" pitchFamily="34"/>
          <a:cs typeface="Noto Sans" panose="020B0502040504020204" pitchFamily="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" panose="020B0502040504020204" pitchFamily="34"/>
          <a:ea typeface="Noto Sans" panose="020B0502040504020204" pitchFamily="34"/>
          <a:cs typeface="Noto Sans" panose="020B0502040504020204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" panose="020B0502040504020204" pitchFamily="34"/>
          <a:ea typeface="Noto Sans" panose="020B0502040504020204" pitchFamily="34"/>
          <a:cs typeface="Noto Sans" panose="020B0502040504020204" pitchFamily="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" panose="020B0502040504020204" pitchFamily="34"/>
          <a:ea typeface="Noto Sans" panose="020B0502040504020204" pitchFamily="34"/>
          <a:cs typeface="Noto Sans" panose="020B0502040504020204" pitchFamily="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" panose="020B0502040504020204" pitchFamily="34"/>
          <a:ea typeface="Noto Sans" panose="020B0502040504020204" pitchFamily="34"/>
          <a:cs typeface="Noto Sans" panose="020B0502040504020204" pitchFamily="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" panose="020B0502040504020204" pitchFamily="34"/>
          <a:ea typeface="Noto Sans" panose="020B0502040504020204" pitchFamily="34"/>
          <a:cs typeface="Noto Sans" panose="020B0502040504020204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1F360A-8100-4E5E-9CAF-A688CB403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55ABB-B7DB-40AF-A6A2-2D42BC383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00366-61CA-418E-91E5-1CCD219A9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0FAD9-C309-41FF-BF0D-E6257079FA3B}" type="datetimeFigureOut">
              <a:rPr lang="da-DK" smtClean="0"/>
              <a:t>27-03-2021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74F56-3A7C-4E4B-9874-E8DA0246F7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AAAE2-846B-4470-9F5F-469129830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4DC8C-9C2D-411E-A1A1-89F3EC5FB11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2420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88.png"/><Relationship Id="rId18" Type="http://schemas.openxmlformats.org/officeDocument/2006/relationships/image" Target="../media/image37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7.png"/><Relationship Id="rId17" Type="http://schemas.openxmlformats.org/officeDocument/2006/relationships/image" Target="../media/image35.png"/><Relationship Id="rId2" Type="http://schemas.openxmlformats.org/officeDocument/2006/relationships/image" Target="../media/image79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38.png"/><Relationship Id="rId4" Type="http://schemas.openxmlformats.org/officeDocument/2006/relationships/image" Target="../media/image81.png"/><Relationship Id="rId9" Type="http://schemas.openxmlformats.org/officeDocument/2006/relationships/image" Target="../media/image39.png"/><Relationship Id="rId14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tags" Target="../tags/tag5.xml"/><Relationship Id="rId21" Type="http://schemas.openxmlformats.org/officeDocument/2006/relationships/image" Target="../media/image134.png"/><Relationship Id="rId7" Type="http://schemas.openxmlformats.org/officeDocument/2006/relationships/tags" Target="../tags/tag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30.png"/><Relationship Id="rId2" Type="http://schemas.openxmlformats.org/officeDocument/2006/relationships/tags" Target="../tags/tag4.xml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image" Target="../media/image137.png"/><Relationship Id="rId5" Type="http://schemas.openxmlformats.org/officeDocument/2006/relationships/tags" Target="../tags/tag7.xml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10" Type="http://schemas.openxmlformats.org/officeDocument/2006/relationships/tags" Target="../tags/tag12.xml"/><Relationship Id="rId19" Type="http://schemas.openxmlformats.org/officeDocument/2006/relationships/image" Target="../media/image132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jpg"/><Relationship Id="rId7" Type="http://schemas.openxmlformats.org/officeDocument/2006/relationships/image" Target="../media/image157.pn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3" Type="http://schemas.openxmlformats.org/officeDocument/2006/relationships/image" Target="../media/image193.png"/><Relationship Id="rId21" Type="http://schemas.openxmlformats.org/officeDocument/2006/relationships/image" Target="../media/image211.jpeg"/><Relationship Id="rId7" Type="http://schemas.openxmlformats.org/officeDocument/2006/relationships/image" Target="../media/image197.png"/><Relationship Id="rId12" Type="http://schemas.openxmlformats.org/officeDocument/2006/relationships/image" Target="../media/image202.jpeg"/><Relationship Id="rId17" Type="http://schemas.openxmlformats.org/officeDocument/2006/relationships/image" Target="../media/image207.png"/><Relationship Id="rId2" Type="http://schemas.openxmlformats.org/officeDocument/2006/relationships/image" Target="../media/image192.png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19" Type="http://schemas.openxmlformats.org/officeDocument/2006/relationships/image" Target="../media/image209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10" Type="http://schemas.openxmlformats.org/officeDocument/2006/relationships/image" Target="../media/image24.jpeg"/><Relationship Id="rId4" Type="http://schemas.openxmlformats.org/officeDocument/2006/relationships/image" Target="../media/image21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19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5" Type="http://schemas.openxmlformats.org/officeDocument/2006/relationships/image" Target="../media/image36.png"/><Relationship Id="rId10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FCC237-5726-4651-8698-E6619B8D91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hoek 4">
            <a:extLst>
              <a:ext uri="{FF2B5EF4-FFF2-40B4-BE49-F238E27FC236}">
                <a16:creationId xmlns:a16="http://schemas.microsoft.com/office/drawing/2014/main" id="{76627E70-C34F-4891-8216-EC099FA809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8000">
                <a:srgbClr val="1D76BB">
                  <a:alpha val="95000"/>
                </a:srgbClr>
              </a:gs>
              <a:gs pos="0">
                <a:srgbClr val="14538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kstvak 41">
            <a:extLst>
              <a:ext uri="{FF2B5EF4-FFF2-40B4-BE49-F238E27FC236}">
                <a16:creationId xmlns:a16="http://schemas.microsoft.com/office/drawing/2014/main" id="{B705F30E-5E7C-4F58-B7D1-B353C84E1DEC}"/>
              </a:ext>
            </a:extLst>
          </p:cNvPr>
          <p:cNvSpPr txBox="1"/>
          <p:nvPr/>
        </p:nvSpPr>
        <p:spPr>
          <a:xfrm>
            <a:off x="895207" y="2975041"/>
            <a:ext cx="4866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ENGAGEMENT METHODOLOGIES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E98B42-E783-43C2-896D-C7BBACDF9165}"/>
              </a:ext>
            </a:extLst>
          </p:cNvPr>
          <p:cNvCxnSpPr/>
          <p:nvPr/>
        </p:nvCxnSpPr>
        <p:spPr>
          <a:xfrm>
            <a:off x="1035584" y="4197427"/>
            <a:ext cx="402336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F9FD4B-D80A-4B54-98A2-D2DD3634BC81}"/>
              </a:ext>
            </a:extLst>
          </p:cNvPr>
          <p:cNvCxnSpPr/>
          <p:nvPr/>
        </p:nvCxnSpPr>
        <p:spPr>
          <a:xfrm>
            <a:off x="1187984" y="4349827"/>
            <a:ext cx="402336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37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90195-DC63-4EAC-A28B-4A07B065C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Engagement Model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4A8D61C-D729-4EBC-90B6-F1986B5538CE}"/>
              </a:ext>
            </a:extLst>
          </p:cNvPr>
          <p:cNvGrpSpPr/>
          <p:nvPr/>
        </p:nvGrpSpPr>
        <p:grpSpPr>
          <a:xfrm>
            <a:off x="2049574" y="1138436"/>
            <a:ext cx="8039323" cy="4924237"/>
            <a:chOff x="2049574" y="1138436"/>
            <a:chExt cx="8039323" cy="492423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06429D1-3395-4E59-B585-6777C1F5C5A2}"/>
                </a:ext>
              </a:extLst>
            </p:cNvPr>
            <p:cNvSpPr/>
            <p:nvPr/>
          </p:nvSpPr>
          <p:spPr>
            <a:xfrm>
              <a:off x="5161391" y="1138436"/>
              <a:ext cx="1436548" cy="577112"/>
            </a:xfrm>
            <a:prstGeom prst="rect">
              <a:avLst/>
            </a:prstGeom>
            <a:solidFill>
              <a:srgbClr val="0F75B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Steering  Committee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BB5125E-040D-4799-8B48-97F21FB20C16}"/>
                </a:ext>
              </a:extLst>
            </p:cNvPr>
            <p:cNvSpPr/>
            <p:nvPr/>
          </p:nvSpPr>
          <p:spPr>
            <a:xfrm>
              <a:off x="6480033" y="4031396"/>
              <a:ext cx="3286285" cy="1259461"/>
            </a:xfrm>
            <a:prstGeom prst="rect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>
                  <a:rot lat="0" lon="0" rev="0"/>
                </a:camera>
                <a:lightRig rig="threePt" dir="t"/>
              </a:scene3d>
              <a:sp3d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>
                    <a:scrgbClr r="0" g="0" b="0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ACA52A-569A-4E68-AC9E-C9562A8F57A7}"/>
                </a:ext>
              </a:extLst>
            </p:cNvPr>
            <p:cNvSpPr/>
            <p:nvPr/>
          </p:nvSpPr>
          <p:spPr>
            <a:xfrm>
              <a:off x="6480033" y="1473217"/>
              <a:ext cx="3286285" cy="1259461"/>
            </a:xfrm>
            <a:prstGeom prst="rect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>
                  <a:rot lat="0" lon="0" rev="0"/>
                </a:camera>
                <a:lightRig rig="threePt" dir="t"/>
              </a:scene3d>
              <a:sp3d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>
                    <a:scrgbClr r="0" g="0" b="0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5C286FC-6D9F-4DB2-8D25-8FAC9115DA0E}"/>
                </a:ext>
              </a:extLst>
            </p:cNvPr>
            <p:cNvSpPr/>
            <p:nvPr/>
          </p:nvSpPr>
          <p:spPr>
            <a:xfrm>
              <a:off x="6480033" y="2752307"/>
              <a:ext cx="3286285" cy="1259461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>
                  <a:rot lat="0" lon="0" rev="0"/>
                </a:camera>
                <a:lightRig rig="threePt" dir="t"/>
              </a:scene3d>
              <a:sp3d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>
                    <a:scrgbClr r="0" g="0" b="0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469564D-6C48-43BC-93B8-0661CAB510BA}"/>
                </a:ext>
              </a:extLst>
            </p:cNvPr>
            <p:cNvSpPr/>
            <p:nvPr/>
          </p:nvSpPr>
          <p:spPr>
            <a:xfrm>
              <a:off x="2049574" y="1473217"/>
              <a:ext cx="3286285" cy="621474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>
                  <a:rot lat="0" lon="0" rev="0"/>
                </a:camera>
                <a:lightRig rig="threePt" dir="t"/>
              </a:scene3d>
              <a:sp3d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>
                    <a:scrgbClr r="0" g="0" b="0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6F9051E-9E42-4320-9693-8031CCB76E9A}"/>
                </a:ext>
              </a:extLst>
            </p:cNvPr>
            <p:cNvSpPr/>
            <p:nvPr/>
          </p:nvSpPr>
          <p:spPr>
            <a:xfrm>
              <a:off x="2049574" y="2112450"/>
              <a:ext cx="2917739" cy="621475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>
                  <a:rot lat="0" lon="0" rev="0"/>
                </a:camera>
                <a:lightRig rig="threePt" dir="t"/>
              </a:scene3d>
              <a:sp3d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>
                    <a:scrgbClr r="0" g="0" b="0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16706F8-E3AF-4B2A-96C2-52C65EEA1999}"/>
                </a:ext>
              </a:extLst>
            </p:cNvPr>
            <p:cNvSpPr/>
            <p:nvPr/>
          </p:nvSpPr>
          <p:spPr>
            <a:xfrm>
              <a:off x="2049574" y="2751684"/>
              <a:ext cx="2917739" cy="621474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>
                  <a:rot lat="0" lon="0" rev="0"/>
                </a:camera>
                <a:lightRig rig="threePt" dir="t"/>
              </a:scene3d>
              <a:sp3d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>
                    <a:scrgbClr r="0" g="0" b="0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A74BB1A-C9E3-4ECE-A271-EAB23BA160AD}"/>
                </a:ext>
              </a:extLst>
            </p:cNvPr>
            <p:cNvSpPr/>
            <p:nvPr/>
          </p:nvSpPr>
          <p:spPr>
            <a:xfrm>
              <a:off x="2049574" y="3390917"/>
              <a:ext cx="2917739" cy="621474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>
                  <a:rot lat="0" lon="0" rev="0"/>
                </a:camera>
                <a:lightRig rig="threePt" dir="t"/>
              </a:scene3d>
              <a:sp3d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>
                    <a:scrgbClr r="0" g="0" b="0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97F377F-6A6E-4089-AA4D-7698BCAED206}"/>
                </a:ext>
              </a:extLst>
            </p:cNvPr>
            <p:cNvSpPr/>
            <p:nvPr/>
          </p:nvSpPr>
          <p:spPr>
            <a:xfrm>
              <a:off x="2049574" y="4030150"/>
              <a:ext cx="2917739" cy="621475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>
                  <a:rot lat="0" lon="0" rev="0"/>
                </a:camera>
                <a:lightRig rig="threePt" dir="t"/>
              </a:scene3d>
              <a:sp3d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>
                    <a:scrgbClr r="0" g="0" b="0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5159043-EE89-46F8-8A2C-6E88264DDD2A}"/>
                </a:ext>
              </a:extLst>
            </p:cNvPr>
            <p:cNvSpPr/>
            <p:nvPr/>
          </p:nvSpPr>
          <p:spPr>
            <a:xfrm>
              <a:off x="2049574" y="4669382"/>
              <a:ext cx="2917739" cy="621475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>
                  <a:rot lat="0" lon="0" rev="0"/>
                </a:camera>
                <a:lightRig rig="threePt" dir="t"/>
              </a:scene3d>
              <a:sp3d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>
                    <a:scrgbClr r="0" g="0" b="0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A18838F-F57F-406C-9ECF-4CFE265C40AE}"/>
                </a:ext>
              </a:extLst>
            </p:cNvPr>
            <p:cNvSpPr/>
            <p:nvPr/>
          </p:nvSpPr>
          <p:spPr>
            <a:xfrm>
              <a:off x="4496475" y="1971289"/>
              <a:ext cx="2598234" cy="2921619"/>
            </a:xfrm>
            <a:prstGeom prst="rect">
              <a:avLst/>
            </a:prstGeom>
            <a:solidFill>
              <a:srgbClr val="0F75B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E502ECE-0312-4148-88EA-91BC991E6E6F}"/>
                </a:ext>
              </a:extLst>
            </p:cNvPr>
            <p:cNvSpPr txBox="1"/>
            <p:nvPr/>
          </p:nvSpPr>
          <p:spPr>
            <a:xfrm>
              <a:off x="5192416" y="1985917"/>
              <a:ext cx="1230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IHS Project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D848861-D98F-49EB-A049-3D5F5E1E9159}"/>
                </a:ext>
              </a:extLst>
            </p:cNvPr>
            <p:cNvSpPr txBox="1"/>
            <p:nvPr/>
          </p:nvSpPr>
          <p:spPr>
            <a:xfrm>
              <a:off x="4545832" y="2926030"/>
              <a:ext cx="25562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Strategic | Tactical | Operational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35CC98B-3547-4DCD-A766-3F420832E434}"/>
                </a:ext>
              </a:extLst>
            </p:cNvPr>
            <p:cNvSpPr txBox="1"/>
            <p:nvPr/>
          </p:nvSpPr>
          <p:spPr>
            <a:xfrm>
              <a:off x="4980893" y="3467878"/>
              <a:ext cx="16170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Collaborative Entity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CD240F9-1D7F-45A0-8EC8-F1E5DC4229BF}"/>
                </a:ext>
              </a:extLst>
            </p:cNvPr>
            <p:cNvSpPr txBox="1"/>
            <p:nvPr/>
          </p:nvSpPr>
          <p:spPr>
            <a:xfrm>
              <a:off x="4538432" y="4469406"/>
              <a:ext cx="12459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Business Team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7036BE4-632C-4E1C-ACB0-65D7189BE1D4}"/>
                </a:ext>
              </a:extLst>
            </p:cNvPr>
            <p:cNvSpPr txBox="1"/>
            <p:nvPr/>
          </p:nvSpPr>
          <p:spPr>
            <a:xfrm>
              <a:off x="5794482" y="4458223"/>
              <a:ext cx="12861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Technical Team</a:t>
              </a:r>
            </a:p>
          </p:txBody>
        </p:sp>
        <p:pic>
          <p:nvPicPr>
            <p:cNvPr id="79" name="Picture 2" descr="Image result for jyske finans logo">
              <a:extLst>
                <a:ext uri="{FF2B5EF4-FFF2-40B4-BE49-F238E27FC236}">
                  <a16:creationId xmlns:a16="http://schemas.microsoft.com/office/drawing/2014/main" id="{FF1FF745-2D5B-40C9-A65A-1E237B3CC1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562" b="40665"/>
            <a:stretch/>
          </p:blipFill>
          <p:spPr bwMode="auto">
            <a:xfrm>
              <a:off x="3395983" y="1504204"/>
              <a:ext cx="1457437" cy="224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 descr="Image result for ald automotive logo">
              <a:extLst>
                <a:ext uri="{FF2B5EF4-FFF2-40B4-BE49-F238E27FC236}">
                  <a16:creationId xmlns:a16="http://schemas.microsoft.com/office/drawing/2014/main" id="{29F14702-C1F9-4B44-8E60-06C1CF7E7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4259" y="2182878"/>
              <a:ext cx="824622" cy="229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4" descr="Image result for leaseplan logo">
              <a:extLst>
                <a:ext uri="{FF2B5EF4-FFF2-40B4-BE49-F238E27FC236}">
                  <a16:creationId xmlns:a16="http://schemas.microsoft.com/office/drawing/2014/main" id="{51EE3028-5F71-452B-B49D-F6DC2C649A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4259" y="3470188"/>
              <a:ext cx="850971" cy="303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6" descr="Image result for fleggaard leasing logo">
              <a:extLst>
                <a:ext uri="{FF2B5EF4-FFF2-40B4-BE49-F238E27FC236}">
                  <a16:creationId xmlns:a16="http://schemas.microsoft.com/office/drawing/2014/main" id="{247728AC-E634-423C-A7F5-C40B713B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256" y="4105200"/>
              <a:ext cx="1116909" cy="107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8" descr="Image result for nordania leasing logo">
              <a:extLst>
                <a:ext uri="{FF2B5EF4-FFF2-40B4-BE49-F238E27FC236}">
                  <a16:creationId xmlns:a16="http://schemas.microsoft.com/office/drawing/2014/main" id="{63CC9D0D-1A7D-4534-B83C-EA9E6D881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5316" y="4738104"/>
              <a:ext cx="1179992" cy="139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10" descr="Image result for alm brand logo">
              <a:extLst>
                <a:ext uri="{FF2B5EF4-FFF2-40B4-BE49-F238E27FC236}">
                  <a16:creationId xmlns:a16="http://schemas.microsoft.com/office/drawing/2014/main" id="{41F347C1-7A4A-4B2C-8169-071AEF0264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16" y="2834833"/>
              <a:ext cx="418909" cy="418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40E7019-A7C1-48DE-AE50-BCD5AB8B50E3}"/>
                </a:ext>
              </a:extLst>
            </p:cNvPr>
            <p:cNvSpPr txBox="1"/>
            <p:nvPr/>
          </p:nvSpPr>
          <p:spPr>
            <a:xfrm>
              <a:off x="2049574" y="1555212"/>
              <a:ext cx="17892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JYSKE Finans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Functional Process expert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FE7692-2565-4CFE-96F0-8478DC4C30DA}"/>
                </a:ext>
              </a:extLst>
            </p:cNvPr>
            <p:cNvSpPr txBox="1"/>
            <p:nvPr/>
          </p:nvSpPr>
          <p:spPr>
            <a:xfrm>
              <a:off x="2049574" y="2200637"/>
              <a:ext cx="17892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ALD Automotive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Functional Process expert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D6256F9-EA2B-4528-9C8E-2562D8EDFA42}"/>
                </a:ext>
              </a:extLst>
            </p:cNvPr>
            <p:cNvSpPr txBox="1"/>
            <p:nvPr/>
          </p:nvSpPr>
          <p:spPr>
            <a:xfrm>
              <a:off x="2049574" y="2813456"/>
              <a:ext cx="17892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ALM Brand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Functional Process expert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07E862A-A324-46BE-9E19-FAF305F90DEA}"/>
                </a:ext>
              </a:extLst>
            </p:cNvPr>
            <p:cNvSpPr txBox="1"/>
            <p:nvPr/>
          </p:nvSpPr>
          <p:spPr>
            <a:xfrm>
              <a:off x="2049574" y="3496363"/>
              <a:ext cx="17892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Lease Plan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Functional Process expert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38A1DE7-5B2D-4622-90C6-55BE0DFD8EFC}"/>
                </a:ext>
              </a:extLst>
            </p:cNvPr>
            <p:cNvSpPr txBox="1"/>
            <p:nvPr/>
          </p:nvSpPr>
          <p:spPr>
            <a:xfrm>
              <a:off x="2049574" y="4150446"/>
              <a:ext cx="17892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Fleggaard Leasing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Functional Process expert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8DC7BAA-4C90-41F9-BFA6-93900AB79563}"/>
                </a:ext>
              </a:extLst>
            </p:cNvPr>
            <p:cNvSpPr txBox="1"/>
            <p:nvPr/>
          </p:nvSpPr>
          <p:spPr>
            <a:xfrm>
              <a:off x="2049574" y="4731651"/>
              <a:ext cx="17892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Nordania Leasing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Functional Process expert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0C2D0A2-44B4-40D3-9DA3-CAF8889BB142}"/>
                </a:ext>
              </a:extLst>
            </p:cNvPr>
            <p:cNvCxnSpPr>
              <a:cxnSpLocks/>
              <a:stCxn id="76" idx="2"/>
              <a:endCxn id="101" idx="0"/>
            </p:cNvCxnSpPr>
            <p:nvPr/>
          </p:nvCxnSpPr>
          <p:spPr>
            <a:xfrm>
              <a:off x="5789416" y="3775655"/>
              <a:ext cx="609889" cy="288972"/>
            </a:xfrm>
            <a:prstGeom prst="straightConnector1">
              <a:avLst/>
            </a:pr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2E27115-5DB2-4ECE-A8D8-D541E8587F07}"/>
                </a:ext>
              </a:extLst>
            </p:cNvPr>
            <p:cNvCxnSpPr>
              <a:cxnSpLocks/>
              <a:stCxn id="76" idx="2"/>
              <a:endCxn id="100" idx="0"/>
            </p:cNvCxnSpPr>
            <p:nvPr/>
          </p:nvCxnSpPr>
          <p:spPr>
            <a:xfrm flipH="1">
              <a:off x="5169400" y="3775655"/>
              <a:ext cx="620016" cy="288972"/>
            </a:xfrm>
            <a:prstGeom prst="straightConnector1">
              <a:avLst/>
            </a:pr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A935F3F-1551-4C39-A868-B769581505F3}"/>
                </a:ext>
              </a:extLst>
            </p:cNvPr>
            <p:cNvSpPr/>
            <p:nvPr/>
          </p:nvSpPr>
          <p:spPr>
            <a:xfrm>
              <a:off x="9781558" y="1473217"/>
              <a:ext cx="307338" cy="1259461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>
                  <a:rot lat="0" lon="0" rev="0"/>
                </a:camera>
                <a:lightRig rig="threePt" dir="t"/>
              </a:scene3d>
              <a:sp3d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>
                    <a:scrgbClr r="0" g="0" b="0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276A10E-0A17-462A-A747-7912A769FC01}"/>
                </a:ext>
              </a:extLst>
            </p:cNvPr>
            <p:cNvSpPr/>
            <p:nvPr/>
          </p:nvSpPr>
          <p:spPr>
            <a:xfrm>
              <a:off x="9781558" y="2752307"/>
              <a:ext cx="307338" cy="1259461"/>
            </a:xfrm>
            <a:prstGeom prst="rect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>
                  <a:rot lat="0" lon="0" rev="0"/>
                </a:camera>
                <a:lightRig rig="threePt" dir="t"/>
              </a:scene3d>
              <a:sp3d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>
                    <a:scrgbClr r="0" g="0" b="0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8D556C-73C7-4FC8-9C0D-EF8988E4B69E}"/>
                </a:ext>
              </a:extLst>
            </p:cNvPr>
            <p:cNvSpPr/>
            <p:nvPr/>
          </p:nvSpPr>
          <p:spPr>
            <a:xfrm>
              <a:off x="9781558" y="4031396"/>
              <a:ext cx="307338" cy="1259461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>
                  <a:rot lat="0" lon="0" rev="0"/>
                </a:camera>
                <a:lightRig rig="threePt" dir="t"/>
              </a:scene3d>
              <a:sp3d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>
                    <a:scrgbClr r="0" g="0" b="0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EFF2A6D-C724-4A1E-8C1E-98C44C6CDA11}"/>
                </a:ext>
              </a:extLst>
            </p:cNvPr>
            <p:cNvSpPr txBox="1"/>
            <p:nvPr/>
          </p:nvSpPr>
          <p:spPr>
            <a:xfrm rot="5400000">
              <a:off x="9508448" y="1982493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Denmark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E3BC893-BAD0-47CE-A083-04AB41C84217}"/>
                </a:ext>
              </a:extLst>
            </p:cNvPr>
            <p:cNvSpPr txBox="1"/>
            <p:nvPr/>
          </p:nvSpPr>
          <p:spPr>
            <a:xfrm rot="5400000">
              <a:off x="9392712" y="3251232"/>
              <a:ext cx="10845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Netherlands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E8B574A-1375-42F6-B220-9FEC59A59D60}"/>
                </a:ext>
              </a:extLst>
            </p:cNvPr>
            <p:cNvSpPr txBox="1"/>
            <p:nvPr/>
          </p:nvSpPr>
          <p:spPr>
            <a:xfrm rot="5400000">
              <a:off x="9661536" y="4465019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India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B1E4A35-703B-48C3-BA35-E982159680AF}"/>
                </a:ext>
              </a:extLst>
            </p:cNvPr>
            <p:cNvSpPr txBox="1"/>
            <p:nvPr/>
          </p:nvSpPr>
          <p:spPr>
            <a:xfrm>
              <a:off x="7374407" y="2142773"/>
              <a:ext cx="106182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Relationship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Manager</a:t>
              </a: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CF92329E-54FD-4AA6-B428-C0C306972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9338" y="4064627"/>
              <a:ext cx="440123" cy="440123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140982E-01A1-4BC3-8329-2544B3F67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9243" y="4064627"/>
              <a:ext cx="440123" cy="440123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DBB60D16-71D0-4774-9F14-9A5E57B19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2139" y="1877192"/>
              <a:ext cx="285354" cy="285354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6B3DEEE-D268-47AE-9DA6-CF7AF1B22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228" y="1880644"/>
              <a:ext cx="285354" cy="285354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74757AC-190F-48F0-9A09-60BB2C39CDD7}"/>
                </a:ext>
              </a:extLst>
            </p:cNvPr>
            <p:cNvSpPr txBox="1"/>
            <p:nvPr/>
          </p:nvSpPr>
          <p:spPr>
            <a:xfrm>
              <a:off x="8528667" y="2142773"/>
              <a:ext cx="93647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Functional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Expert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49A4326-088C-41FA-91B6-4BAE9E761ECC}"/>
                </a:ext>
              </a:extLst>
            </p:cNvPr>
            <p:cNvSpPr txBox="1"/>
            <p:nvPr/>
          </p:nvSpPr>
          <p:spPr>
            <a:xfrm>
              <a:off x="7122266" y="3002275"/>
              <a:ext cx="12915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Account Manager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A5971F4-96F7-4A58-AC37-70D55BD52D7D}"/>
                </a:ext>
              </a:extLst>
            </p:cNvPr>
            <p:cNvSpPr txBox="1"/>
            <p:nvPr/>
          </p:nvSpPr>
          <p:spPr>
            <a:xfrm>
              <a:off x="8901311" y="3002275"/>
              <a:ext cx="4619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SME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B43C48-33A4-4035-99CD-1D32B1B96252}"/>
                </a:ext>
              </a:extLst>
            </p:cNvPr>
            <p:cNvSpPr txBox="1"/>
            <p:nvPr/>
          </p:nvSpPr>
          <p:spPr>
            <a:xfrm>
              <a:off x="8203779" y="3492453"/>
              <a:ext cx="479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BPM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2793C9-3DFD-43C1-9379-32B67B3F5725}"/>
                </a:ext>
              </a:extLst>
            </p:cNvPr>
            <p:cNvSpPr txBox="1"/>
            <p:nvPr/>
          </p:nvSpPr>
          <p:spPr>
            <a:xfrm>
              <a:off x="8556549" y="3667881"/>
              <a:ext cx="11536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Process Analyst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1F2282-74A6-45C0-9662-FBDFB3F43FEC}"/>
                </a:ext>
              </a:extLst>
            </p:cNvPr>
            <p:cNvSpPr txBox="1"/>
            <p:nvPr/>
          </p:nvSpPr>
          <p:spPr>
            <a:xfrm>
              <a:off x="7084729" y="3667263"/>
              <a:ext cx="12154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Business Analyst</a:t>
              </a:r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5C126BB1-6323-42EF-B724-2BF001B45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7574" y="2735750"/>
              <a:ext cx="344169" cy="344169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99B83D12-025B-41F3-A493-DA4AD0E63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8271" y="2782883"/>
              <a:ext cx="254107" cy="254107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D950275E-2478-47B2-932D-730CDA949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0670" y="3236296"/>
              <a:ext cx="295877" cy="295877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4B6F29C5-C910-48F4-A0AA-FCD8F0F9A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375" y="3415642"/>
              <a:ext cx="344169" cy="344169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F27B2104-7B8D-4E36-B09B-94D65B243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802" y="3376490"/>
              <a:ext cx="344169" cy="344169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F0DC9F7A-D6D6-452F-9481-BDD855CA3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86" y="4084153"/>
              <a:ext cx="250735" cy="250735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F62503D-546A-446B-A4DA-766787E028B0}"/>
                </a:ext>
              </a:extLst>
            </p:cNvPr>
            <p:cNvSpPr txBox="1"/>
            <p:nvPr/>
          </p:nvSpPr>
          <p:spPr>
            <a:xfrm>
              <a:off x="8017245" y="4273533"/>
              <a:ext cx="471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TPM</a:t>
              </a:r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F8DFE433-498D-4A91-B147-8836804DD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06" y="4508420"/>
              <a:ext cx="321237" cy="321237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E24F5642-952F-492F-9090-F79625AAE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567" y="4508420"/>
              <a:ext cx="321237" cy="321237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FFC4E13-8662-45BE-965F-A1A77C04F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323" y="4508420"/>
              <a:ext cx="321237" cy="321237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1617A85A-AD90-4A27-85AF-AAAF33167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3459" y="4508420"/>
              <a:ext cx="321237" cy="321237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34CD91C5-2FCA-4F5B-80FB-0DD35D56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7595" y="4508420"/>
              <a:ext cx="321237" cy="321237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AA914B9E-1276-472B-B64D-73A722F99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4658" y="4508420"/>
              <a:ext cx="321237" cy="321237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D15923A-2AAC-4E12-A5A5-BA0CBB6EC0C4}"/>
                </a:ext>
              </a:extLst>
            </p:cNvPr>
            <p:cNvSpPr txBox="1"/>
            <p:nvPr/>
          </p:nvSpPr>
          <p:spPr>
            <a:xfrm>
              <a:off x="7162838" y="4681766"/>
              <a:ext cx="3481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UX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7286183-0DB7-458F-BAF3-FEFF93CFE945}"/>
                </a:ext>
              </a:extLst>
            </p:cNvPr>
            <p:cNvSpPr txBox="1"/>
            <p:nvPr/>
          </p:nvSpPr>
          <p:spPr>
            <a:xfrm>
              <a:off x="7559327" y="4681766"/>
              <a:ext cx="3177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SE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68BFCC8-E5B8-4CC4-9EB7-5718C272175F}"/>
                </a:ext>
              </a:extLst>
            </p:cNvPr>
            <p:cNvSpPr txBox="1"/>
            <p:nvPr/>
          </p:nvSpPr>
          <p:spPr>
            <a:xfrm>
              <a:off x="7959443" y="4681766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QA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004CBEE-5865-449A-AD09-1179322D9B26}"/>
                </a:ext>
              </a:extLst>
            </p:cNvPr>
            <p:cNvSpPr txBox="1"/>
            <p:nvPr/>
          </p:nvSpPr>
          <p:spPr>
            <a:xfrm>
              <a:off x="8409646" y="4681766"/>
              <a:ext cx="2888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IE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2504F48-1254-4496-A616-6B8CADC1A87F}"/>
                </a:ext>
              </a:extLst>
            </p:cNvPr>
            <p:cNvSpPr txBox="1"/>
            <p:nvPr/>
          </p:nvSpPr>
          <p:spPr>
            <a:xfrm>
              <a:off x="8800539" y="4681766"/>
              <a:ext cx="3353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DS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E53EE14-B745-45C9-9C00-8DCA7FEFBD30}"/>
                </a:ext>
              </a:extLst>
            </p:cNvPr>
            <p:cNvSpPr txBox="1"/>
            <p:nvPr/>
          </p:nvSpPr>
          <p:spPr>
            <a:xfrm>
              <a:off x="9226418" y="4681766"/>
              <a:ext cx="3177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TS</a:t>
              </a: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7642DAF-AFF6-4AE6-8143-F57B280A0501}"/>
                </a:ext>
              </a:extLst>
            </p:cNvPr>
            <p:cNvGrpSpPr/>
            <p:nvPr/>
          </p:nvGrpSpPr>
          <p:grpSpPr>
            <a:xfrm>
              <a:off x="6840232" y="5018783"/>
              <a:ext cx="2565886" cy="253158"/>
              <a:chOff x="6895014" y="4840363"/>
              <a:chExt cx="2565886" cy="253158"/>
            </a:xfrm>
          </p:grpSpPr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6889D3B1-E7B3-45EF-AF75-00732FF42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5014" y="4873297"/>
                <a:ext cx="220223" cy="220223"/>
              </a:xfrm>
              <a:prstGeom prst="rect">
                <a:avLst/>
              </a:prstGeom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5FB88185-7B09-4FCA-A8DD-ABC587107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963" y="4873298"/>
                <a:ext cx="220223" cy="220223"/>
              </a:xfrm>
              <a:prstGeom prst="rect">
                <a:avLst/>
              </a:prstGeom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DB68AB5D-179D-49C1-99CB-7AAFD9704A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4912" y="4873297"/>
                <a:ext cx="220223" cy="220223"/>
              </a:xfrm>
              <a:prstGeom prst="rect">
                <a:avLst/>
              </a:prstGeom>
            </p:spPr>
          </p:pic>
          <p:pic>
            <p:nvPicPr>
              <p:cNvPr id="133" name="Picture 4" descr="Image result for ios icon png">
                <a:extLst>
                  <a:ext uri="{FF2B5EF4-FFF2-40B4-BE49-F238E27FC236}">
                    <a16:creationId xmlns:a16="http://schemas.microsoft.com/office/drawing/2014/main" id="{62F83A24-749F-47F6-A6D7-09058EED77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4861" y="4840363"/>
                <a:ext cx="253157" cy="253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9D953762-6740-455E-A93A-7DC87BAA1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7743" y="4840363"/>
                <a:ext cx="253157" cy="253157"/>
              </a:xfrm>
              <a:prstGeom prst="rect">
                <a:avLst/>
              </a:prstGeom>
            </p:spPr>
          </p:pic>
        </p:grpSp>
        <p:sp>
          <p:nvSpPr>
            <p:cNvPr id="135" name="Isosceles Triangle 134">
              <a:extLst>
                <a:ext uri="{FF2B5EF4-FFF2-40B4-BE49-F238E27FC236}">
                  <a16:creationId xmlns:a16="http://schemas.microsoft.com/office/drawing/2014/main" id="{C010DC42-A725-4FDC-BC53-F19B3B5B013C}"/>
                </a:ext>
              </a:extLst>
            </p:cNvPr>
            <p:cNvSpPr/>
            <p:nvPr/>
          </p:nvSpPr>
          <p:spPr>
            <a:xfrm>
              <a:off x="7164527" y="2650140"/>
              <a:ext cx="353956" cy="146180"/>
            </a:xfrm>
            <a:prstGeom prst="triangl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43D37F4F-79A9-4608-BBE4-F69DD0B5A092}"/>
                </a:ext>
              </a:extLst>
            </p:cNvPr>
            <p:cNvSpPr/>
            <p:nvPr/>
          </p:nvSpPr>
          <p:spPr>
            <a:xfrm>
              <a:off x="7164527" y="3959046"/>
              <a:ext cx="353956" cy="146180"/>
            </a:xfrm>
            <a:prstGeom prst="triangl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454332C8-B055-4D60-96AA-9A6497011C76}"/>
                </a:ext>
              </a:extLst>
            </p:cNvPr>
            <p:cNvSpPr/>
            <p:nvPr/>
          </p:nvSpPr>
          <p:spPr>
            <a:xfrm rot="10800000">
              <a:off x="9342527" y="2650140"/>
              <a:ext cx="353956" cy="146180"/>
            </a:xfrm>
            <a:prstGeom prst="triangl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54947A64-B5EA-4210-AAC8-687CDCCE807B}"/>
                </a:ext>
              </a:extLst>
            </p:cNvPr>
            <p:cNvSpPr/>
            <p:nvPr/>
          </p:nvSpPr>
          <p:spPr>
            <a:xfrm rot="10800000">
              <a:off x="9342527" y="3959046"/>
              <a:ext cx="353956" cy="146180"/>
            </a:xfrm>
            <a:prstGeom prst="triangl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A2E2891-A2CD-40E0-839F-2A02C3905EEA}"/>
                </a:ext>
              </a:extLst>
            </p:cNvPr>
            <p:cNvSpPr/>
            <p:nvPr/>
          </p:nvSpPr>
          <p:spPr>
            <a:xfrm>
              <a:off x="7162838" y="4515375"/>
              <a:ext cx="2463081" cy="381621"/>
            </a:xfrm>
            <a:prstGeom prst="rect">
              <a:avLst/>
            </a:prstGeom>
            <a:noFill/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34324A1A-CBD2-4BAB-95A2-5684522FE75B}"/>
                </a:ext>
              </a:extLst>
            </p:cNvPr>
            <p:cNvSpPr/>
            <p:nvPr/>
          </p:nvSpPr>
          <p:spPr>
            <a:xfrm rot="10800000">
              <a:off x="8144627" y="4487923"/>
              <a:ext cx="256452" cy="105912"/>
            </a:xfrm>
            <a:prstGeom prst="triangl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83B447A-780E-4995-B913-D66DE1C5ADA2}"/>
                </a:ext>
              </a:extLst>
            </p:cNvPr>
            <p:cNvCxnSpPr/>
            <p:nvPr/>
          </p:nvCxnSpPr>
          <p:spPr>
            <a:xfrm>
              <a:off x="6480033" y="4980119"/>
              <a:ext cx="3286285" cy="0"/>
            </a:xfrm>
            <a:prstGeom prst="line">
              <a:avLst/>
            </a:prstGeom>
            <a:noFill/>
            <a:ln w="635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BBCBA39-E592-4868-BB51-AB1DA710C791}"/>
                </a:ext>
              </a:extLst>
            </p:cNvPr>
            <p:cNvCxnSpPr/>
            <p:nvPr/>
          </p:nvCxnSpPr>
          <p:spPr>
            <a:xfrm>
              <a:off x="4496475" y="3253742"/>
              <a:ext cx="2598234" cy="0"/>
            </a:xfrm>
            <a:prstGeom prst="line">
              <a:avLst/>
            </a:prstGeom>
            <a:noFill/>
            <a:ln w="6350" cap="flat" cmpd="sng" algn="ctr">
              <a:solidFill>
                <a:srgbClr val="5B9BD5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6A2B383A-8C02-4800-B6FB-499AFF469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021" y="1545654"/>
              <a:ext cx="1174262" cy="228600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F4345ACF-2D90-429D-A40A-4EA6F0912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8397" y="1545654"/>
              <a:ext cx="544362" cy="300522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E5AEAABC-C393-4F14-A83C-869E1E730705}"/>
                </a:ext>
              </a:extLst>
            </p:cNvPr>
            <p:cNvPicPr/>
            <p:nvPr/>
          </p:nvPicPr>
          <p:blipFill>
            <a:blip r:embed="rId26"/>
            <a:stretch>
              <a:fillRect/>
            </a:stretch>
          </p:blipFill>
          <p:spPr>
            <a:xfrm>
              <a:off x="8797545" y="1545654"/>
              <a:ext cx="805113" cy="217598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7B177F3-8334-481F-9C38-BDE072AD507B}"/>
                </a:ext>
              </a:extLst>
            </p:cNvPr>
            <p:cNvSpPr txBox="1"/>
            <p:nvPr/>
          </p:nvSpPr>
          <p:spPr>
            <a:xfrm>
              <a:off x="2640543" y="5462509"/>
              <a:ext cx="690763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</a:rPr>
                <a:t>SME = Subject Matter Expert | TPM= Technical Project Manager | UIX = UI Expert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</a:rPr>
                <a:t>IE = Infrastructure Expert | DS = Data Scientist | QA = Quality Analyst | BA = Business Analyst | SE = Software Engineer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</a:rPr>
                <a:t>TS = Technical Support | SSE = Senior Software Engineer | TL = Technical Leader | BPM = Business PM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6E97ADC-6DC3-4C81-936B-DF9AD9EB71E2}"/>
                </a:ext>
              </a:extLst>
            </p:cNvPr>
            <p:cNvSpPr txBox="1"/>
            <p:nvPr/>
          </p:nvSpPr>
          <p:spPr>
            <a:xfrm>
              <a:off x="5181699" y="2603285"/>
              <a:ext cx="123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Project Owner</a:t>
              </a:r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FD65AC5-A889-407E-922F-84FF523BB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3502" y="2311522"/>
              <a:ext cx="341218" cy="341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4817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ED9152-C944-412C-BEDE-FA80B14494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Our Onsite –Offshore Works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8009777" y="799756"/>
            <a:ext cx="421005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rgbClr val="1687C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Engagement Process Steps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An onsite coordinator is identified and assigned. Onsite coordinator will be available on Phone or email and will visit the client as and when required for meetings, discussions, etc.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Weekly conference calls to discuss project progress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Project Management tools used to develop project plan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Status reports sent as per frequency decided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Deliverables, deployments, UAT, etc. done remotely from offshore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Application support after application goes live from offshore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44444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200" b="1" dirty="0">
                <a:solidFill>
                  <a:srgbClr val="1687C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Activities performed Onsite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Requirement Analysis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High level design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Project coordination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Acceptance Testing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44444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200" b="1" dirty="0">
                <a:solidFill>
                  <a:srgbClr val="1687C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Activities performed Offshore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Project Management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Estimation and Schedules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Detailed Design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Coding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Test Plan, Test Cases and Testing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Documentation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Bug Fixes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Maintenance and Support</a:t>
            </a:r>
          </a:p>
        </p:txBody>
      </p:sp>
      <p:sp>
        <p:nvSpPr>
          <p:cNvPr id="3" name="Rectangle 2"/>
          <p:cNvSpPr/>
          <p:nvPr/>
        </p:nvSpPr>
        <p:spPr>
          <a:xfrm>
            <a:off x="40424" y="990600"/>
            <a:ext cx="7825414" cy="528729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0424" y="2608043"/>
            <a:ext cx="78254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Image result for CLient black icon 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63" y="1363662"/>
            <a:ext cx="873126" cy="87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7527" y="4914899"/>
            <a:ext cx="6412099" cy="1239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 rot="5400000">
            <a:off x="6872799" y="1569539"/>
            <a:ext cx="1166708" cy="438370"/>
          </a:xfrm>
          <a:prstGeom prst="rect">
            <a:avLst/>
          </a:prstGeom>
          <a:solidFill>
            <a:srgbClr val="15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Onsite</a:t>
            </a:r>
          </a:p>
        </p:txBody>
      </p:sp>
      <p:sp>
        <p:nvSpPr>
          <p:cNvPr id="13" name="Rectangle 12"/>
          <p:cNvSpPr/>
          <p:nvPr/>
        </p:nvSpPr>
        <p:spPr>
          <a:xfrm rot="5400000">
            <a:off x="5944289" y="4137478"/>
            <a:ext cx="3023726" cy="438370"/>
          </a:xfrm>
          <a:prstGeom prst="rect">
            <a:avLst/>
          </a:prstGeom>
          <a:solidFill>
            <a:srgbClr val="15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Offshore</a:t>
            </a:r>
          </a:p>
        </p:txBody>
      </p:sp>
      <p:pic>
        <p:nvPicPr>
          <p:cNvPr id="3078" name="Picture 6" descr="Image result for project management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739" y="3233848"/>
            <a:ext cx="1092408" cy="109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project manager ic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808" y="1329967"/>
            <a:ext cx="954819" cy="95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software enginee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1" y="5331206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 result for software enginee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9" y="5001453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 result for software enginee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05" y="5331206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software enginee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88" y="5002326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Image result for software enginee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000" y="5331206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Image result for software engineer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535" y="5001453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/>
          <p:cNvGrpSpPr/>
          <p:nvPr/>
        </p:nvGrpSpPr>
        <p:grpSpPr>
          <a:xfrm>
            <a:off x="5008642" y="5027657"/>
            <a:ext cx="857957" cy="803656"/>
            <a:chOff x="3465941" y="4981575"/>
            <a:chExt cx="857957" cy="803656"/>
          </a:xfrm>
        </p:grpSpPr>
        <p:pic>
          <p:nvPicPr>
            <p:cNvPr id="25" name="Picture 12" descr="Image result for software engineer icon 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5941" y="5001453"/>
              <a:ext cx="454025" cy="45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 descr="Image result for software engineer icon 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9873" y="4981575"/>
              <a:ext cx="454025" cy="45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2" descr="Image result for software engineer icon 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372" y="5331206"/>
              <a:ext cx="454025" cy="45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334583" y="2997660"/>
            <a:ext cx="2824745" cy="1529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Straight Arrow Connector 16"/>
          <p:cNvCxnSpPr>
            <a:cxnSpLocks/>
            <a:stCxn id="3076" idx="3"/>
          </p:cNvCxnSpPr>
          <p:nvPr/>
        </p:nvCxnSpPr>
        <p:spPr>
          <a:xfrm>
            <a:off x="1585689" y="1800225"/>
            <a:ext cx="2038493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1569" y="4028945"/>
            <a:ext cx="1519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TFS/Mantis/Jira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334583" y="3838576"/>
            <a:ext cx="28247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endCxn id="3082" idx="1"/>
          </p:cNvCxnSpPr>
          <p:nvPr/>
        </p:nvCxnSpPr>
        <p:spPr>
          <a:xfrm>
            <a:off x="4497308" y="1800225"/>
            <a:ext cx="1227500" cy="7152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076" idx="3"/>
            <a:endCxn id="3078" idx="0"/>
          </p:cNvCxnSpPr>
          <p:nvPr/>
        </p:nvCxnSpPr>
        <p:spPr>
          <a:xfrm>
            <a:off x="1585689" y="1800225"/>
            <a:ext cx="3066254" cy="143362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  <a:endCxn id="15" idx="0"/>
          </p:cNvCxnSpPr>
          <p:nvPr/>
        </p:nvCxnSpPr>
        <p:spPr>
          <a:xfrm flipH="1">
            <a:off x="1746956" y="1800225"/>
            <a:ext cx="1877226" cy="119743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078" idx="1"/>
            <a:endCxn id="15" idx="3"/>
          </p:cNvCxnSpPr>
          <p:nvPr/>
        </p:nvCxnSpPr>
        <p:spPr>
          <a:xfrm flipH="1" flipV="1">
            <a:off x="3159328" y="3762376"/>
            <a:ext cx="946411" cy="1767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078" idx="0"/>
            <a:endCxn id="3082" idx="1"/>
          </p:cNvCxnSpPr>
          <p:nvPr/>
        </p:nvCxnSpPr>
        <p:spPr>
          <a:xfrm flipV="1">
            <a:off x="4651943" y="1807377"/>
            <a:ext cx="1072865" cy="142647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207786" y="4203700"/>
            <a:ext cx="0" cy="7112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65853" y="5824605"/>
            <a:ext cx="1011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19294" y="5784471"/>
            <a:ext cx="993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QA Team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809868" y="5830553"/>
            <a:ext cx="1263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Design Team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78701" y="3077704"/>
            <a:ext cx="1400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Scrum, Agile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77051" y="3382843"/>
            <a:ext cx="2518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Project Plan, Designs, Deliverables,</a:t>
            </a:r>
            <a:b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document, schedule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00201" y="2201954"/>
            <a:ext cx="985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F2M POC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398849" y="2221138"/>
            <a:ext cx="1136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Onsite POC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310902" y="4237995"/>
            <a:ext cx="1254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Offshore PM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640616" y="2146776"/>
            <a:ext cx="1123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Steering</a:t>
            </a:r>
            <a:b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Committee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679807" y="1347682"/>
            <a:ext cx="1533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Email/FTF, phone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1781959" y="4513344"/>
            <a:ext cx="0" cy="40155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3078" idx="0"/>
            <a:endCxn id="62" idx="2"/>
          </p:cNvCxnSpPr>
          <p:nvPr/>
        </p:nvCxnSpPr>
        <p:spPr>
          <a:xfrm flipH="1" flipV="1">
            <a:off x="3966922" y="2528915"/>
            <a:ext cx="685021" cy="70493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Image result for CLient black icon png">
            <a:extLst>
              <a:ext uri="{FF2B5EF4-FFF2-40B4-BE49-F238E27FC236}">
                <a16:creationId xmlns:a16="http://schemas.microsoft.com/office/drawing/2014/main" id="{CF43EC7B-C834-44FE-B176-EFAAB4E48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191" y="1610111"/>
            <a:ext cx="518595" cy="51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68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5A6090-DAAB-4967-BDAA-95316F4CAD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Our Development Lifecycle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EB8933D-4026-44CA-B4A2-1693CD3A3C5E}"/>
              </a:ext>
            </a:extLst>
          </p:cNvPr>
          <p:cNvGrpSpPr/>
          <p:nvPr/>
        </p:nvGrpSpPr>
        <p:grpSpPr>
          <a:xfrm>
            <a:off x="1596261" y="491889"/>
            <a:ext cx="8979583" cy="5907273"/>
            <a:chOff x="1596261" y="491889"/>
            <a:chExt cx="8979583" cy="590727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2B972BA-7470-46ED-8FC7-CD985C906914}"/>
                </a:ext>
              </a:extLst>
            </p:cNvPr>
            <p:cNvSpPr/>
            <p:nvPr/>
          </p:nvSpPr>
          <p:spPr>
            <a:xfrm>
              <a:off x="5047792" y="1605939"/>
              <a:ext cx="5422647" cy="47932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82785" tIns="41395" rIns="82785" bIns="41395" rtlCol="0" anchor="ctr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EB9812-E970-44BD-8045-F039967DBAC0}"/>
                </a:ext>
              </a:extLst>
            </p:cNvPr>
            <p:cNvSpPr/>
            <p:nvPr/>
          </p:nvSpPr>
          <p:spPr>
            <a:xfrm>
              <a:off x="3822477" y="551945"/>
              <a:ext cx="6652479" cy="10282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82785" tIns="41395" rIns="82785" bIns="41395" rtlCol="0" anchor="ctr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ounded Rectangle 12">
              <a:extLst>
                <a:ext uri="{FF2B5EF4-FFF2-40B4-BE49-F238E27FC236}">
                  <a16:creationId xmlns:a16="http://schemas.microsoft.com/office/drawing/2014/main" id="{284DDBF4-E78A-4181-8AC2-17310BCFEC1F}"/>
                </a:ext>
              </a:extLst>
            </p:cNvPr>
            <p:cNvSpPr/>
            <p:nvPr/>
          </p:nvSpPr>
          <p:spPr>
            <a:xfrm>
              <a:off x="1735111" y="1833402"/>
              <a:ext cx="2960273" cy="2975453"/>
            </a:xfrm>
            <a:prstGeom prst="roundRect">
              <a:avLst>
                <a:gd name="adj" fmla="val 309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ysDash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7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Internal / External Project Review Process</a:t>
              </a:r>
            </a:p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7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ounded Rectangle 13">
              <a:extLst>
                <a:ext uri="{FF2B5EF4-FFF2-40B4-BE49-F238E27FC236}">
                  <a16:creationId xmlns:a16="http://schemas.microsoft.com/office/drawing/2014/main" id="{0D0D32C6-6D34-4975-AE2D-3004DDBF9AED}"/>
                </a:ext>
              </a:extLst>
            </p:cNvPr>
            <p:cNvSpPr/>
            <p:nvPr/>
          </p:nvSpPr>
          <p:spPr>
            <a:xfrm>
              <a:off x="2410820" y="934730"/>
              <a:ext cx="1180100" cy="454218"/>
            </a:xfrm>
            <a:prstGeom prst="roundRect">
              <a:avLst>
                <a:gd name="adj" fmla="val 12412"/>
              </a:avLst>
            </a:prstGeom>
            <a:solidFill>
              <a:srgbClr val="1575B6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40423" tIns="40423" rIns="40423" bIns="40423" anchor="ctr" anchorCtr="1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Project Kick-off Meeting</a:t>
              </a:r>
            </a:p>
          </p:txBody>
        </p:sp>
        <p:cxnSp>
          <p:nvCxnSpPr>
            <p:cNvPr id="8" name="Elbow Connector 14">
              <a:extLst>
                <a:ext uri="{FF2B5EF4-FFF2-40B4-BE49-F238E27FC236}">
                  <a16:creationId xmlns:a16="http://schemas.microsoft.com/office/drawing/2014/main" id="{8E3BACC3-C46F-4BF4-A6C8-FC67020E57BA}"/>
                </a:ext>
              </a:extLst>
            </p:cNvPr>
            <p:cNvCxnSpPr>
              <a:stCxn id="7" idx="3"/>
              <a:endCxn id="15" idx="1"/>
            </p:cNvCxnSpPr>
            <p:nvPr/>
          </p:nvCxnSpPr>
          <p:spPr>
            <a:xfrm flipV="1">
              <a:off x="3590921" y="1161836"/>
              <a:ext cx="347278" cy="3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D88C1BF-D305-43BC-A21B-4C070DBB7A30}"/>
                </a:ext>
              </a:extLst>
            </p:cNvPr>
            <p:cNvSpPr/>
            <p:nvPr/>
          </p:nvSpPr>
          <p:spPr>
            <a:xfrm>
              <a:off x="1633410" y="567297"/>
              <a:ext cx="460848" cy="447634"/>
            </a:xfrm>
            <a:prstGeom prst="flowChartConnector">
              <a:avLst/>
            </a:prstGeom>
            <a:solidFill>
              <a:srgbClr val="00B0F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ounded Rectangle 16">
              <a:extLst>
                <a:ext uri="{FF2B5EF4-FFF2-40B4-BE49-F238E27FC236}">
                  <a16:creationId xmlns:a16="http://schemas.microsoft.com/office/drawing/2014/main" id="{F09269C3-D0C4-46FE-B622-402389DBD7D6}"/>
                </a:ext>
              </a:extLst>
            </p:cNvPr>
            <p:cNvSpPr/>
            <p:nvPr/>
          </p:nvSpPr>
          <p:spPr>
            <a:xfrm>
              <a:off x="8957050" y="2718696"/>
              <a:ext cx="1311760" cy="454218"/>
            </a:xfrm>
            <a:prstGeom prst="roundRect">
              <a:avLst>
                <a:gd name="adj" fmla="val 12412"/>
              </a:avLst>
            </a:prstGeom>
            <a:solidFill>
              <a:srgbClr val="00B050"/>
            </a:solidFill>
            <a:ln w="6350" cap="flat" cmpd="sng" algn="ctr">
              <a:solidFill>
                <a:srgbClr val="70AD47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40423" tIns="40423" rIns="40423" bIns="40423" anchor="ctr" anchorCtr="1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Quality Assurance</a:t>
              </a:r>
            </a:p>
          </p:txBody>
        </p:sp>
        <p:sp>
          <p:nvSpPr>
            <p:cNvPr id="11" name="Rounded Rectangle 17">
              <a:extLst>
                <a:ext uri="{FF2B5EF4-FFF2-40B4-BE49-F238E27FC236}">
                  <a16:creationId xmlns:a16="http://schemas.microsoft.com/office/drawing/2014/main" id="{0E24367B-D6CF-418F-960C-CF291C22F84B}"/>
                </a:ext>
              </a:extLst>
            </p:cNvPr>
            <p:cNvSpPr/>
            <p:nvPr/>
          </p:nvSpPr>
          <p:spPr>
            <a:xfrm>
              <a:off x="2188478" y="4256493"/>
              <a:ext cx="1606370" cy="454218"/>
            </a:xfrm>
            <a:prstGeom prst="roundRect">
              <a:avLst>
                <a:gd name="adj" fmla="val 12412"/>
              </a:avLst>
            </a:prstGeom>
            <a:solidFill>
              <a:srgbClr val="1575B6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40423" tIns="40423" rIns="40423" bIns="40423" anchor="ctr" anchorCtr="1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Weekly Fortnightly Team Meeting</a:t>
              </a:r>
            </a:p>
          </p:txBody>
        </p:sp>
        <p:cxnSp>
          <p:nvCxnSpPr>
            <p:cNvPr id="12" name="Elbow Connector 233">
              <a:extLst>
                <a:ext uri="{FF2B5EF4-FFF2-40B4-BE49-F238E27FC236}">
                  <a16:creationId xmlns:a16="http://schemas.microsoft.com/office/drawing/2014/main" id="{D96E4680-F3F3-4365-94BA-960155BC8FCB}"/>
                </a:ext>
              </a:extLst>
            </p:cNvPr>
            <p:cNvCxnSpPr>
              <a:stCxn id="9" idx="4"/>
              <a:endCxn id="7" idx="1"/>
            </p:cNvCxnSpPr>
            <p:nvPr/>
          </p:nvCxnSpPr>
          <p:spPr>
            <a:xfrm rot="16200000" flipH="1">
              <a:off x="2063873" y="814891"/>
              <a:ext cx="146908" cy="546986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pic>
          <p:nvPicPr>
            <p:cNvPr id="13" name="Picture 12" descr="male, man, user icon">
              <a:extLst>
                <a:ext uri="{FF2B5EF4-FFF2-40B4-BE49-F238E27FC236}">
                  <a16:creationId xmlns:a16="http://schemas.microsoft.com/office/drawing/2014/main" id="{F8279BAE-67D9-4C2E-900A-DBD4700E3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48723" y="669695"/>
              <a:ext cx="288106" cy="280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0" descr="cog, gear, preferences, settings, wheel icon">
              <a:extLst>
                <a:ext uri="{FF2B5EF4-FFF2-40B4-BE49-F238E27FC236}">
                  <a16:creationId xmlns:a16="http://schemas.microsoft.com/office/drawing/2014/main" id="{BD979A4E-3ADC-4DC2-B1DB-3E8B1E6A0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08041" y="822428"/>
              <a:ext cx="172864" cy="168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Rounded Rectangle 20">
              <a:extLst>
                <a:ext uri="{FF2B5EF4-FFF2-40B4-BE49-F238E27FC236}">
                  <a16:creationId xmlns:a16="http://schemas.microsoft.com/office/drawing/2014/main" id="{EE52CFF1-1438-46BC-9505-A60443C89E0C}"/>
                </a:ext>
              </a:extLst>
            </p:cNvPr>
            <p:cNvSpPr/>
            <p:nvPr/>
          </p:nvSpPr>
          <p:spPr>
            <a:xfrm>
              <a:off x="3938199" y="934727"/>
              <a:ext cx="1180100" cy="454218"/>
            </a:xfrm>
            <a:prstGeom prst="roundRect">
              <a:avLst>
                <a:gd name="adj" fmla="val 12412"/>
              </a:avLst>
            </a:prstGeom>
            <a:solidFill>
              <a:srgbClr val="1575B6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40423" tIns="40423" rIns="40423" bIns="40423" anchor="ctr" anchorCtr="1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Project Planning</a:t>
              </a:r>
            </a:p>
          </p:txBody>
        </p:sp>
        <p:sp>
          <p:nvSpPr>
            <p:cNvPr id="16" name="Rounded Rectangle 21">
              <a:extLst>
                <a:ext uri="{FF2B5EF4-FFF2-40B4-BE49-F238E27FC236}">
                  <a16:creationId xmlns:a16="http://schemas.microsoft.com/office/drawing/2014/main" id="{D98C6379-7BA7-44C5-A3E6-9599DC483276}"/>
                </a:ext>
              </a:extLst>
            </p:cNvPr>
            <p:cNvSpPr/>
            <p:nvPr/>
          </p:nvSpPr>
          <p:spPr>
            <a:xfrm>
              <a:off x="5386587" y="934726"/>
              <a:ext cx="1180100" cy="454218"/>
            </a:xfrm>
            <a:prstGeom prst="roundRect">
              <a:avLst>
                <a:gd name="adj" fmla="val 12412"/>
              </a:avLst>
            </a:prstGeom>
            <a:solidFill>
              <a:srgbClr val="00B050"/>
            </a:solidFill>
            <a:ln w="6350" cap="flat" cmpd="sng" algn="ctr">
              <a:solidFill>
                <a:srgbClr val="70AD47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40423" tIns="40423" rIns="40423" bIns="40423" anchor="ctr" anchorCtr="1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Design Phase</a:t>
              </a:r>
            </a:p>
          </p:txBody>
        </p:sp>
        <p:sp>
          <p:nvSpPr>
            <p:cNvPr id="17" name="Rounded Rectangle 22">
              <a:extLst>
                <a:ext uri="{FF2B5EF4-FFF2-40B4-BE49-F238E27FC236}">
                  <a16:creationId xmlns:a16="http://schemas.microsoft.com/office/drawing/2014/main" id="{43E7A436-0E95-4B49-B666-88132AA465FB}"/>
                </a:ext>
              </a:extLst>
            </p:cNvPr>
            <p:cNvSpPr/>
            <p:nvPr/>
          </p:nvSpPr>
          <p:spPr>
            <a:xfrm>
              <a:off x="7021507" y="617457"/>
              <a:ext cx="1180100" cy="454218"/>
            </a:xfrm>
            <a:prstGeom prst="roundRect">
              <a:avLst>
                <a:gd name="adj" fmla="val 12412"/>
              </a:avLst>
            </a:prstGeom>
            <a:solidFill>
              <a:srgbClr val="1575B6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40423" tIns="40423" rIns="40423" bIns="40423" anchor="ctr" anchorCtr="1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Prototype</a:t>
              </a:r>
            </a:p>
          </p:txBody>
        </p:sp>
        <p:sp>
          <p:nvSpPr>
            <p:cNvPr id="18" name="Rounded Rectangle 23">
              <a:extLst>
                <a:ext uri="{FF2B5EF4-FFF2-40B4-BE49-F238E27FC236}">
                  <a16:creationId xmlns:a16="http://schemas.microsoft.com/office/drawing/2014/main" id="{7E3B0229-33DA-4E8A-AA16-3F823FEC1F3B}"/>
                </a:ext>
              </a:extLst>
            </p:cNvPr>
            <p:cNvSpPr/>
            <p:nvPr/>
          </p:nvSpPr>
          <p:spPr>
            <a:xfrm>
              <a:off x="8994367" y="961059"/>
              <a:ext cx="1180100" cy="454218"/>
            </a:xfrm>
            <a:prstGeom prst="roundRect">
              <a:avLst>
                <a:gd name="adj" fmla="val 12412"/>
              </a:avLst>
            </a:prstGeom>
            <a:solidFill>
              <a:srgbClr val="1575B6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40423" tIns="40423" rIns="40423" bIns="40423" anchor="ctr" anchorCtr="1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Review &amp; Approval</a:t>
              </a:r>
            </a:p>
          </p:txBody>
        </p:sp>
        <p:sp>
          <p:nvSpPr>
            <p:cNvPr id="19" name="Rounded Rectangle 24">
              <a:extLst>
                <a:ext uri="{FF2B5EF4-FFF2-40B4-BE49-F238E27FC236}">
                  <a16:creationId xmlns:a16="http://schemas.microsoft.com/office/drawing/2014/main" id="{1747438C-6060-4776-AC67-83F0C49A9EA2}"/>
                </a:ext>
              </a:extLst>
            </p:cNvPr>
            <p:cNvSpPr/>
            <p:nvPr/>
          </p:nvSpPr>
          <p:spPr>
            <a:xfrm>
              <a:off x="7034674" y="1736282"/>
              <a:ext cx="1180100" cy="454218"/>
            </a:xfrm>
            <a:prstGeom prst="roundRect">
              <a:avLst>
                <a:gd name="adj" fmla="val 12412"/>
              </a:avLst>
            </a:prstGeom>
            <a:solidFill>
              <a:srgbClr val="1575B6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40423" tIns="40423" rIns="40423" bIns="40423" anchor="ctr" anchorCtr="1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Design Implementation</a:t>
              </a:r>
            </a:p>
          </p:txBody>
        </p:sp>
        <p:pic>
          <p:nvPicPr>
            <p:cNvPr id="20" name="Picture 6" descr="add, male, user icon">
              <a:extLst>
                <a:ext uri="{FF2B5EF4-FFF2-40B4-BE49-F238E27FC236}">
                  <a16:creationId xmlns:a16="http://schemas.microsoft.com/office/drawing/2014/main" id="{A089E72D-D65A-458D-8C7B-2CA94EAA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910406" y="2496435"/>
              <a:ext cx="325470" cy="325435"/>
            </a:xfrm>
            <a:prstGeom prst="rect">
              <a:avLst/>
            </a:prstGeom>
            <a:noFill/>
          </p:spPr>
        </p:pic>
        <p:sp>
          <p:nvSpPr>
            <p:cNvPr id="21" name="Flowchart: Decision 20">
              <a:extLst>
                <a:ext uri="{FF2B5EF4-FFF2-40B4-BE49-F238E27FC236}">
                  <a16:creationId xmlns:a16="http://schemas.microsoft.com/office/drawing/2014/main" id="{36AD6C81-B41E-494E-99BD-05FBE091F126}"/>
                </a:ext>
              </a:extLst>
            </p:cNvPr>
            <p:cNvSpPr/>
            <p:nvPr/>
          </p:nvSpPr>
          <p:spPr>
            <a:xfrm>
              <a:off x="6891453" y="2342476"/>
              <a:ext cx="1397900" cy="873333"/>
            </a:xfrm>
            <a:prstGeom prst="flowChartDecision">
              <a:avLst/>
            </a:prstGeom>
            <a:gradFill rotWithShape="1">
              <a:gsLst>
                <a:gs pos="0">
                  <a:srgbClr val="5B9BD5">
                    <a:satMod val="103000"/>
                    <a:lumMod val="102000"/>
                    <a:tint val="94000"/>
                  </a:srgbClr>
                </a:gs>
                <a:gs pos="50000">
                  <a:srgbClr val="5B9BD5">
                    <a:satMod val="110000"/>
                    <a:lumMod val="100000"/>
                    <a:shade val="100000"/>
                  </a:srgbClr>
                </a:gs>
                <a:gs pos="100000">
                  <a:srgbClr val="5B9BD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40423" tIns="40423" rIns="40423" bIns="40423" anchor="ctr" anchorCtr="1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89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Milestone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85F6B83-729F-4058-867F-B4DF81A376DF}"/>
                </a:ext>
              </a:extLst>
            </p:cNvPr>
            <p:cNvCxnSpPr>
              <a:stCxn id="15" idx="3"/>
              <a:endCxn id="16" idx="1"/>
            </p:cNvCxnSpPr>
            <p:nvPr/>
          </p:nvCxnSpPr>
          <p:spPr>
            <a:xfrm flipV="1">
              <a:off x="5118299" y="1161835"/>
              <a:ext cx="268288" cy="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23" name="Shape 49">
              <a:extLst>
                <a:ext uri="{FF2B5EF4-FFF2-40B4-BE49-F238E27FC236}">
                  <a16:creationId xmlns:a16="http://schemas.microsoft.com/office/drawing/2014/main" id="{9BDD3392-63BF-4B6A-AC24-55BD5D137473}"/>
                </a:ext>
              </a:extLst>
            </p:cNvPr>
            <p:cNvCxnSpPr>
              <a:stCxn id="16" idx="0"/>
              <a:endCxn id="17" idx="1"/>
            </p:cNvCxnSpPr>
            <p:nvPr/>
          </p:nvCxnSpPr>
          <p:spPr>
            <a:xfrm rot="5400000" flipH="1" flipV="1">
              <a:off x="6453993" y="367211"/>
              <a:ext cx="90160" cy="1044870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24" name="Shape 50">
              <a:extLst>
                <a:ext uri="{FF2B5EF4-FFF2-40B4-BE49-F238E27FC236}">
                  <a16:creationId xmlns:a16="http://schemas.microsoft.com/office/drawing/2014/main" id="{B44D0903-E15D-4635-9B00-CE8C6DD6DB76}"/>
                </a:ext>
              </a:extLst>
            </p:cNvPr>
            <p:cNvCxnSpPr>
              <a:stCxn id="17" idx="3"/>
              <a:endCxn id="18" idx="0"/>
            </p:cNvCxnSpPr>
            <p:nvPr/>
          </p:nvCxnSpPr>
          <p:spPr>
            <a:xfrm>
              <a:off x="8201608" y="844566"/>
              <a:ext cx="1382809" cy="116493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25" name="Shape 51">
              <a:extLst>
                <a:ext uri="{FF2B5EF4-FFF2-40B4-BE49-F238E27FC236}">
                  <a16:creationId xmlns:a16="http://schemas.microsoft.com/office/drawing/2014/main" id="{33BFFDE0-10C7-4801-9BA4-FCDB90DC8DD7}"/>
                </a:ext>
              </a:extLst>
            </p:cNvPr>
            <p:cNvCxnSpPr/>
            <p:nvPr/>
          </p:nvCxnSpPr>
          <p:spPr>
            <a:xfrm rot="10800000" flipV="1">
              <a:off x="5902012" y="1948032"/>
              <a:ext cx="1132662" cy="590718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26" name="Rounded Rectangle 31">
              <a:extLst>
                <a:ext uri="{FF2B5EF4-FFF2-40B4-BE49-F238E27FC236}">
                  <a16:creationId xmlns:a16="http://schemas.microsoft.com/office/drawing/2014/main" id="{828C317C-D8B0-4ABE-9213-1BAE45592663}"/>
                </a:ext>
              </a:extLst>
            </p:cNvPr>
            <p:cNvSpPr/>
            <p:nvPr/>
          </p:nvSpPr>
          <p:spPr>
            <a:xfrm>
              <a:off x="6984191" y="3864099"/>
              <a:ext cx="1180100" cy="454218"/>
            </a:xfrm>
            <a:prstGeom prst="roundRect">
              <a:avLst>
                <a:gd name="adj" fmla="val 12412"/>
              </a:avLst>
            </a:prstGeom>
            <a:solidFill>
              <a:srgbClr val="1575B6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40423" tIns="40423" rIns="40423" bIns="40423" anchor="ctr" anchorCtr="1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Report Issues</a:t>
              </a:r>
            </a:p>
          </p:txBody>
        </p:sp>
        <p:sp>
          <p:nvSpPr>
            <p:cNvPr id="27" name="Flowchart: Decision 26">
              <a:extLst>
                <a:ext uri="{FF2B5EF4-FFF2-40B4-BE49-F238E27FC236}">
                  <a16:creationId xmlns:a16="http://schemas.microsoft.com/office/drawing/2014/main" id="{AE2083C9-EC28-4FEA-982D-68CAB043A4BA}"/>
                </a:ext>
              </a:extLst>
            </p:cNvPr>
            <p:cNvSpPr/>
            <p:nvPr/>
          </p:nvSpPr>
          <p:spPr>
            <a:xfrm>
              <a:off x="8921383" y="3652461"/>
              <a:ext cx="1397900" cy="873333"/>
            </a:xfrm>
            <a:prstGeom prst="flowChartDecision">
              <a:avLst/>
            </a:prstGeom>
            <a:solidFill>
              <a:srgbClr val="FFC000"/>
            </a:solidFill>
            <a:ln w="6350" cap="flat" cmpd="sng" algn="ctr">
              <a:noFill/>
              <a:prstDash val="solid"/>
              <a:miter lim="800000"/>
              <a:headEnd/>
              <a:tailEnd/>
            </a:ln>
            <a:effectLst/>
          </p:spPr>
          <p:txBody>
            <a:bodyPr wrap="square" lIns="40423" tIns="40423" rIns="40423" bIns="40423" anchor="ctr" anchorCtr="1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89" i="0" u="none" strike="noStrike" kern="0" cap="none" spc="0" normalizeH="0" baseline="0" noProof="0" dirty="0">
                  <a:ln>
                    <a:noFill/>
                  </a:ln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Quality Check Pass</a:t>
              </a:r>
            </a:p>
          </p:txBody>
        </p: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D2C074D6-477F-487E-B793-15A4A64D80A6}"/>
                </a:ext>
              </a:extLst>
            </p:cNvPr>
            <p:cNvCxnSpPr>
              <a:stCxn id="27" idx="1"/>
              <a:endCxn id="26" idx="3"/>
            </p:cNvCxnSpPr>
            <p:nvPr/>
          </p:nvCxnSpPr>
          <p:spPr>
            <a:xfrm rot="10800000" flipV="1">
              <a:off x="8164293" y="4089127"/>
              <a:ext cx="757091" cy="2080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29" name="Elbow Connector 34">
              <a:extLst>
                <a:ext uri="{FF2B5EF4-FFF2-40B4-BE49-F238E27FC236}">
                  <a16:creationId xmlns:a16="http://schemas.microsoft.com/office/drawing/2014/main" id="{47489FB0-5A94-4305-8A91-ED70459916F6}"/>
                </a:ext>
              </a:extLst>
            </p:cNvPr>
            <p:cNvCxnSpPr>
              <a:endCxn id="10" idx="1"/>
            </p:cNvCxnSpPr>
            <p:nvPr/>
          </p:nvCxnSpPr>
          <p:spPr>
            <a:xfrm>
              <a:off x="8230362" y="2783663"/>
              <a:ext cx="726688" cy="162143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30" name="Elbow Connector 154">
              <a:extLst>
                <a:ext uri="{FF2B5EF4-FFF2-40B4-BE49-F238E27FC236}">
                  <a16:creationId xmlns:a16="http://schemas.microsoft.com/office/drawing/2014/main" id="{EF377E54-7881-4C68-AF1A-D44A7DB99E72}"/>
                </a:ext>
              </a:extLst>
            </p:cNvPr>
            <p:cNvCxnSpPr>
              <a:stCxn id="21" idx="2"/>
              <a:endCxn id="10" idx="1"/>
            </p:cNvCxnSpPr>
            <p:nvPr/>
          </p:nvCxnSpPr>
          <p:spPr>
            <a:xfrm rot="5400000" flipH="1" flipV="1">
              <a:off x="8138724" y="2397483"/>
              <a:ext cx="270003" cy="1366647"/>
            </a:xfrm>
            <a:prstGeom prst="bentConnector4">
              <a:avLst>
                <a:gd name="adj1" fmla="val -76799"/>
                <a:gd name="adj2" fmla="val 75572"/>
              </a:avLst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7BF3A6-C1A2-449C-8566-02C7C5726ABE}"/>
                </a:ext>
              </a:extLst>
            </p:cNvPr>
            <p:cNvSpPr txBox="1"/>
            <p:nvPr/>
          </p:nvSpPr>
          <p:spPr>
            <a:xfrm>
              <a:off x="8076500" y="2430081"/>
              <a:ext cx="734496" cy="301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61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Interim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EA8A42-DD07-4BFE-8E2E-C07836F596BF}"/>
                </a:ext>
              </a:extLst>
            </p:cNvPr>
            <p:cNvSpPr txBox="1"/>
            <p:nvPr/>
          </p:nvSpPr>
          <p:spPr>
            <a:xfrm>
              <a:off x="8036999" y="3150161"/>
              <a:ext cx="540533" cy="301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61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Final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03A995D-0D1E-4619-8D36-4D8CCE19CECC}"/>
                </a:ext>
              </a:extLst>
            </p:cNvPr>
            <p:cNvCxnSpPr>
              <a:stCxn id="10" idx="2"/>
              <a:endCxn id="27" idx="0"/>
            </p:cNvCxnSpPr>
            <p:nvPr/>
          </p:nvCxnSpPr>
          <p:spPr>
            <a:xfrm rot="16200000" flipH="1">
              <a:off x="9376859" y="3408986"/>
              <a:ext cx="479547" cy="7403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7D25C0-50B0-4AAB-8BC7-43B56035E929}"/>
                </a:ext>
              </a:extLst>
            </p:cNvPr>
            <p:cNvSpPr txBox="1"/>
            <p:nvPr/>
          </p:nvSpPr>
          <p:spPr>
            <a:xfrm>
              <a:off x="8350814" y="3797282"/>
              <a:ext cx="417102" cy="301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61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No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F4E7D70-10D2-4C90-80D8-384757A82A1E}"/>
                </a:ext>
              </a:extLst>
            </p:cNvPr>
            <p:cNvCxnSpPr>
              <a:stCxn id="59" idx="3"/>
              <a:endCxn id="21" idx="1"/>
            </p:cNvCxnSpPr>
            <p:nvPr/>
          </p:nvCxnSpPr>
          <p:spPr>
            <a:xfrm flipV="1">
              <a:off x="6614953" y="2779143"/>
              <a:ext cx="276500" cy="207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36" name="Flowchart: Decision 35">
              <a:extLst>
                <a:ext uri="{FF2B5EF4-FFF2-40B4-BE49-F238E27FC236}">
                  <a16:creationId xmlns:a16="http://schemas.microsoft.com/office/drawing/2014/main" id="{92B906ED-1FCC-46A8-A95B-D546338ADAA5}"/>
                </a:ext>
              </a:extLst>
            </p:cNvPr>
            <p:cNvSpPr/>
            <p:nvPr/>
          </p:nvSpPr>
          <p:spPr>
            <a:xfrm>
              <a:off x="5326761" y="4510429"/>
              <a:ext cx="1503434" cy="983040"/>
            </a:xfrm>
            <a:prstGeom prst="flowChartDecision">
              <a:avLst/>
            </a:prstGeom>
            <a:solidFill>
              <a:srgbClr val="FFC000"/>
            </a:solidFill>
            <a:ln w="6350" cap="flat" cmpd="sng" algn="ctr">
              <a:noFill/>
              <a:prstDash val="solid"/>
              <a:miter lim="800000"/>
              <a:headEnd/>
              <a:tailEnd/>
            </a:ln>
            <a:effectLst/>
          </p:spPr>
          <p:txBody>
            <a:bodyPr wrap="square" lIns="40423" tIns="40423" rIns="40423" bIns="40423" anchor="ctr" anchorCtr="1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89" i="0" u="none" strike="noStrike" kern="0" cap="none" spc="0" normalizeH="0" baseline="0" noProof="0" dirty="0">
                  <a:ln>
                    <a:noFill/>
                  </a:ln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Release Accepted?</a:t>
              </a:r>
            </a:p>
          </p:txBody>
        </p:sp>
        <p:sp>
          <p:nvSpPr>
            <p:cNvPr id="37" name="Rounded Rectangle 42">
              <a:extLst>
                <a:ext uri="{FF2B5EF4-FFF2-40B4-BE49-F238E27FC236}">
                  <a16:creationId xmlns:a16="http://schemas.microsoft.com/office/drawing/2014/main" id="{53CC2868-A44F-4765-A479-02BC96CF053E}"/>
                </a:ext>
              </a:extLst>
            </p:cNvPr>
            <p:cNvSpPr/>
            <p:nvPr/>
          </p:nvSpPr>
          <p:spPr>
            <a:xfrm>
              <a:off x="2179695" y="3246485"/>
              <a:ext cx="1610257" cy="454218"/>
            </a:xfrm>
            <a:prstGeom prst="roundRect">
              <a:avLst>
                <a:gd name="adj" fmla="val 12412"/>
              </a:avLst>
            </a:prstGeom>
            <a:solidFill>
              <a:srgbClr val="1575B6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40423" tIns="40423" rIns="40423" bIns="40423" anchor="ctr" anchorCtr="1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Take Relevant measures / actions</a:t>
              </a:r>
            </a:p>
          </p:txBody>
        </p:sp>
        <p:sp>
          <p:nvSpPr>
            <p:cNvPr id="38" name="Rounded Rectangle 43">
              <a:extLst>
                <a:ext uri="{FF2B5EF4-FFF2-40B4-BE49-F238E27FC236}">
                  <a16:creationId xmlns:a16="http://schemas.microsoft.com/office/drawing/2014/main" id="{9773C151-F500-4F49-8B04-BB3D1D6FAB5F}"/>
                </a:ext>
              </a:extLst>
            </p:cNvPr>
            <p:cNvSpPr/>
            <p:nvPr/>
          </p:nvSpPr>
          <p:spPr>
            <a:xfrm>
              <a:off x="2190671" y="2377148"/>
              <a:ext cx="1606370" cy="454218"/>
            </a:xfrm>
            <a:prstGeom prst="roundRect">
              <a:avLst>
                <a:gd name="adj" fmla="val 12412"/>
              </a:avLst>
            </a:prstGeom>
            <a:solidFill>
              <a:srgbClr val="1575B6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40423" tIns="40423" rIns="40423" bIns="40423" anchor="ctr" anchorCtr="1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Project Health Check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D7E5BEB-9271-4508-9EC4-CE96CE902971}"/>
                </a:ext>
              </a:extLst>
            </p:cNvPr>
            <p:cNvCxnSpPr/>
            <p:nvPr/>
          </p:nvCxnSpPr>
          <p:spPr>
            <a:xfrm rot="5400000">
              <a:off x="2812504" y="3034409"/>
              <a:ext cx="415118" cy="9033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40" name="Elbow Connector 45">
              <a:extLst>
                <a:ext uri="{FF2B5EF4-FFF2-40B4-BE49-F238E27FC236}">
                  <a16:creationId xmlns:a16="http://schemas.microsoft.com/office/drawing/2014/main" id="{F6AB7656-A090-4391-AADC-369098936DC8}"/>
                </a:ext>
              </a:extLst>
            </p:cNvPr>
            <p:cNvCxnSpPr/>
            <p:nvPr/>
          </p:nvCxnSpPr>
          <p:spPr>
            <a:xfrm rot="5400000">
              <a:off x="2719406" y="3966680"/>
              <a:ext cx="545807" cy="1292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41" name="Shape 202">
              <a:extLst>
                <a:ext uri="{FF2B5EF4-FFF2-40B4-BE49-F238E27FC236}">
                  <a16:creationId xmlns:a16="http://schemas.microsoft.com/office/drawing/2014/main" id="{38202D4C-BFF1-47EB-9F93-D7E1D8894ADB}"/>
                </a:ext>
              </a:extLst>
            </p:cNvPr>
            <p:cNvCxnSpPr/>
            <p:nvPr/>
          </p:nvCxnSpPr>
          <p:spPr>
            <a:xfrm rot="16200000" flipV="1">
              <a:off x="6279518" y="2661544"/>
              <a:ext cx="855771" cy="1549339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42" name="Rounded Rectangle 47">
              <a:extLst>
                <a:ext uri="{FF2B5EF4-FFF2-40B4-BE49-F238E27FC236}">
                  <a16:creationId xmlns:a16="http://schemas.microsoft.com/office/drawing/2014/main" id="{9B5D3D8A-D6C7-4F74-88AF-755C5E612E01}"/>
                </a:ext>
              </a:extLst>
            </p:cNvPr>
            <p:cNvSpPr/>
            <p:nvPr/>
          </p:nvSpPr>
          <p:spPr>
            <a:xfrm>
              <a:off x="7014928" y="4770338"/>
              <a:ext cx="1180100" cy="454218"/>
            </a:xfrm>
            <a:prstGeom prst="roundRect">
              <a:avLst>
                <a:gd name="adj" fmla="val 12412"/>
              </a:avLst>
            </a:prstGeom>
            <a:solidFill>
              <a:srgbClr val="1575B6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40423" tIns="40423" rIns="40423" bIns="40423" anchor="ctr" anchorCtr="1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Release Build</a:t>
              </a:r>
            </a:p>
          </p:txBody>
        </p:sp>
        <p:sp>
          <p:nvSpPr>
            <p:cNvPr id="43" name="Rounded Rectangle 48">
              <a:extLst>
                <a:ext uri="{FF2B5EF4-FFF2-40B4-BE49-F238E27FC236}">
                  <a16:creationId xmlns:a16="http://schemas.microsoft.com/office/drawing/2014/main" id="{E01DF9BD-4957-483D-A20E-404637CDC76D}"/>
                </a:ext>
              </a:extLst>
            </p:cNvPr>
            <p:cNvSpPr/>
            <p:nvPr/>
          </p:nvSpPr>
          <p:spPr>
            <a:xfrm>
              <a:off x="7014915" y="5507623"/>
              <a:ext cx="1180100" cy="454218"/>
            </a:xfrm>
            <a:prstGeom prst="roundRect">
              <a:avLst>
                <a:gd name="adj" fmla="val 12412"/>
              </a:avLst>
            </a:prstGeom>
            <a:solidFill>
              <a:srgbClr val="00B050"/>
            </a:solidFill>
            <a:ln w="6350" cap="flat" cmpd="sng" algn="ctr">
              <a:solidFill>
                <a:srgbClr val="70AD47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40423" tIns="40423" rIns="40423" bIns="40423" anchor="ctr" anchorCtr="1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UAT</a:t>
              </a:r>
            </a:p>
          </p:txBody>
        </p:sp>
        <p:pic>
          <p:nvPicPr>
            <p:cNvPr id="44" name="Picture 16" descr="business, business man, client, clients, user icon">
              <a:extLst>
                <a:ext uri="{FF2B5EF4-FFF2-40B4-BE49-F238E27FC236}">
                  <a16:creationId xmlns:a16="http://schemas.microsoft.com/office/drawing/2014/main" id="{60A4C55D-8AA4-46F3-9717-2C9FCD45C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52018" y="5332690"/>
              <a:ext cx="296876" cy="296845"/>
            </a:xfrm>
            <a:prstGeom prst="rect">
              <a:avLst/>
            </a:prstGeom>
            <a:noFill/>
          </p:spPr>
        </p:pic>
        <p:cxnSp>
          <p:nvCxnSpPr>
            <p:cNvPr id="45" name="Shape 225">
              <a:extLst>
                <a:ext uri="{FF2B5EF4-FFF2-40B4-BE49-F238E27FC236}">
                  <a16:creationId xmlns:a16="http://schemas.microsoft.com/office/drawing/2014/main" id="{915B44E5-601F-4CFC-9304-67E37D879B0C}"/>
                </a:ext>
              </a:extLst>
            </p:cNvPr>
            <p:cNvCxnSpPr/>
            <p:nvPr/>
          </p:nvCxnSpPr>
          <p:spPr>
            <a:xfrm rot="5400000">
              <a:off x="8475022" y="3640388"/>
              <a:ext cx="244544" cy="2015355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46" name="Elbow Connector 51">
              <a:extLst>
                <a:ext uri="{FF2B5EF4-FFF2-40B4-BE49-F238E27FC236}">
                  <a16:creationId xmlns:a16="http://schemas.microsoft.com/office/drawing/2014/main" id="{664381E1-049C-4954-9642-D5E083583956}"/>
                </a:ext>
              </a:extLst>
            </p:cNvPr>
            <p:cNvCxnSpPr/>
            <p:nvPr/>
          </p:nvCxnSpPr>
          <p:spPr>
            <a:xfrm flipH="1">
              <a:off x="8178763" y="4089128"/>
              <a:ext cx="2124255" cy="908319"/>
            </a:xfrm>
            <a:prstGeom prst="bentConnector3">
              <a:avLst>
                <a:gd name="adj1" fmla="val -2872"/>
              </a:avLst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CEB8514-7B7F-491E-ADAA-59496749FB13}"/>
                </a:ext>
              </a:extLst>
            </p:cNvPr>
            <p:cNvSpPr txBox="1"/>
            <p:nvPr/>
          </p:nvSpPr>
          <p:spPr>
            <a:xfrm>
              <a:off x="8368371" y="4369989"/>
              <a:ext cx="734496" cy="301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61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Interim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5486DB5-4639-40FB-9E61-CD3AD753524A}"/>
                </a:ext>
              </a:extLst>
            </p:cNvPr>
            <p:cNvSpPr txBox="1"/>
            <p:nvPr/>
          </p:nvSpPr>
          <p:spPr>
            <a:xfrm>
              <a:off x="8460544" y="4738629"/>
              <a:ext cx="540533" cy="301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61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Final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F07F0E7-C1E7-423F-B543-6D4478CB838F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 rot="5400000">
              <a:off x="7463439" y="5366083"/>
              <a:ext cx="283066" cy="13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DA25BA1-DDFC-41BE-8F0A-B3F507657ECF}"/>
                </a:ext>
              </a:extLst>
            </p:cNvPr>
            <p:cNvSpPr txBox="1"/>
            <p:nvPr/>
          </p:nvSpPr>
          <p:spPr>
            <a:xfrm>
              <a:off x="6000485" y="4212002"/>
              <a:ext cx="417102" cy="301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61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No</a:t>
              </a:r>
            </a:p>
          </p:txBody>
        </p:sp>
        <p:cxnSp>
          <p:nvCxnSpPr>
            <p:cNvPr id="51" name="Shape 80">
              <a:extLst>
                <a:ext uri="{FF2B5EF4-FFF2-40B4-BE49-F238E27FC236}">
                  <a16:creationId xmlns:a16="http://schemas.microsoft.com/office/drawing/2014/main" id="{026A0AEF-F9F1-42FF-A81E-C027B0C43EFB}"/>
                </a:ext>
              </a:extLst>
            </p:cNvPr>
            <p:cNvCxnSpPr>
              <a:stCxn id="36" idx="0"/>
              <a:endCxn id="26" idx="1"/>
            </p:cNvCxnSpPr>
            <p:nvPr/>
          </p:nvCxnSpPr>
          <p:spPr>
            <a:xfrm rot="5400000" flipH="1" flipV="1">
              <a:off x="6321724" y="3847963"/>
              <a:ext cx="419221" cy="905713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52" name="Shape 81">
              <a:extLst>
                <a:ext uri="{FF2B5EF4-FFF2-40B4-BE49-F238E27FC236}">
                  <a16:creationId xmlns:a16="http://schemas.microsoft.com/office/drawing/2014/main" id="{0D508387-CAB4-436D-836B-312890D992A3}"/>
                </a:ext>
              </a:extLst>
            </p:cNvPr>
            <p:cNvCxnSpPr>
              <a:stCxn id="36" idx="1"/>
            </p:cNvCxnSpPr>
            <p:nvPr/>
          </p:nvCxnSpPr>
          <p:spPr>
            <a:xfrm rot="10800000" flipV="1">
              <a:off x="4645647" y="5001949"/>
              <a:ext cx="681114" cy="812868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8FCBCCC-0A7E-45D4-B79C-CEE97D125DB3}"/>
                </a:ext>
              </a:extLst>
            </p:cNvPr>
            <p:cNvSpPr txBox="1"/>
            <p:nvPr/>
          </p:nvSpPr>
          <p:spPr>
            <a:xfrm>
              <a:off x="4984805" y="4718883"/>
              <a:ext cx="445956" cy="301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61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Yes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0F7F2E-F83B-4D4B-A9C4-BD5F96591696}"/>
                </a:ext>
              </a:extLst>
            </p:cNvPr>
            <p:cNvSpPr txBox="1"/>
            <p:nvPr/>
          </p:nvSpPr>
          <p:spPr>
            <a:xfrm>
              <a:off x="8568076" y="1927748"/>
              <a:ext cx="1138453" cy="301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61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On approval</a:t>
              </a:r>
            </a:p>
          </p:txBody>
        </p:sp>
        <p:cxnSp>
          <p:nvCxnSpPr>
            <p:cNvPr id="55" name="Shape 196">
              <a:extLst>
                <a:ext uri="{FF2B5EF4-FFF2-40B4-BE49-F238E27FC236}">
                  <a16:creationId xmlns:a16="http://schemas.microsoft.com/office/drawing/2014/main" id="{62A68267-4E22-49D7-8063-184C8D3216D3}"/>
                </a:ext>
              </a:extLst>
            </p:cNvPr>
            <p:cNvCxnSpPr>
              <a:stCxn id="43" idx="1"/>
              <a:endCxn id="36" idx="2"/>
            </p:cNvCxnSpPr>
            <p:nvPr/>
          </p:nvCxnSpPr>
          <p:spPr>
            <a:xfrm rot="10800000">
              <a:off x="6078479" y="5493470"/>
              <a:ext cx="936437" cy="241263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pic>
          <p:nvPicPr>
            <p:cNvPr id="56" name="Picture 2" descr="add, add user, group, new, user icon">
              <a:extLst>
                <a:ext uri="{FF2B5EF4-FFF2-40B4-BE49-F238E27FC236}">
                  <a16:creationId xmlns:a16="http://schemas.microsoft.com/office/drawing/2014/main" id="{672574EC-F906-455E-87E5-8343A198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333004" y="2228380"/>
              <a:ext cx="330207" cy="330172"/>
            </a:xfrm>
            <a:prstGeom prst="rect">
              <a:avLst/>
            </a:prstGeom>
            <a:noFill/>
          </p:spPr>
        </p:pic>
        <p:sp>
          <p:nvSpPr>
            <p:cNvPr id="57" name="Rounded Rectangle 62">
              <a:extLst>
                <a:ext uri="{FF2B5EF4-FFF2-40B4-BE49-F238E27FC236}">
                  <a16:creationId xmlns:a16="http://schemas.microsoft.com/office/drawing/2014/main" id="{9E4391A9-6F9C-4F47-8F33-B8846B90498B}"/>
                </a:ext>
              </a:extLst>
            </p:cNvPr>
            <p:cNvSpPr/>
            <p:nvPr/>
          </p:nvSpPr>
          <p:spPr>
            <a:xfrm>
              <a:off x="1778418" y="5814819"/>
              <a:ext cx="1313940" cy="454218"/>
            </a:xfrm>
            <a:prstGeom prst="roundRect">
              <a:avLst>
                <a:gd name="adj" fmla="val 12412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Project Closure Note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408BBAE-9094-4889-B4CA-3E94CB41D668}"/>
                </a:ext>
              </a:extLst>
            </p:cNvPr>
            <p:cNvCxnSpPr/>
            <p:nvPr/>
          </p:nvCxnSpPr>
          <p:spPr>
            <a:xfrm rot="10800000">
              <a:off x="3059829" y="6041928"/>
              <a:ext cx="560178" cy="144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59" name="Rounded Rectangle 64">
              <a:extLst>
                <a:ext uri="{FF2B5EF4-FFF2-40B4-BE49-F238E27FC236}">
                  <a16:creationId xmlns:a16="http://schemas.microsoft.com/office/drawing/2014/main" id="{0CF90CC5-376A-4C79-8E1F-4B5AA55417BB}"/>
                </a:ext>
              </a:extLst>
            </p:cNvPr>
            <p:cNvSpPr/>
            <p:nvPr/>
          </p:nvSpPr>
          <p:spPr>
            <a:xfrm>
              <a:off x="5434853" y="2554110"/>
              <a:ext cx="1180100" cy="454218"/>
            </a:xfrm>
            <a:prstGeom prst="roundRect">
              <a:avLst>
                <a:gd name="adj" fmla="val 12412"/>
              </a:avLst>
            </a:prstGeom>
            <a:solidFill>
              <a:srgbClr val="00B050"/>
            </a:solidFill>
            <a:ln w="6350" cap="flat" cmpd="sng" algn="ctr">
              <a:solidFill>
                <a:srgbClr val="70AD47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40423" tIns="40423" rIns="40423" bIns="40423" anchor="ctr" anchorCtr="1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Development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C99884B-818E-4C6B-A735-CB6E92423B50}"/>
                </a:ext>
              </a:extLst>
            </p:cNvPr>
            <p:cNvCxnSpPr/>
            <p:nvPr/>
          </p:nvCxnSpPr>
          <p:spPr>
            <a:xfrm rot="10800000" flipV="1">
              <a:off x="6582065" y="1151003"/>
              <a:ext cx="2376634" cy="1085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61" name="Right Arrow 9">
              <a:extLst>
                <a:ext uri="{FF2B5EF4-FFF2-40B4-BE49-F238E27FC236}">
                  <a16:creationId xmlns:a16="http://schemas.microsoft.com/office/drawing/2014/main" id="{6AA182D6-698C-4712-863E-F38C48085949}"/>
                </a:ext>
              </a:extLst>
            </p:cNvPr>
            <p:cNvSpPr/>
            <p:nvPr/>
          </p:nvSpPr>
          <p:spPr>
            <a:xfrm>
              <a:off x="4632475" y="3210131"/>
              <a:ext cx="446388" cy="229497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82785" tIns="41395" rIns="82785" bIns="41395" rtlCol="0" anchor="ctr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2" name="Shape 93">
              <a:extLst>
                <a:ext uri="{FF2B5EF4-FFF2-40B4-BE49-F238E27FC236}">
                  <a16:creationId xmlns:a16="http://schemas.microsoft.com/office/drawing/2014/main" id="{B2263024-011C-42B1-BB78-86649C471929}"/>
                </a:ext>
              </a:extLst>
            </p:cNvPr>
            <p:cNvCxnSpPr/>
            <p:nvPr/>
          </p:nvCxnSpPr>
          <p:spPr>
            <a:xfrm rot="5400000">
              <a:off x="8613800" y="1000908"/>
              <a:ext cx="525537" cy="1354278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63" name="Rounded Rectangle 11">
              <a:extLst>
                <a:ext uri="{FF2B5EF4-FFF2-40B4-BE49-F238E27FC236}">
                  <a16:creationId xmlns:a16="http://schemas.microsoft.com/office/drawing/2014/main" id="{FF802764-2141-4770-9C38-C6733E556BC4}"/>
                </a:ext>
              </a:extLst>
            </p:cNvPr>
            <p:cNvSpPr/>
            <p:nvPr/>
          </p:nvSpPr>
          <p:spPr>
            <a:xfrm>
              <a:off x="3535971" y="5814820"/>
              <a:ext cx="1313940" cy="454218"/>
            </a:xfrm>
            <a:prstGeom prst="roundRect">
              <a:avLst>
                <a:gd name="adj" fmla="val 12412"/>
              </a:avLst>
            </a:prstGeom>
            <a:solidFill>
              <a:srgbClr val="1575B6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44470" tIns="44470" rIns="44470" bIns="44470" anchor="ctr" anchorCtr="1"/>
            <a:lstStyle/>
            <a:p>
              <a:pPr marL="0" marR="0" lvl="0" indent="0" algn="ctr" defTabSz="448475" eaLnBrk="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Project Feedback Process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5E40893-527F-46D0-9F88-109B121D8DFD}"/>
                </a:ext>
              </a:extLst>
            </p:cNvPr>
            <p:cNvSpPr/>
            <p:nvPr/>
          </p:nvSpPr>
          <p:spPr>
            <a:xfrm>
              <a:off x="1596261" y="631914"/>
              <a:ext cx="5565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Start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705E29F-6C2C-41EC-A5C8-1022D7EDD62A}"/>
                </a:ext>
              </a:extLst>
            </p:cNvPr>
            <p:cNvSpPr/>
            <p:nvPr/>
          </p:nvSpPr>
          <p:spPr>
            <a:xfrm>
              <a:off x="8144258" y="1680014"/>
              <a:ext cx="170653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Development  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D0306BA-BC66-44DB-BDD4-6278BAE5E553}"/>
                </a:ext>
              </a:extLst>
            </p:cNvPr>
            <p:cNvSpPr/>
            <p:nvPr/>
          </p:nvSpPr>
          <p:spPr>
            <a:xfrm>
              <a:off x="4679418" y="541613"/>
              <a:ext cx="13372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FRD Update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6D593A4-71C1-4BC9-AE09-58B8FE3DD5F0}"/>
                </a:ext>
              </a:extLst>
            </p:cNvPr>
            <p:cNvSpPr/>
            <p:nvPr/>
          </p:nvSpPr>
          <p:spPr>
            <a:xfrm>
              <a:off x="8222315" y="491889"/>
              <a:ext cx="23535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Demo to stake holders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58C44EA-E5B0-4FF1-BE5B-B93C5A1F17D1}"/>
                </a:ext>
              </a:extLst>
            </p:cNvPr>
            <p:cNvSpPr/>
            <p:nvPr/>
          </p:nvSpPr>
          <p:spPr>
            <a:xfrm>
              <a:off x="4353939" y="1393506"/>
              <a:ext cx="18149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Unit Test case creation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13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Team Structure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74389-515A-4080-8065-7BE4A054CAED}"/>
              </a:ext>
            </a:extLst>
          </p:cNvPr>
          <p:cNvGrpSpPr/>
          <p:nvPr/>
        </p:nvGrpSpPr>
        <p:grpSpPr>
          <a:xfrm>
            <a:off x="730970" y="777065"/>
            <a:ext cx="10730060" cy="5303871"/>
            <a:chOff x="1200839" y="257446"/>
            <a:chExt cx="10730060" cy="530387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0F4262-A258-450A-88BD-620A3C5E5959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202497" y="1123719"/>
              <a:ext cx="0" cy="1123722"/>
            </a:xfrm>
            <a:prstGeom prst="line">
              <a:avLst/>
            </a:prstGeom>
            <a:noFill/>
            <a:ln w="635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C816F4-95BC-42A6-9284-37D51A8EC9D2}"/>
                </a:ext>
              </a:extLst>
            </p:cNvPr>
            <p:cNvSpPr/>
            <p:nvPr/>
          </p:nvSpPr>
          <p:spPr>
            <a:xfrm>
              <a:off x="2850078" y="2148291"/>
              <a:ext cx="7393543" cy="1861834"/>
            </a:xfrm>
            <a:prstGeom prst="rect">
              <a:avLst/>
            </a:prstGeom>
            <a:solidFill>
              <a:srgbClr val="D8EDF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425D58-9796-433E-B806-FE2212B9686C}"/>
                </a:ext>
              </a:extLst>
            </p:cNvPr>
            <p:cNvSpPr/>
            <p:nvPr/>
          </p:nvSpPr>
          <p:spPr>
            <a:xfrm>
              <a:off x="3822852" y="2412693"/>
              <a:ext cx="4241495" cy="683045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25E08C-DAE4-48B8-AABD-D5D8C64E2DAF}"/>
                </a:ext>
              </a:extLst>
            </p:cNvPr>
            <p:cNvSpPr/>
            <p:nvPr/>
          </p:nvSpPr>
          <p:spPr>
            <a:xfrm>
              <a:off x="2082188" y="616943"/>
              <a:ext cx="8240617" cy="506776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Steering Committee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(ALD Senior Management , AF Leadership Team)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2BD00A-55F3-40DF-9786-CFEBC8A08895}"/>
                </a:ext>
              </a:extLst>
            </p:cNvPr>
            <p:cNvSpPr/>
            <p:nvPr/>
          </p:nvSpPr>
          <p:spPr>
            <a:xfrm>
              <a:off x="2082188" y="1443210"/>
              <a:ext cx="8240617" cy="506776"/>
            </a:xfrm>
            <a:prstGeom prst="rect">
              <a:avLst/>
            </a:prstGeom>
            <a:solidFill>
              <a:srgbClr val="4472C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 Management Committee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(ALD Program manager , AF Program Manager)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02685E-EB3D-411C-8B00-0E66B6D32971}"/>
                </a:ext>
              </a:extLst>
            </p:cNvPr>
            <p:cNvSpPr/>
            <p:nvPr/>
          </p:nvSpPr>
          <p:spPr>
            <a:xfrm>
              <a:off x="1200839" y="2500829"/>
              <a:ext cx="1311007" cy="548640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Business Development Manager/QA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A9CF8-01B0-47D4-8A6C-7471FEBEA8C5}"/>
                </a:ext>
              </a:extLst>
            </p:cNvPr>
            <p:cNvSpPr/>
            <p:nvPr/>
          </p:nvSpPr>
          <p:spPr>
            <a:xfrm>
              <a:off x="6643171" y="2500829"/>
              <a:ext cx="1311007" cy="548640"/>
            </a:xfrm>
            <a:prstGeom prst="rect">
              <a:avLst/>
            </a:prstGeom>
            <a:solidFill>
              <a:srgbClr val="169F9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ALD Project Manager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8E6B23-33FC-4F85-A689-D678615400AB}"/>
                </a:ext>
              </a:extLst>
            </p:cNvPr>
            <p:cNvSpPr/>
            <p:nvPr/>
          </p:nvSpPr>
          <p:spPr>
            <a:xfrm>
              <a:off x="1467539" y="3404213"/>
              <a:ext cx="1311007" cy="548640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Technical Architect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F0C2E5-0B11-4417-80C3-64C80F501FBA}"/>
                </a:ext>
              </a:extLst>
            </p:cNvPr>
            <p:cNvSpPr/>
            <p:nvPr/>
          </p:nvSpPr>
          <p:spPr>
            <a:xfrm>
              <a:off x="2946247" y="3404213"/>
              <a:ext cx="1311007" cy="548640"/>
            </a:xfrm>
            <a:prstGeom prst="rect">
              <a:avLst/>
            </a:prstGeom>
            <a:solidFill>
              <a:srgbClr val="3CA7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Offshore Lead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827AF9-E6C5-440E-BE19-B570AD8C68E4}"/>
                </a:ext>
              </a:extLst>
            </p:cNvPr>
            <p:cNvSpPr/>
            <p:nvPr/>
          </p:nvSpPr>
          <p:spPr>
            <a:xfrm>
              <a:off x="4424955" y="3404213"/>
              <a:ext cx="1311007" cy="548640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Business Analyst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4F1732-3A35-4ABB-A225-057928F1C8BB}"/>
                </a:ext>
              </a:extLst>
            </p:cNvPr>
            <p:cNvSpPr/>
            <p:nvPr/>
          </p:nvSpPr>
          <p:spPr>
            <a:xfrm>
              <a:off x="5903663" y="3404213"/>
              <a:ext cx="1311007" cy="548640"/>
            </a:xfrm>
            <a:prstGeom prst="rect">
              <a:avLst/>
            </a:prstGeom>
            <a:solidFill>
              <a:srgbClr val="169F9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IS Lead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C14FA2-B66C-4B65-94DD-C62B35535CCD}"/>
                </a:ext>
              </a:extLst>
            </p:cNvPr>
            <p:cNvSpPr/>
            <p:nvPr/>
          </p:nvSpPr>
          <p:spPr>
            <a:xfrm>
              <a:off x="7382371" y="3404213"/>
              <a:ext cx="1311007" cy="548640"/>
            </a:xfrm>
            <a:prstGeom prst="rect">
              <a:avLst/>
            </a:prstGeom>
            <a:solidFill>
              <a:srgbClr val="169F9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Business Analyst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36199F-D516-4422-96C8-D15335870FF3}"/>
                </a:ext>
              </a:extLst>
            </p:cNvPr>
            <p:cNvSpPr/>
            <p:nvPr/>
          </p:nvSpPr>
          <p:spPr>
            <a:xfrm>
              <a:off x="8861079" y="3404213"/>
              <a:ext cx="1311007" cy="548640"/>
            </a:xfrm>
            <a:prstGeom prst="rect">
              <a:avLst/>
            </a:prstGeom>
            <a:solidFill>
              <a:srgbClr val="169F9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Business Owners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F1CC75-279C-4ED5-868F-495D1E1F3C37}"/>
                </a:ext>
              </a:extLst>
            </p:cNvPr>
            <p:cNvSpPr/>
            <p:nvPr/>
          </p:nvSpPr>
          <p:spPr>
            <a:xfrm>
              <a:off x="10339790" y="3404213"/>
              <a:ext cx="1311007" cy="548640"/>
            </a:xfrm>
            <a:prstGeom prst="rect">
              <a:avLst/>
            </a:prstGeom>
            <a:solidFill>
              <a:srgbClr val="169F9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Training and Change Management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6EAF2E-F574-4E10-BC89-ACCECC1CBF90}"/>
                </a:ext>
              </a:extLst>
            </p:cNvPr>
            <p:cNvSpPr/>
            <p:nvPr/>
          </p:nvSpPr>
          <p:spPr>
            <a:xfrm>
              <a:off x="1680835" y="4307597"/>
              <a:ext cx="1311007" cy="548640"/>
            </a:xfrm>
            <a:prstGeom prst="rect">
              <a:avLst/>
            </a:prstGeom>
            <a:solidFill>
              <a:srgbClr val="3CA7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Tester(s)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D193CA-C0FB-4FBB-8B90-6A68B36363AE}"/>
                </a:ext>
              </a:extLst>
            </p:cNvPr>
            <p:cNvSpPr/>
            <p:nvPr/>
          </p:nvSpPr>
          <p:spPr>
            <a:xfrm>
              <a:off x="3074010" y="4307597"/>
              <a:ext cx="1311007" cy="548640"/>
            </a:xfrm>
            <a:prstGeom prst="rect">
              <a:avLst/>
            </a:prstGeom>
            <a:solidFill>
              <a:srgbClr val="3CA7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Developer(s)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E622A-9FD3-4C56-9674-4E44A1CF32C3}"/>
                </a:ext>
              </a:extLst>
            </p:cNvPr>
            <p:cNvSpPr/>
            <p:nvPr/>
          </p:nvSpPr>
          <p:spPr>
            <a:xfrm>
              <a:off x="4489219" y="4307597"/>
              <a:ext cx="1311007" cy="548640"/>
            </a:xfrm>
            <a:prstGeom prst="rect">
              <a:avLst/>
            </a:prstGeom>
            <a:solidFill>
              <a:srgbClr val="169F9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Enterprise Architect(s)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010A1D-1B3B-4D30-BC71-03CEBF44800B}"/>
                </a:ext>
              </a:extLst>
            </p:cNvPr>
            <p:cNvSpPr/>
            <p:nvPr/>
          </p:nvSpPr>
          <p:spPr>
            <a:xfrm>
              <a:off x="5904428" y="4307597"/>
              <a:ext cx="1311007" cy="548640"/>
            </a:xfrm>
            <a:prstGeom prst="rect">
              <a:avLst/>
            </a:prstGeom>
            <a:solidFill>
              <a:srgbClr val="169F9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 Analyst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46BFD8-FD37-4307-90E9-9C1EB4E4ADCA}"/>
                </a:ext>
              </a:extLst>
            </p:cNvPr>
            <p:cNvSpPr/>
            <p:nvPr/>
          </p:nvSpPr>
          <p:spPr>
            <a:xfrm>
              <a:off x="7319637" y="4307597"/>
              <a:ext cx="1311007" cy="548640"/>
            </a:xfrm>
            <a:prstGeom prst="rect">
              <a:avLst/>
            </a:prstGeom>
            <a:solidFill>
              <a:srgbClr val="169F9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Interface Team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2DBB37-FEB0-4447-AA4A-D5EF089D053D}"/>
                </a:ext>
              </a:extLst>
            </p:cNvPr>
            <p:cNvSpPr/>
            <p:nvPr/>
          </p:nvSpPr>
          <p:spPr>
            <a:xfrm>
              <a:off x="8734846" y="4307597"/>
              <a:ext cx="1311007" cy="548640"/>
            </a:xfrm>
            <a:prstGeom prst="rect">
              <a:avLst/>
            </a:prstGeom>
            <a:solidFill>
              <a:srgbClr val="169F9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Downstream Teams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32F8E06-9805-40BA-9241-55DB61726910}"/>
                </a:ext>
              </a:extLst>
            </p:cNvPr>
            <p:cNvSpPr/>
            <p:nvPr/>
          </p:nvSpPr>
          <p:spPr>
            <a:xfrm>
              <a:off x="10150052" y="4307597"/>
              <a:ext cx="1311007" cy="548640"/>
            </a:xfrm>
            <a:prstGeom prst="rect">
              <a:avLst/>
            </a:prstGeom>
            <a:solidFill>
              <a:srgbClr val="169F9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UAT Lead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3CBA19-E8B3-4141-88D3-9CC1ACFCA387}"/>
                </a:ext>
              </a:extLst>
            </p:cNvPr>
            <p:cNvSpPr/>
            <p:nvPr/>
          </p:nvSpPr>
          <p:spPr>
            <a:xfrm>
              <a:off x="10150052" y="5012677"/>
              <a:ext cx="1311007" cy="548640"/>
            </a:xfrm>
            <a:prstGeom prst="rect">
              <a:avLst/>
            </a:prstGeom>
            <a:solidFill>
              <a:srgbClr val="169F9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Users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BD1243C-1269-4A71-BEA6-757719DEEE24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2511846" y="2775149"/>
              <a:ext cx="4131325" cy="0"/>
            </a:xfrm>
            <a:prstGeom prst="line">
              <a:avLst/>
            </a:prstGeom>
            <a:noFill/>
            <a:ln w="6350" cap="flat" cmpd="sng" algn="ctr">
              <a:solidFill>
                <a:srgbClr val="A5A5A5">
                  <a:lumMod val="50000"/>
                </a:srgbClr>
              </a:solidFill>
              <a:prstDash val="dash"/>
              <a:miter lim="800000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B24BA04-52D2-40A5-8E48-9F45A10779A0}"/>
                </a:ext>
              </a:extLst>
            </p:cNvPr>
            <p:cNvSpPr/>
            <p:nvPr/>
          </p:nvSpPr>
          <p:spPr>
            <a:xfrm>
              <a:off x="3922005" y="2500829"/>
              <a:ext cx="1311007" cy="548640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AF Project Manager</a:t>
              </a: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CC42D7DB-2D3E-4E8F-A032-9886FA916437}"/>
                </a:ext>
              </a:extLst>
            </p:cNvPr>
            <p:cNvCxnSpPr>
              <a:stCxn id="27" idx="2"/>
              <a:endCxn id="11" idx="0"/>
            </p:cNvCxnSpPr>
            <p:nvPr/>
          </p:nvCxnSpPr>
          <p:spPr>
            <a:xfrm rot="5400000">
              <a:off x="3172904" y="1999608"/>
              <a:ext cx="354744" cy="2454466"/>
            </a:xfrm>
            <a:prstGeom prst="bentConnector3">
              <a:avLst/>
            </a:prstGeom>
            <a:noFill/>
            <a:ln w="635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10A2EF52-A625-458E-AB4B-95DAA1EA5FF7}"/>
                </a:ext>
              </a:extLst>
            </p:cNvPr>
            <p:cNvCxnSpPr>
              <a:stCxn id="12" idx="0"/>
              <a:endCxn id="27" idx="2"/>
            </p:cNvCxnSpPr>
            <p:nvPr/>
          </p:nvCxnSpPr>
          <p:spPr>
            <a:xfrm rot="5400000" flipH="1" flipV="1">
              <a:off x="3912258" y="2738962"/>
              <a:ext cx="354744" cy="975758"/>
            </a:xfrm>
            <a:prstGeom prst="bentConnector3">
              <a:avLst/>
            </a:prstGeom>
            <a:noFill/>
            <a:ln w="635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AEA2E308-7FC8-40EE-B389-22F94EEE7E98}"/>
                </a:ext>
              </a:extLst>
            </p:cNvPr>
            <p:cNvCxnSpPr>
              <a:stCxn id="13" idx="0"/>
              <a:endCxn id="27" idx="2"/>
            </p:cNvCxnSpPr>
            <p:nvPr/>
          </p:nvCxnSpPr>
          <p:spPr>
            <a:xfrm rot="16200000" flipV="1">
              <a:off x="4651612" y="2975366"/>
              <a:ext cx="354744" cy="502950"/>
            </a:xfrm>
            <a:prstGeom prst="bentConnector3">
              <a:avLst/>
            </a:prstGeom>
            <a:noFill/>
            <a:ln w="635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37089E76-7412-4690-A947-59EE381A13E3}"/>
                </a:ext>
              </a:extLst>
            </p:cNvPr>
            <p:cNvCxnSpPr>
              <a:stCxn id="10" idx="2"/>
              <a:endCxn id="14" idx="0"/>
            </p:cNvCxnSpPr>
            <p:nvPr/>
          </p:nvCxnSpPr>
          <p:spPr>
            <a:xfrm rot="5400000">
              <a:off x="6751549" y="2857087"/>
              <a:ext cx="354744" cy="739508"/>
            </a:xfrm>
            <a:prstGeom prst="bentConnector3">
              <a:avLst/>
            </a:prstGeom>
            <a:noFill/>
            <a:ln w="635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4B641A34-D71F-488C-B7A9-E73554E95F14}"/>
                </a:ext>
              </a:extLst>
            </p:cNvPr>
            <p:cNvCxnSpPr>
              <a:stCxn id="10" idx="2"/>
              <a:endCxn id="15" idx="0"/>
            </p:cNvCxnSpPr>
            <p:nvPr/>
          </p:nvCxnSpPr>
          <p:spPr>
            <a:xfrm rot="16200000" flipH="1">
              <a:off x="7490903" y="2857241"/>
              <a:ext cx="354744" cy="739200"/>
            </a:xfrm>
            <a:prstGeom prst="bentConnector3">
              <a:avLst/>
            </a:prstGeom>
            <a:noFill/>
            <a:ln w="635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EF3A9964-ED33-4F7E-96D3-98C6BA89AA2D}"/>
                </a:ext>
              </a:extLst>
            </p:cNvPr>
            <p:cNvCxnSpPr>
              <a:stCxn id="10" idx="2"/>
              <a:endCxn id="16" idx="0"/>
            </p:cNvCxnSpPr>
            <p:nvPr/>
          </p:nvCxnSpPr>
          <p:spPr>
            <a:xfrm rot="16200000" flipH="1">
              <a:off x="8230257" y="2117887"/>
              <a:ext cx="354744" cy="2217908"/>
            </a:xfrm>
            <a:prstGeom prst="bentConnector3">
              <a:avLst/>
            </a:prstGeom>
            <a:noFill/>
            <a:ln w="635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07FBFD78-4791-4AFB-BC45-6CFE17D262E0}"/>
                </a:ext>
              </a:extLst>
            </p:cNvPr>
            <p:cNvCxnSpPr>
              <a:cxnSpLocks/>
              <a:stCxn id="10" idx="2"/>
              <a:endCxn id="17" idx="0"/>
            </p:cNvCxnSpPr>
            <p:nvPr/>
          </p:nvCxnSpPr>
          <p:spPr>
            <a:xfrm rot="16200000" flipH="1">
              <a:off x="8969612" y="1378531"/>
              <a:ext cx="354744" cy="3696619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3F167887-B36F-4EE0-B81E-48637F2FBBF1}"/>
                </a:ext>
              </a:extLst>
            </p:cNvPr>
            <p:cNvCxnSpPr>
              <a:stCxn id="10" idx="2"/>
              <a:endCxn id="24" idx="0"/>
            </p:cNvCxnSpPr>
            <p:nvPr/>
          </p:nvCxnSpPr>
          <p:spPr>
            <a:xfrm rot="16200000" flipH="1">
              <a:off x="8423051" y="1925092"/>
              <a:ext cx="1258128" cy="3506881"/>
            </a:xfrm>
            <a:prstGeom prst="bentConnector3">
              <a:avLst>
                <a:gd name="adj1" fmla="val 78264"/>
              </a:avLst>
            </a:prstGeom>
            <a:noFill/>
            <a:ln w="635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812AE33A-CD9A-4F94-B972-9970897C4947}"/>
                </a:ext>
              </a:extLst>
            </p:cNvPr>
            <p:cNvCxnSpPr>
              <a:stCxn id="12" idx="2"/>
              <a:endCxn id="18" idx="0"/>
            </p:cNvCxnSpPr>
            <p:nvPr/>
          </p:nvCxnSpPr>
          <p:spPr>
            <a:xfrm rot="5400000">
              <a:off x="2791673" y="3497519"/>
              <a:ext cx="354744" cy="1265412"/>
            </a:xfrm>
            <a:prstGeom prst="bentConnector3">
              <a:avLst/>
            </a:prstGeom>
            <a:noFill/>
            <a:ln w="635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3DE2E33F-0E55-40B0-869E-413E36FBFD39}"/>
                </a:ext>
              </a:extLst>
            </p:cNvPr>
            <p:cNvCxnSpPr>
              <a:stCxn id="12" idx="2"/>
              <a:endCxn id="19" idx="0"/>
            </p:cNvCxnSpPr>
            <p:nvPr/>
          </p:nvCxnSpPr>
          <p:spPr>
            <a:xfrm rot="16200000" flipH="1">
              <a:off x="3488260" y="4066343"/>
              <a:ext cx="354744" cy="127763"/>
            </a:xfrm>
            <a:prstGeom prst="bentConnector3">
              <a:avLst/>
            </a:prstGeom>
            <a:noFill/>
            <a:ln w="635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D526A3E6-98C8-4268-B9B0-D2FA055CB782}"/>
                </a:ext>
              </a:extLst>
            </p:cNvPr>
            <p:cNvCxnSpPr>
              <a:stCxn id="14" idx="2"/>
              <a:endCxn id="20" idx="0"/>
            </p:cNvCxnSpPr>
            <p:nvPr/>
          </p:nvCxnSpPr>
          <p:spPr>
            <a:xfrm rot="5400000">
              <a:off x="5674573" y="3423003"/>
              <a:ext cx="354744" cy="1414444"/>
            </a:xfrm>
            <a:prstGeom prst="bentConnector3">
              <a:avLst/>
            </a:prstGeom>
            <a:noFill/>
            <a:ln w="635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429EEF49-5A54-4A6B-BF7E-9AB6BA7041C3}"/>
                </a:ext>
              </a:extLst>
            </p:cNvPr>
            <p:cNvCxnSpPr>
              <a:stCxn id="14" idx="2"/>
              <a:endCxn id="21" idx="0"/>
            </p:cNvCxnSpPr>
            <p:nvPr/>
          </p:nvCxnSpPr>
          <p:spPr>
            <a:xfrm rot="16200000" flipH="1">
              <a:off x="6382177" y="4129842"/>
              <a:ext cx="354744" cy="765"/>
            </a:xfrm>
            <a:prstGeom prst="bentConnector3">
              <a:avLst/>
            </a:prstGeom>
            <a:noFill/>
            <a:ln w="635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4B0DA8DD-932B-43B5-9BAA-27AC934908AA}"/>
                </a:ext>
              </a:extLst>
            </p:cNvPr>
            <p:cNvCxnSpPr>
              <a:cxnSpLocks/>
              <a:stCxn id="14" idx="2"/>
              <a:endCxn id="22" idx="0"/>
            </p:cNvCxnSpPr>
            <p:nvPr/>
          </p:nvCxnSpPr>
          <p:spPr>
            <a:xfrm rot="16200000" flipH="1">
              <a:off x="7089782" y="3422238"/>
              <a:ext cx="354744" cy="1415974"/>
            </a:xfrm>
            <a:prstGeom prst="bentConnector3">
              <a:avLst/>
            </a:prstGeom>
            <a:noFill/>
            <a:ln w="635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2E4B1F24-EC10-4F59-A5FC-1CBA81D8D0C4}"/>
                </a:ext>
              </a:extLst>
            </p:cNvPr>
            <p:cNvCxnSpPr>
              <a:stCxn id="14" idx="2"/>
              <a:endCxn id="23" idx="0"/>
            </p:cNvCxnSpPr>
            <p:nvPr/>
          </p:nvCxnSpPr>
          <p:spPr>
            <a:xfrm rot="16200000" flipH="1">
              <a:off x="7797386" y="2714633"/>
              <a:ext cx="354744" cy="2831183"/>
            </a:xfrm>
            <a:prstGeom prst="bentConnector3">
              <a:avLst/>
            </a:prstGeom>
            <a:noFill/>
            <a:ln w="635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90A7F34-3427-46AC-9E75-CACAFF76028A}"/>
                </a:ext>
              </a:extLst>
            </p:cNvPr>
            <p:cNvCxnSpPr>
              <a:stCxn id="24" idx="2"/>
              <a:endCxn id="25" idx="0"/>
            </p:cNvCxnSpPr>
            <p:nvPr/>
          </p:nvCxnSpPr>
          <p:spPr>
            <a:xfrm>
              <a:off x="10805556" y="4856237"/>
              <a:ext cx="0" cy="156440"/>
            </a:xfrm>
            <a:prstGeom prst="line">
              <a:avLst/>
            </a:prstGeom>
            <a:noFill/>
            <a:ln w="635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A80189E-8BA1-45DB-A141-4D3AB00C6AE0}"/>
                </a:ext>
              </a:extLst>
            </p:cNvPr>
            <p:cNvSpPr txBox="1"/>
            <p:nvPr/>
          </p:nvSpPr>
          <p:spPr>
            <a:xfrm>
              <a:off x="2850078" y="2082667"/>
              <a:ext cx="17282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Core Project Team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E3152E5-4A33-4F43-9B72-E9DA5DE66C40}"/>
                </a:ext>
              </a:extLst>
            </p:cNvPr>
            <p:cNvSpPr txBox="1"/>
            <p:nvPr/>
          </p:nvSpPr>
          <p:spPr>
            <a:xfrm>
              <a:off x="10991218" y="1200047"/>
              <a:ext cx="939681" cy="276999"/>
            </a:xfrm>
            <a:prstGeom prst="rect">
              <a:avLst/>
            </a:prstGeom>
            <a:solidFill>
              <a:srgbClr val="3CA7DB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AF Offshore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44FD421-88B2-4EAB-8372-437D595F6E0A}"/>
                </a:ext>
              </a:extLst>
            </p:cNvPr>
            <p:cNvSpPr txBox="1"/>
            <p:nvPr/>
          </p:nvSpPr>
          <p:spPr>
            <a:xfrm>
              <a:off x="10991218" y="892270"/>
              <a:ext cx="939681" cy="276999"/>
            </a:xfrm>
            <a:prstGeom prst="rect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AF Onshore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9D7471F-4464-4E5A-8B1E-536F7E439DC4}"/>
                </a:ext>
              </a:extLst>
            </p:cNvPr>
            <p:cNvSpPr txBox="1"/>
            <p:nvPr/>
          </p:nvSpPr>
          <p:spPr>
            <a:xfrm>
              <a:off x="10991218" y="584493"/>
              <a:ext cx="939681" cy="276999"/>
            </a:xfrm>
            <a:prstGeom prst="rect">
              <a:avLst/>
            </a:prstGeom>
            <a:solidFill>
              <a:srgbClr val="169F95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ALD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5EC8609-C3C3-4FDE-8DEF-B2BAF18CD0CB}"/>
                </a:ext>
              </a:extLst>
            </p:cNvPr>
            <p:cNvSpPr txBox="1"/>
            <p:nvPr/>
          </p:nvSpPr>
          <p:spPr>
            <a:xfrm>
              <a:off x="10991218" y="257446"/>
              <a:ext cx="8398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Legends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2860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Resource Scalability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509CDF-6036-48DE-AE4A-3F674D14F20C}"/>
              </a:ext>
            </a:extLst>
          </p:cNvPr>
          <p:cNvGrpSpPr/>
          <p:nvPr/>
        </p:nvGrpSpPr>
        <p:grpSpPr>
          <a:xfrm>
            <a:off x="618013" y="-262610"/>
            <a:ext cx="10955974" cy="7383221"/>
            <a:chOff x="362712" y="-192789"/>
            <a:chExt cx="10955974" cy="7383221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F04A83E-7582-4A87-9920-57F60C195DD9}"/>
                </a:ext>
              </a:extLst>
            </p:cNvPr>
            <p:cNvSpPr>
              <a:spLocks/>
            </p:cNvSpPr>
            <p:nvPr/>
          </p:nvSpPr>
          <p:spPr bwMode="auto">
            <a:xfrm rot="20678310" flipH="1" flipV="1">
              <a:off x="2173815" y="4630112"/>
              <a:ext cx="3931920" cy="2560320"/>
            </a:xfrm>
            <a:custGeom>
              <a:avLst/>
              <a:gdLst>
                <a:gd name="T0" fmla="*/ 0 w 827"/>
                <a:gd name="T1" fmla="*/ 296 h 644"/>
                <a:gd name="T2" fmla="*/ 111 w 827"/>
                <a:gd name="T3" fmla="*/ 328 h 644"/>
                <a:gd name="T4" fmla="*/ 111 w 827"/>
                <a:gd name="T5" fmla="*/ 453 h 644"/>
                <a:gd name="T6" fmla="*/ 691 w 827"/>
                <a:gd name="T7" fmla="*/ 644 h 644"/>
                <a:gd name="T8" fmla="*/ 827 w 827"/>
                <a:gd name="T9" fmla="*/ 618 h 644"/>
                <a:gd name="T10" fmla="*/ 824 w 827"/>
                <a:gd name="T11" fmla="*/ 490 h 644"/>
                <a:gd name="T12" fmla="*/ 0 w 827"/>
                <a:gd name="T13" fmla="*/ 29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7" h="644">
                  <a:moveTo>
                    <a:pt x="0" y="296"/>
                  </a:moveTo>
                  <a:cubicBezTo>
                    <a:pt x="111" y="328"/>
                    <a:pt x="111" y="328"/>
                    <a:pt x="111" y="328"/>
                  </a:cubicBezTo>
                  <a:cubicBezTo>
                    <a:pt x="111" y="453"/>
                    <a:pt x="111" y="453"/>
                    <a:pt x="111" y="453"/>
                  </a:cubicBezTo>
                  <a:cubicBezTo>
                    <a:pt x="111" y="453"/>
                    <a:pt x="423" y="249"/>
                    <a:pt x="691" y="644"/>
                  </a:cubicBezTo>
                  <a:cubicBezTo>
                    <a:pt x="827" y="618"/>
                    <a:pt x="827" y="618"/>
                    <a:pt x="827" y="618"/>
                  </a:cubicBezTo>
                  <a:cubicBezTo>
                    <a:pt x="824" y="490"/>
                    <a:pt x="824" y="490"/>
                    <a:pt x="824" y="490"/>
                  </a:cubicBezTo>
                  <a:cubicBezTo>
                    <a:pt x="824" y="490"/>
                    <a:pt x="492" y="0"/>
                    <a:pt x="0" y="296"/>
                  </a:cubicBez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72946E1-D95A-4271-B469-0BCDAA5E2337}"/>
                </a:ext>
              </a:extLst>
            </p:cNvPr>
            <p:cNvSpPr>
              <a:spLocks/>
            </p:cNvSpPr>
            <p:nvPr/>
          </p:nvSpPr>
          <p:spPr bwMode="auto">
            <a:xfrm rot="20678310">
              <a:off x="1690360" y="-192789"/>
              <a:ext cx="3931920" cy="2560320"/>
            </a:xfrm>
            <a:custGeom>
              <a:avLst/>
              <a:gdLst>
                <a:gd name="T0" fmla="*/ 0 w 827"/>
                <a:gd name="T1" fmla="*/ 296 h 644"/>
                <a:gd name="T2" fmla="*/ 111 w 827"/>
                <a:gd name="T3" fmla="*/ 328 h 644"/>
                <a:gd name="T4" fmla="*/ 111 w 827"/>
                <a:gd name="T5" fmla="*/ 453 h 644"/>
                <a:gd name="T6" fmla="*/ 691 w 827"/>
                <a:gd name="T7" fmla="*/ 644 h 644"/>
                <a:gd name="T8" fmla="*/ 827 w 827"/>
                <a:gd name="T9" fmla="*/ 618 h 644"/>
                <a:gd name="T10" fmla="*/ 824 w 827"/>
                <a:gd name="T11" fmla="*/ 490 h 644"/>
                <a:gd name="T12" fmla="*/ 0 w 827"/>
                <a:gd name="T13" fmla="*/ 29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7" h="644">
                  <a:moveTo>
                    <a:pt x="0" y="296"/>
                  </a:moveTo>
                  <a:cubicBezTo>
                    <a:pt x="111" y="328"/>
                    <a:pt x="111" y="328"/>
                    <a:pt x="111" y="328"/>
                  </a:cubicBezTo>
                  <a:cubicBezTo>
                    <a:pt x="111" y="453"/>
                    <a:pt x="111" y="453"/>
                    <a:pt x="111" y="453"/>
                  </a:cubicBezTo>
                  <a:cubicBezTo>
                    <a:pt x="111" y="453"/>
                    <a:pt x="423" y="249"/>
                    <a:pt x="691" y="644"/>
                  </a:cubicBezTo>
                  <a:cubicBezTo>
                    <a:pt x="827" y="618"/>
                    <a:pt x="827" y="618"/>
                    <a:pt x="827" y="618"/>
                  </a:cubicBezTo>
                  <a:cubicBezTo>
                    <a:pt x="824" y="490"/>
                    <a:pt x="824" y="490"/>
                    <a:pt x="824" y="490"/>
                  </a:cubicBezTo>
                  <a:cubicBezTo>
                    <a:pt x="824" y="490"/>
                    <a:pt x="492" y="0"/>
                    <a:pt x="0" y="296"/>
                  </a:cubicBez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14D7093-472E-4FDC-9BEB-6D3BC54EFA03}"/>
                </a:ext>
              </a:extLst>
            </p:cNvPr>
            <p:cNvSpPr>
              <a:spLocks/>
            </p:cNvSpPr>
            <p:nvPr/>
          </p:nvSpPr>
          <p:spPr bwMode="auto">
            <a:xfrm rot="20649619">
              <a:off x="362712" y="2210970"/>
              <a:ext cx="1747838" cy="2414587"/>
            </a:xfrm>
            <a:custGeom>
              <a:avLst/>
              <a:gdLst>
                <a:gd name="T0" fmla="*/ 767 w 767"/>
                <a:gd name="T1" fmla="*/ 347 h 1059"/>
                <a:gd name="T2" fmla="*/ 514 w 767"/>
                <a:gd name="T3" fmla="*/ 0 h 1059"/>
                <a:gd name="T4" fmla="*/ 129 w 767"/>
                <a:gd name="T5" fmla="*/ 279 h 1059"/>
                <a:gd name="T6" fmla="*/ 33 w 767"/>
                <a:gd name="T7" fmla="*/ 576 h 1059"/>
                <a:gd name="T8" fmla="*/ 190 w 767"/>
                <a:gd name="T9" fmla="*/ 1059 h 1059"/>
                <a:gd name="T10" fmla="*/ 577 w 767"/>
                <a:gd name="T11" fmla="*/ 933 h 1059"/>
                <a:gd name="T12" fmla="*/ 561 w 767"/>
                <a:gd name="T13" fmla="*/ 796 h 1059"/>
                <a:gd name="T14" fmla="*/ 767 w 767"/>
                <a:gd name="T15" fmla="*/ 347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7" h="1059">
                  <a:moveTo>
                    <a:pt x="767" y="347"/>
                  </a:moveTo>
                  <a:cubicBezTo>
                    <a:pt x="514" y="0"/>
                    <a:pt x="514" y="0"/>
                    <a:pt x="514" y="0"/>
                  </a:cubicBezTo>
                  <a:cubicBezTo>
                    <a:pt x="129" y="279"/>
                    <a:pt x="129" y="279"/>
                    <a:pt x="129" y="279"/>
                  </a:cubicBezTo>
                  <a:cubicBezTo>
                    <a:pt x="43" y="342"/>
                    <a:pt x="0" y="475"/>
                    <a:pt x="33" y="576"/>
                  </a:cubicBezTo>
                  <a:cubicBezTo>
                    <a:pt x="190" y="1059"/>
                    <a:pt x="190" y="1059"/>
                    <a:pt x="190" y="1059"/>
                  </a:cubicBezTo>
                  <a:cubicBezTo>
                    <a:pt x="577" y="933"/>
                    <a:pt x="577" y="933"/>
                    <a:pt x="577" y="933"/>
                  </a:cubicBezTo>
                  <a:cubicBezTo>
                    <a:pt x="566" y="889"/>
                    <a:pt x="561" y="843"/>
                    <a:pt x="561" y="796"/>
                  </a:cubicBezTo>
                  <a:cubicBezTo>
                    <a:pt x="561" y="616"/>
                    <a:pt x="641" y="456"/>
                    <a:pt x="767" y="347"/>
                  </a:cubicBezTo>
                  <a:close/>
                </a:path>
              </a:pathLst>
            </a:custGeom>
            <a:solidFill>
              <a:srgbClr val="E25462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Segoe UI" panose="020B0502040204020203" pitchFamily="34" charset="0"/>
                <a:ea typeface="微软雅黑"/>
                <a:cs typeface="Segoe UI" panose="020B0502040204020203" pitchFamily="34" charset="0"/>
              </a:endParaRPr>
            </a:p>
          </p:txBody>
        </p:sp>
        <p:grpSp>
          <p:nvGrpSpPr>
            <p:cNvPr id="6" name="组合 93">
              <a:extLst>
                <a:ext uri="{FF2B5EF4-FFF2-40B4-BE49-F238E27FC236}">
                  <a16:creationId xmlns:a16="http://schemas.microsoft.com/office/drawing/2014/main" id="{AA72DB68-094D-4CE3-ACCA-713EB6C3D4EE}"/>
                </a:ext>
              </a:extLst>
            </p:cNvPr>
            <p:cNvGrpSpPr/>
            <p:nvPr/>
          </p:nvGrpSpPr>
          <p:grpSpPr>
            <a:xfrm>
              <a:off x="1597446" y="1143000"/>
              <a:ext cx="4572000" cy="4572000"/>
              <a:chOff x="4179570" y="1588770"/>
              <a:chExt cx="2735580" cy="2735580"/>
            </a:xfrm>
            <a:solidFill>
              <a:srgbClr val="4472C4">
                <a:lumMod val="75000"/>
              </a:srgbClr>
            </a:solidFill>
          </p:grpSpPr>
          <p:sp>
            <p:nvSpPr>
              <p:cNvPr id="7" name="椭圆 94">
                <a:extLst>
                  <a:ext uri="{FF2B5EF4-FFF2-40B4-BE49-F238E27FC236}">
                    <a16:creationId xmlns:a16="http://schemas.microsoft.com/office/drawing/2014/main" id="{4E008B76-330C-47B7-994F-44134D48E194}"/>
                  </a:ext>
                </a:extLst>
              </p:cNvPr>
              <p:cNvSpPr/>
              <p:nvPr/>
            </p:nvSpPr>
            <p:spPr>
              <a:xfrm>
                <a:off x="4179570" y="1588770"/>
                <a:ext cx="2735580" cy="2735580"/>
              </a:xfrm>
              <a:prstGeom prst="ellipse">
                <a:avLst/>
              </a:prstGeom>
              <a:grpFill/>
              <a:ln w="28575" cap="flat" cmpd="sng" algn="ctr">
                <a:gradFill flip="none" rotWithShape="1">
                  <a:gsLst>
                    <a:gs pos="0">
                      <a:sysClr val="window" lastClr="FFFFFF">
                        <a:lumMod val="75000"/>
                      </a:sysClr>
                    </a:gs>
                    <a:gs pos="100000">
                      <a:sysClr val="window" lastClr="FFFFFF">
                        <a:lumMod val="99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innerShdw blurRad="215900" dist="88900" dir="13500000">
                  <a:prstClr val="black">
                    <a:alpha val="40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椭圆 95">
                <a:extLst>
                  <a:ext uri="{FF2B5EF4-FFF2-40B4-BE49-F238E27FC236}">
                    <a16:creationId xmlns:a16="http://schemas.microsoft.com/office/drawing/2014/main" id="{B6F04BFA-A560-462F-BD13-F670C5D0CD33}"/>
                  </a:ext>
                </a:extLst>
              </p:cNvPr>
              <p:cNvSpPr/>
              <p:nvPr/>
            </p:nvSpPr>
            <p:spPr>
              <a:xfrm>
                <a:off x="4368227" y="1777427"/>
                <a:ext cx="2358266" cy="2358266"/>
              </a:xfrm>
              <a:prstGeom prst="ellipse">
                <a:avLst/>
              </a:prstGeom>
              <a:grpFill/>
              <a:ln w="25400" cap="flat" cmpd="sng" algn="ctr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outerShdw blurRad="2032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" name="组合 93">
              <a:extLst>
                <a:ext uri="{FF2B5EF4-FFF2-40B4-BE49-F238E27FC236}">
                  <a16:creationId xmlns:a16="http://schemas.microsoft.com/office/drawing/2014/main" id="{E339434E-851F-4318-87A6-7D732A9D1489}"/>
                </a:ext>
              </a:extLst>
            </p:cNvPr>
            <p:cNvGrpSpPr/>
            <p:nvPr/>
          </p:nvGrpSpPr>
          <p:grpSpPr>
            <a:xfrm>
              <a:off x="2969046" y="1828800"/>
              <a:ext cx="3200400" cy="3200400"/>
              <a:chOff x="4179570" y="1588770"/>
              <a:chExt cx="2735580" cy="2735580"/>
            </a:xfrm>
            <a:solidFill>
              <a:srgbClr val="8DA9DB"/>
            </a:solidFill>
          </p:grpSpPr>
          <p:sp>
            <p:nvSpPr>
              <p:cNvPr id="10" name="椭圆 94">
                <a:extLst>
                  <a:ext uri="{FF2B5EF4-FFF2-40B4-BE49-F238E27FC236}">
                    <a16:creationId xmlns:a16="http://schemas.microsoft.com/office/drawing/2014/main" id="{ECFD6B0D-1FC2-4EF4-A512-177BC948A51B}"/>
                  </a:ext>
                </a:extLst>
              </p:cNvPr>
              <p:cNvSpPr/>
              <p:nvPr/>
            </p:nvSpPr>
            <p:spPr>
              <a:xfrm>
                <a:off x="4179570" y="1588770"/>
                <a:ext cx="2735580" cy="2735580"/>
              </a:xfrm>
              <a:prstGeom prst="ellipse">
                <a:avLst/>
              </a:prstGeom>
              <a:grpFill/>
              <a:ln w="28575" cap="flat" cmpd="sng" algn="ctr">
                <a:gradFill flip="none" rotWithShape="1">
                  <a:gsLst>
                    <a:gs pos="0">
                      <a:sysClr val="window" lastClr="FFFFFF">
                        <a:lumMod val="75000"/>
                      </a:sysClr>
                    </a:gs>
                    <a:gs pos="100000">
                      <a:sysClr val="window" lastClr="FFFFFF">
                        <a:lumMod val="99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innerShdw blurRad="215900" dist="88900" dir="13500000">
                  <a:prstClr val="black">
                    <a:alpha val="40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椭圆 95">
                <a:extLst>
                  <a:ext uri="{FF2B5EF4-FFF2-40B4-BE49-F238E27FC236}">
                    <a16:creationId xmlns:a16="http://schemas.microsoft.com/office/drawing/2014/main" id="{56CFEB28-80F5-4B6C-AA07-D012CC340C22}"/>
                  </a:ext>
                </a:extLst>
              </p:cNvPr>
              <p:cNvSpPr/>
              <p:nvPr/>
            </p:nvSpPr>
            <p:spPr>
              <a:xfrm>
                <a:off x="4368227" y="1777427"/>
                <a:ext cx="2358266" cy="2358266"/>
              </a:xfrm>
              <a:prstGeom prst="ellipse">
                <a:avLst/>
              </a:prstGeom>
              <a:grpFill/>
              <a:ln w="25400" cap="flat" cmpd="sng" algn="ctr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outerShdw blurRad="2032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2" name="组合 93">
              <a:extLst>
                <a:ext uri="{FF2B5EF4-FFF2-40B4-BE49-F238E27FC236}">
                  <a16:creationId xmlns:a16="http://schemas.microsoft.com/office/drawing/2014/main" id="{C57009F6-9753-4B36-B256-D8F6478F6925}"/>
                </a:ext>
              </a:extLst>
            </p:cNvPr>
            <p:cNvGrpSpPr/>
            <p:nvPr/>
          </p:nvGrpSpPr>
          <p:grpSpPr>
            <a:xfrm>
              <a:off x="4340646" y="2514600"/>
              <a:ext cx="1828800" cy="1828800"/>
              <a:chOff x="4179570" y="1588770"/>
              <a:chExt cx="2735580" cy="2735580"/>
            </a:xfrm>
            <a:solidFill>
              <a:srgbClr val="D3DEF1"/>
            </a:solidFill>
          </p:grpSpPr>
          <p:sp>
            <p:nvSpPr>
              <p:cNvPr id="13" name="椭圆 94">
                <a:extLst>
                  <a:ext uri="{FF2B5EF4-FFF2-40B4-BE49-F238E27FC236}">
                    <a16:creationId xmlns:a16="http://schemas.microsoft.com/office/drawing/2014/main" id="{ED7F633B-CD24-4E6A-AA83-EEC375822D9C}"/>
                  </a:ext>
                </a:extLst>
              </p:cNvPr>
              <p:cNvSpPr/>
              <p:nvPr/>
            </p:nvSpPr>
            <p:spPr>
              <a:xfrm>
                <a:off x="4179570" y="1588770"/>
                <a:ext cx="2735580" cy="2735580"/>
              </a:xfrm>
              <a:prstGeom prst="ellipse">
                <a:avLst/>
              </a:prstGeom>
              <a:grpFill/>
              <a:ln w="28575" cap="flat" cmpd="sng" algn="ctr">
                <a:gradFill flip="none" rotWithShape="1">
                  <a:gsLst>
                    <a:gs pos="0">
                      <a:sysClr val="window" lastClr="FFFFFF">
                        <a:lumMod val="75000"/>
                      </a:sysClr>
                    </a:gs>
                    <a:gs pos="100000">
                      <a:sysClr val="window" lastClr="FFFFFF">
                        <a:lumMod val="99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innerShdw blurRad="215900" dist="88900" dir="13500000">
                  <a:prstClr val="black">
                    <a:alpha val="40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椭圆 95">
                <a:extLst>
                  <a:ext uri="{FF2B5EF4-FFF2-40B4-BE49-F238E27FC236}">
                    <a16:creationId xmlns:a16="http://schemas.microsoft.com/office/drawing/2014/main" id="{0250301D-853B-4E93-A1BA-18830CCBD246}"/>
                  </a:ext>
                </a:extLst>
              </p:cNvPr>
              <p:cNvSpPr/>
              <p:nvPr/>
            </p:nvSpPr>
            <p:spPr>
              <a:xfrm>
                <a:off x="4368227" y="1777427"/>
                <a:ext cx="2358266" cy="2358266"/>
              </a:xfrm>
              <a:prstGeom prst="ellipse">
                <a:avLst/>
              </a:prstGeom>
              <a:grpFill/>
              <a:ln w="25400" cap="flat" cmpd="sng" algn="ctr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outerShdw blurRad="2032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FFCA8F-3D0A-4939-B58D-F7FDD620B1A9}"/>
                </a:ext>
              </a:extLst>
            </p:cNvPr>
            <p:cNvSpPr txBox="1"/>
            <p:nvPr/>
          </p:nvSpPr>
          <p:spPr>
            <a:xfrm>
              <a:off x="4660686" y="3198168"/>
              <a:ext cx="1188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AutoFacets</a:t>
              </a:r>
            </a:p>
            <a:p>
              <a:pPr algn="ctr"/>
              <a:r>
                <a:rPr lang="da-DK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Onsite Team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FA2A7C-07BC-4AAB-9F13-F343FCE93D02}"/>
                </a:ext>
              </a:extLst>
            </p:cNvPr>
            <p:cNvSpPr txBox="1"/>
            <p:nvPr/>
          </p:nvSpPr>
          <p:spPr>
            <a:xfrm>
              <a:off x="3251253" y="3013502"/>
              <a:ext cx="1188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AutoFacets</a:t>
              </a:r>
            </a:p>
            <a:p>
              <a:pPr algn="ctr"/>
              <a:r>
                <a:rPr lang="da-DK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Core Offshore Team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E77AEC-DAB9-45AC-A48F-691CE1A54E6D}"/>
                </a:ext>
              </a:extLst>
            </p:cNvPr>
            <p:cNvSpPr txBox="1"/>
            <p:nvPr/>
          </p:nvSpPr>
          <p:spPr>
            <a:xfrm>
              <a:off x="1904927" y="2921169"/>
              <a:ext cx="11887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AutoFacets</a:t>
              </a:r>
            </a:p>
            <a:p>
              <a:pPr algn="ctr"/>
              <a:r>
                <a:rPr lang="da-DK" sz="1200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Offshore Flexible Team based on workload</a:t>
              </a: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406AF3A-D47B-478A-A9D6-C2AEC368EFA9}"/>
                </a:ext>
              </a:extLst>
            </p:cNvPr>
            <p:cNvSpPr>
              <a:spLocks/>
            </p:cNvSpPr>
            <p:nvPr/>
          </p:nvSpPr>
          <p:spPr bwMode="auto">
            <a:xfrm rot="896500">
              <a:off x="6350235" y="2163321"/>
              <a:ext cx="1751013" cy="2413000"/>
            </a:xfrm>
            <a:custGeom>
              <a:avLst/>
              <a:gdLst>
                <a:gd name="T0" fmla="*/ 638 w 768"/>
                <a:gd name="T1" fmla="*/ 280 h 1059"/>
                <a:gd name="T2" fmla="*/ 252 w 768"/>
                <a:gd name="T3" fmla="*/ 0 h 1059"/>
                <a:gd name="T4" fmla="*/ 0 w 768"/>
                <a:gd name="T5" fmla="*/ 348 h 1059"/>
                <a:gd name="T6" fmla="*/ 207 w 768"/>
                <a:gd name="T7" fmla="*/ 797 h 1059"/>
                <a:gd name="T8" fmla="*/ 191 w 768"/>
                <a:gd name="T9" fmla="*/ 934 h 1059"/>
                <a:gd name="T10" fmla="*/ 578 w 768"/>
                <a:gd name="T11" fmla="*/ 1059 h 1059"/>
                <a:gd name="T12" fmla="*/ 735 w 768"/>
                <a:gd name="T13" fmla="*/ 577 h 1059"/>
                <a:gd name="T14" fmla="*/ 638 w 768"/>
                <a:gd name="T15" fmla="*/ 280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" h="1059">
                  <a:moveTo>
                    <a:pt x="638" y="280"/>
                  </a:moveTo>
                  <a:cubicBezTo>
                    <a:pt x="252" y="0"/>
                    <a:pt x="252" y="0"/>
                    <a:pt x="252" y="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27" y="456"/>
                    <a:pt x="207" y="617"/>
                    <a:pt x="207" y="797"/>
                  </a:cubicBezTo>
                  <a:cubicBezTo>
                    <a:pt x="207" y="844"/>
                    <a:pt x="201" y="890"/>
                    <a:pt x="191" y="934"/>
                  </a:cubicBezTo>
                  <a:cubicBezTo>
                    <a:pt x="578" y="1059"/>
                    <a:pt x="578" y="1059"/>
                    <a:pt x="578" y="1059"/>
                  </a:cubicBezTo>
                  <a:cubicBezTo>
                    <a:pt x="735" y="577"/>
                    <a:pt x="735" y="577"/>
                    <a:pt x="735" y="577"/>
                  </a:cubicBezTo>
                  <a:cubicBezTo>
                    <a:pt x="768" y="476"/>
                    <a:pt x="724" y="343"/>
                    <a:pt x="638" y="280"/>
                  </a:cubicBezTo>
                  <a:close/>
                </a:path>
              </a:pathLst>
            </a:custGeom>
            <a:solidFill>
              <a:srgbClr val="46566E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Segoe UI" panose="020B0502040204020203" pitchFamily="34" charset="0"/>
                <a:ea typeface="微软雅黑"/>
                <a:cs typeface="Segoe UI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EB9A1B-49B6-489D-A98B-912CCEBDB638}"/>
                </a:ext>
              </a:extLst>
            </p:cNvPr>
            <p:cNvSpPr txBox="1"/>
            <p:nvPr/>
          </p:nvSpPr>
          <p:spPr>
            <a:xfrm>
              <a:off x="6659871" y="3006784"/>
              <a:ext cx="1371600" cy="822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600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AutoFacets</a:t>
              </a:r>
            </a:p>
            <a:p>
              <a:pPr algn="ctr"/>
              <a:r>
                <a:rPr lang="da-DK" sz="1600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Specialist Team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DDD316-0779-4531-99D7-B2C143CCC5C1}"/>
                </a:ext>
              </a:extLst>
            </p:cNvPr>
            <p:cNvSpPr txBox="1"/>
            <p:nvPr/>
          </p:nvSpPr>
          <p:spPr>
            <a:xfrm>
              <a:off x="376359" y="3138988"/>
              <a:ext cx="1280160" cy="731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400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AutoFacets</a:t>
              </a:r>
            </a:p>
            <a:p>
              <a:pPr algn="ctr"/>
              <a:r>
                <a:rPr lang="da-DK" sz="1400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Resource Pool</a:t>
              </a: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54FE994-8268-49C7-9B98-5E332A46C6D5}"/>
                </a:ext>
              </a:extLst>
            </p:cNvPr>
            <p:cNvSpPr>
              <a:spLocks/>
            </p:cNvSpPr>
            <p:nvPr/>
          </p:nvSpPr>
          <p:spPr bwMode="auto">
            <a:xfrm rot="13432243">
              <a:off x="1617826" y="2244149"/>
              <a:ext cx="822960" cy="914400"/>
            </a:xfrm>
            <a:custGeom>
              <a:avLst/>
              <a:gdLst>
                <a:gd name="T0" fmla="*/ 101 w 101"/>
                <a:gd name="T1" fmla="*/ 0 h 114"/>
                <a:gd name="T2" fmla="*/ 84 w 101"/>
                <a:gd name="T3" fmla="*/ 0 h 114"/>
                <a:gd name="T4" fmla="*/ 31 w 101"/>
                <a:gd name="T5" fmla="*/ 85 h 114"/>
                <a:gd name="T6" fmla="*/ 26 w 101"/>
                <a:gd name="T7" fmla="*/ 73 h 114"/>
                <a:gd name="T8" fmla="*/ 0 w 101"/>
                <a:gd name="T9" fmla="*/ 109 h 114"/>
                <a:gd name="T10" fmla="*/ 44 w 101"/>
                <a:gd name="T11" fmla="*/ 114 h 114"/>
                <a:gd name="T12" fmla="*/ 38 w 101"/>
                <a:gd name="T13" fmla="*/ 100 h 114"/>
                <a:gd name="T14" fmla="*/ 101 w 101"/>
                <a:gd name="T1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14">
                  <a:moveTo>
                    <a:pt x="101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4" y="37"/>
                    <a:pt x="65" y="67"/>
                    <a:pt x="31" y="85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78" y="80"/>
                    <a:pt x="101" y="44"/>
                    <a:pt x="101" y="0"/>
                  </a:cubicBez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3F4988B7-B4BF-4AFC-9C93-94B0CAA153EE}"/>
                </a:ext>
              </a:extLst>
            </p:cNvPr>
            <p:cNvSpPr>
              <a:spLocks/>
            </p:cNvSpPr>
            <p:nvPr/>
          </p:nvSpPr>
          <p:spPr bwMode="auto">
            <a:xfrm rot="13432243">
              <a:off x="3046720" y="2240997"/>
              <a:ext cx="822960" cy="914400"/>
            </a:xfrm>
            <a:custGeom>
              <a:avLst/>
              <a:gdLst>
                <a:gd name="T0" fmla="*/ 101 w 101"/>
                <a:gd name="T1" fmla="*/ 0 h 114"/>
                <a:gd name="T2" fmla="*/ 84 w 101"/>
                <a:gd name="T3" fmla="*/ 0 h 114"/>
                <a:gd name="T4" fmla="*/ 31 w 101"/>
                <a:gd name="T5" fmla="*/ 85 h 114"/>
                <a:gd name="T6" fmla="*/ 26 w 101"/>
                <a:gd name="T7" fmla="*/ 73 h 114"/>
                <a:gd name="T8" fmla="*/ 0 w 101"/>
                <a:gd name="T9" fmla="*/ 109 h 114"/>
                <a:gd name="T10" fmla="*/ 44 w 101"/>
                <a:gd name="T11" fmla="*/ 114 h 114"/>
                <a:gd name="T12" fmla="*/ 38 w 101"/>
                <a:gd name="T13" fmla="*/ 100 h 114"/>
                <a:gd name="T14" fmla="*/ 101 w 101"/>
                <a:gd name="T1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14">
                  <a:moveTo>
                    <a:pt x="101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4" y="37"/>
                    <a:pt x="65" y="67"/>
                    <a:pt x="31" y="85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78" y="80"/>
                    <a:pt x="101" y="44"/>
                    <a:pt x="101" y="0"/>
                  </a:cubicBez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D1B59BA2-2F25-4F29-9394-B3106E8C3D12}"/>
                </a:ext>
              </a:extLst>
            </p:cNvPr>
            <p:cNvSpPr>
              <a:spLocks/>
            </p:cNvSpPr>
            <p:nvPr/>
          </p:nvSpPr>
          <p:spPr bwMode="auto">
            <a:xfrm rot="14717422">
              <a:off x="4365866" y="2251827"/>
              <a:ext cx="822960" cy="914400"/>
            </a:xfrm>
            <a:custGeom>
              <a:avLst/>
              <a:gdLst>
                <a:gd name="T0" fmla="*/ 101 w 101"/>
                <a:gd name="T1" fmla="*/ 0 h 114"/>
                <a:gd name="T2" fmla="*/ 84 w 101"/>
                <a:gd name="T3" fmla="*/ 0 h 114"/>
                <a:gd name="T4" fmla="*/ 31 w 101"/>
                <a:gd name="T5" fmla="*/ 85 h 114"/>
                <a:gd name="T6" fmla="*/ 26 w 101"/>
                <a:gd name="T7" fmla="*/ 73 h 114"/>
                <a:gd name="T8" fmla="*/ 0 w 101"/>
                <a:gd name="T9" fmla="*/ 109 h 114"/>
                <a:gd name="T10" fmla="*/ 44 w 101"/>
                <a:gd name="T11" fmla="*/ 114 h 114"/>
                <a:gd name="T12" fmla="*/ 38 w 101"/>
                <a:gd name="T13" fmla="*/ 100 h 114"/>
                <a:gd name="T14" fmla="*/ 101 w 101"/>
                <a:gd name="T1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14">
                  <a:moveTo>
                    <a:pt x="101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4" y="37"/>
                    <a:pt x="65" y="67"/>
                    <a:pt x="31" y="85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78" y="80"/>
                    <a:pt x="101" y="44"/>
                    <a:pt x="101" y="0"/>
                  </a:cubicBez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DD5A9BA6-A983-4625-9854-CEFADBE360A7}"/>
                </a:ext>
              </a:extLst>
            </p:cNvPr>
            <p:cNvSpPr>
              <a:spLocks/>
            </p:cNvSpPr>
            <p:nvPr/>
          </p:nvSpPr>
          <p:spPr bwMode="auto">
            <a:xfrm rot="1900611">
              <a:off x="4287567" y="3714519"/>
              <a:ext cx="822960" cy="914400"/>
            </a:xfrm>
            <a:custGeom>
              <a:avLst/>
              <a:gdLst>
                <a:gd name="T0" fmla="*/ 101 w 101"/>
                <a:gd name="T1" fmla="*/ 0 h 114"/>
                <a:gd name="T2" fmla="*/ 84 w 101"/>
                <a:gd name="T3" fmla="*/ 0 h 114"/>
                <a:gd name="T4" fmla="*/ 31 w 101"/>
                <a:gd name="T5" fmla="*/ 85 h 114"/>
                <a:gd name="T6" fmla="*/ 26 w 101"/>
                <a:gd name="T7" fmla="*/ 73 h 114"/>
                <a:gd name="T8" fmla="*/ 0 w 101"/>
                <a:gd name="T9" fmla="*/ 109 h 114"/>
                <a:gd name="T10" fmla="*/ 44 w 101"/>
                <a:gd name="T11" fmla="*/ 114 h 114"/>
                <a:gd name="T12" fmla="*/ 38 w 101"/>
                <a:gd name="T13" fmla="*/ 100 h 114"/>
                <a:gd name="T14" fmla="*/ 101 w 101"/>
                <a:gd name="T1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14">
                  <a:moveTo>
                    <a:pt x="101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4" y="37"/>
                    <a:pt x="65" y="67"/>
                    <a:pt x="31" y="85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78" y="80"/>
                    <a:pt x="101" y="44"/>
                    <a:pt x="101" y="0"/>
                  </a:cubicBez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36C447F-6081-4C7F-B17A-99C200DFEFBB}"/>
                </a:ext>
              </a:extLst>
            </p:cNvPr>
            <p:cNvSpPr>
              <a:spLocks/>
            </p:cNvSpPr>
            <p:nvPr/>
          </p:nvSpPr>
          <p:spPr bwMode="auto">
            <a:xfrm rot="2996768">
              <a:off x="2814490" y="3905331"/>
              <a:ext cx="822960" cy="914400"/>
            </a:xfrm>
            <a:custGeom>
              <a:avLst/>
              <a:gdLst>
                <a:gd name="T0" fmla="*/ 101 w 101"/>
                <a:gd name="T1" fmla="*/ 0 h 114"/>
                <a:gd name="T2" fmla="*/ 84 w 101"/>
                <a:gd name="T3" fmla="*/ 0 h 114"/>
                <a:gd name="T4" fmla="*/ 31 w 101"/>
                <a:gd name="T5" fmla="*/ 85 h 114"/>
                <a:gd name="T6" fmla="*/ 26 w 101"/>
                <a:gd name="T7" fmla="*/ 73 h 114"/>
                <a:gd name="T8" fmla="*/ 0 w 101"/>
                <a:gd name="T9" fmla="*/ 109 h 114"/>
                <a:gd name="T10" fmla="*/ 44 w 101"/>
                <a:gd name="T11" fmla="*/ 114 h 114"/>
                <a:gd name="T12" fmla="*/ 38 w 101"/>
                <a:gd name="T13" fmla="*/ 100 h 114"/>
                <a:gd name="T14" fmla="*/ 101 w 101"/>
                <a:gd name="T1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14">
                  <a:moveTo>
                    <a:pt x="101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4" y="37"/>
                    <a:pt x="65" y="67"/>
                    <a:pt x="31" y="85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78" y="80"/>
                    <a:pt x="101" y="44"/>
                    <a:pt x="101" y="0"/>
                  </a:cubicBez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5B6F468-49D5-40FD-ADC7-12B4A3D97302}"/>
                </a:ext>
              </a:extLst>
            </p:cNvPr>
            <p:cNvSpPr>
              <a:spLocks/>
            </p:cNvSpPr>
            <p:nvPr/>
          </p:nvSpPr>
          <p:spPr bwMode="auto">
            <a:xfrm rot="2996768">
              <a:off x="1349168" y="3649344"/>
              <a:ext cx="822960" cy="914400"/>
            </a:xfrm>
            <a:custGeom>
              <a:avLst/>
              <a:gdLst>
                <a:gd name="T0" fmla="*/ 101 w 101"/>
                <a:gd name="T1" fmla="*/ 0 h 114"/>
                <a:gd name="T2" fmla="*/ 84 w 101"/>
                <a:gd name="T3" fmla="*/ 0 h 114"/>
                <a:gd name="T4" fmla="*/ 31 w 101"/>
                <a:gd name="T5" fmla="*/ 85 h 114"/>
                <a:gd name="T6" fmla="*/ 26 w 101"/>
                <a:gd name="T7" fmla="*/ 73 h 114"/>
                <a:gd name="T8" fmla="*/ 0 w 101"/>
                <a:gd name="T9" fmla="*/ 109 h 114"/>
                <a:gd name="T10" fmla="*/ 44 w 101"/>
                <a:gd name="T11" fmla="*/ 114 h 114"/>
                <a:gd name="T12" fmla="*/ 38 w 101"/>
                <a:gd name="T13" fmla="*/ 100 h 114"/>
                <a:gd name="T14" fmla="*/ 101 w 101"/>
                <a:gd name="T1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14">
                  <a:moveTo>
                    <a:pt x="101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4" y="37"/>
                    <a:pt x="65" y="67"/>
                    <a:pt x="31" y="85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78" y="80"/>
                    <a:pt x="101" y="44"/>
                    <a:pt x="101" y="0"/>
                  </a:cubicBez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4D948F09-6239-48B5-ABF5-66E0158D137B}"/>
                </a:ext>
              </a:extLst>
            </p:cNvPr>
            <p:cNvSpPr>
              <a:spLocks/>
            </p:cNvSpPr>
            <p:nvPr/>
          </p:nvSpPr>
          <p:spPr bwMode="auto">
            <a:xfrm rot="13622064">
              <a:off x="3970973" y="1303209"/>
              <a:ext cx="1371600" cy="1645920"/>
            </a:xfrm>
            <a:custGeom>
              <a:avLst/>
              <a:gdLst>
                <a:gd name="T0" fmla="*/ 101 w 101"/>
                <a:gd name="T1" fmla="*/ 0 h 114"/>
                <a:gd name="T2" fmla="*/ 84 w 101"/>
                <a:gd name="T3" fmla="*/ 0 h 114"/>
                <a:gd name="T4" fmla="*/ 31 w 101"/>
                <a:gd name="T5" fmla="*/ 85 h 114"/>
                <a:gd name="T6" fmla="*/ 26 w 101"/>
                <a:gd name="T7" fmla="*/ 73 h 114"/>
                <a:gd name="T8" fmla="*/ 0 w 101"/>
                <a:gd name="T9" fmla="*/ 109 h 114"/>
                <a:gd name="T10" fmla="*/ 44 w 101"/>
                <a:gd name="T11" fmla="*/ 114 h 114"/>
                <a:gd name="T12" fmla="*/ 38 w 101"/>
                <a:gd name="T13" fmla="*/ 100 h 114"/>
                <a:gd name="T14" fmla="*/ 101 w 101"/>
                <a:gd name="T1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14">
                  <a:moveTo>
                    <a:pt x="101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4" y="37"/>
                    <a:pt x="65" y="67"/>
                    <a:pt x="31" y="85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78" y="80"/>
                    <a:pt x="101" y="44"/>
                    <a:pt x="101" y="0"/>
                  </a:cubicBez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3C674CBA-0974-4578-A29D-8B374F5BAF9D}"/>
                </a:ext>
              </a:extLst>
            </p:cNvPr>
            <p:cNvSpPr>
              <a:spLocks/>
            </p:cNvSpPr>
            <p:nvPr/>
          </p:nvSpPr>
          <p:spPr bwMode="auto">
            <a:xfrm rot="1510122">
              <a:off x="4125602" y="3729372"/>
              <a:ext cx="1371600" cy="1645920"/>
            </a:xfrm>
            <a:custGeom>
              <a:avLst/>
              <a:gdLst>
                <a:gd name="T0" fmla="*/ 101 w 101"/>
                <a:gd name="T1" fmla="*/ 0 h 114"/>
                <a:gd name="T2" fmla="*/ 84 w 101"/>
                <a:gd name="T3" fmla="*/ 0 h 114"/>
                <a:gd name="T4" fmla="*/ 31 w 101"/>
                <a:gd name="T5" fmla="*/ 85 h 114"/>
                <a:gd name="T6" fmla="*/ 26 w 101"/>
                <a:gd name="T7" fmla="*/ 73 h 114"/>
                <a:gd name="T8" fmla="*/ 0 w 101"/>
                <a:gd name="T9" fmla="*/ 109 h 114"/>
                <a:gd name="T10" fmla="*/ 44 w 101"/>
                <a:gd name="T11" fmla="*/ 114 h 114"/>
                <a:gd name="T12" fmla="*/ 38 w 101"/>
                <a:gd name="T13" fmla="*/ 100 h 114"/>
                <a:gd name="T14" fmla="*/ 101 w 101"/>
                <a:gd name="T1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14">
                  <a:moveTo>
                    <a:pt x="101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4" y="37"/>
                    <a:pt x="65" y="67"/>
                    <a:pt x="31" y="85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78" y="80"/>
                    <a:pt x="101" y="44"/>
                    <a:pt x="101" y="0"/>
                  </a:cubicBez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D179B2-35EB-448F-9BA4-92F97486FD30}"/>
                </a:ext>
              </a:extLst>
            </p:cNvPr>
            <p:cNvCxnSpPr/>
            <p:nvPr/>
          </p:nvCxnSpPr>
          <p:spPr>
            <a:xfrm>
              <a:off x="6169446" y="3429000"/>
              <a:ext cx="54864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30" name="Flowchart: Alternate Process 29">
              <a:extLst>
                <a:ext uri="{FF2B5EF4-FFF2-40B4-BE49-F238E27FC236}">
                  <a16:creationId xmlns:a16="http://schemas.microsoft.com/office/drawing/2014/main" id="{1E985EF6-6718-4F87-A1BF-625E62948A36}"/>
                </a:ext>
              </a:extLst>
            </p:cNvPr>
            <p:cNvSpPr/>
            <p:nvPr/>
          </p:nvSpPr>
          <p:spPr>
            <a:xfrm>
              <a:off x="6527352" y="1199654"/>
              <a:ext cx="3108960" cy="686779"/>
            </a:xfrm>
            <a:prstGeom prst="flowChartAlternateProcess">
              <a:avLst/>
            </a:prstGeom>
            <a:solidFill>
              <a:srgbClr val="1575B6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 Extrabold" panose="020B0906030804020204" pitchFamily="34" charset="0"/>
                  <a:cs typeface="Segoe UI" panose="020B0502040204020203" pitchFamily="34" charset="0"/>
                </a:rPr>
                <a:t>Core AutoFacets team at onsite &amp; offshore identified &amp; deployed</a:t>
              </a:r>
              <a:endParaRPr kumimoji="0" lang="da-DK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Flowchart: Alternate Process 30">
              <a:extLst>
                <a:ext uri="{FF2B5EF4-FFF2-40B4-BE49-F238E27FC236}">
                  <a16:creationId xmlns:a16="http://schemas.microsoft.com/office/drawing/2014/main" id="{6C8BFE75-E983-47C7-892A-55675801BEDF}"/>
                </a:ext>
              </a:extLst>
            </p:cNvPr>
            <p:cNvSpPr/>
            <p:nvPr/>
          </p:nvSpPr>
          <p:spPr>
            <a:xfrm>
              <a:off x="7905560" y="2073323"/>
              <a:ext cx="3108960" cy="686779"/>
            </a:xfrm>
            <a:prstGeom prst="flowChartAlternateProcess">
              <a:avLst/>
            </a:prstGeom>
            <a:solidFill>
              <a:srgbClr val="1575B6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 Extrabold" panose="020B0906030804020204" pitchFamily="34" charset="0"/>
                  <a:cs typeface="Segoe UI" panose="020B0502040204020203" pitchFamily="34" charset="0"/>
                </a:rPr>
                <a:t>AutoFacets Flex team will brought depending on the workload at short notice (normally 3-4 weeks) with a rolling 90 day plan</a:t>
              </a:r>
              <a:endParaRPr kumimoji="0" lang="da-DK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Flowchart: Alternate Process 31">
              <a:extLst>
                <a:ext uri="{FF2B5EF4-FFF2-40B4-BE49-F238E27FC236}">
                  <a16:creationId xmlns:a16="http://schemas.microsoft.com/office/drawing/2014/main" id="{0CE5C531-E723-481E-BB7B-0042AC4E6823}"/>
                </a:ext>
              </a:extLst>
            </p:cNvPr>
            <p:cNvSpPr/>
            <p:nvPr/>
          </p:nvSpPr>
          <p:spPr>
            <a:xfrm>
              <a:off x="8209726" y="3066577"/>
              <a:ext cx="3108960" cy="686779"/>
            </a:xfrm>
            <a:prstGeom prst="flowChartAlternateProcess">
              <a:avLst/>
            </a:prstGeom>
            <a:solidFill>
              <a:srgbClr val="1575B6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 Extrabold" panose="020B0906030804020204" pitchFamily="34" charset="0"/>
                  <a:cs typeface="Segoe UI" panose="020B0502040204020203" pitchFamily="34" charset="0"/>
                </a:rPr>
                <a:t>High resource utilization – Flexibility of increasing or decreasing the team size depending on the work needs</a:t>
              </a:r>
              <a:endParaRPr kumimoji="0" lang="da-DK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Flowchart: Alternate Process 32">
              <a:extLst>
                <a:ext uri="{FF2B5EF4-FFF2-40B4-BE49-F238E27FC236}">
                  <a16:creationId xmlns:a16="http://schemas.microsoft.com/office/drawing/2014/main" id="{68CC53CE-E7A5-4522-AB33-BB56DF2DE8B0}"/>
                </a:ext>
              </a:extLst>
            </p:cNvPr>
            <p:cNvSpPr/>
            <p:nvPr/>
          </p:nvSpPr>
          <p:spPr>
            <a:xfrm>
              <a:off x="7811113" y="4121708"/>
              <a:ext cx="3108960" cy="686779"/>
            </a:xfrm>
            <a:prstGeom prst="flowChartAlternateProcess">
              <a:avLst/>
            </a:prstGeom>
            <a:solidFill>
              <a:srgbClr val="1575B6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 Extrabold" panose="020B0906030804020204" pitchFamily="34" charset="0"/>
                  <a:cs typeface="Segoe UI" panose="020B0502040204020203" pitchFamily="34" charset="0"/>
                </a:rPr>
                <a:t>Bring in domain &amp; technology experts to deliver better service &amp; superior solutions</a:t>
              </a:r>
              <a:endParaRPr kumimoji="0" lang="da-DK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Flowchart: Alternate Process 33">
              <a:extLst>
                <a:ext uri="{FF2B5EF4-FFF2-40B4-BE49-F238E27FC236}">
                  <a16:creationId xmlns:a16="http://schemas.microsoft.com/office/drawing/2014/main" id="{6E868EE0-3B14-497C-809B-47940151FAA6}"/>
                </a:ext>
              </a:extLst>
            </p:cNvPr>
            <p:cNvSpPr/>
            <p:nvPr/>
          </p:nvSpPr>
          <p:spPr>
            <a:xfrm>
              <a:off x="6527352" y="5098678"/>
              <a:ext cx="3108960" cy="686779"/>
            </a:xfrm>
            <a:prstGeom prst="flowChartAlternateProcess">
              <a:avLst/>
            </a:prstGeom>
            <a:solidFill>
              <a:srgbClr val="1575B6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 Extrabold" panose="020B0906030804020204" pitchFamily="34" charset="0"/>
                  <a:cs typeface="Segoe UI" panose="020B0502040204020203" pitchFamily="34" charset="0"/>
                </a:rPr>
                <a:t>AutoFacets CoE advantage – ability to draw on the collective knowledge of AF technology CoE, tool kits &amp; assets</a:t>
              </a:r>
              <a:endParaRPr kumimoji="0" lang="da-DK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273221-372B-400D-A146-BB8507BB744C}"/>
                </a:ext>
              </a:extLst>
            </p:cNvPr>
            <p:cNvSpPr txBox="1"/>
            <p:nvPr/>
          </p:nvSpPr>
          <p:spPr>
            <a:xfrm>
              <a:off x="2547201" y="5013411"/>
              <a:ext cx="2629648" cy="937668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Need based resource Ramp-down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4A451F-545D-45EE-84A9-7B11339144E6}"/>
                </a:ext>
              </a:extLst>
            </p:cNvPr>
            <p:cNvSpPr txBox="1"/>
            <p:nvPr/>
          </p:nvSpPr>
          <p:spPr>
            <a:xfrm>
              <a:off x="2600588" y="930362"/>
              <a:ext cx="2480260" cy="93766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266322"/>
                </a:avLst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Need based resource Ramp-up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5089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7BB85A-4365-488E-BE91-DCE84DAED134}"/>
              </a:ext>
            </a:extLst>
          </p:cNvPr>
          <p:cNvSpPr/>
          <p:nvPr/>
        </p:nvSpPr>
        <p:spPr>
          <a:xfrm>
            <a:off x="3976576" y="1594884"/>
            <a:ext cx="7086137" cy="4148660"/>
          </a:xfrm>
          <a:prstGeom prst="roundRect">
            <a:avLst>
              <a:gd name="adj" fmla="val 4878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Resourcing Scalability Model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C051E22-FCD9-429A-88E3-2221D0711AA9}"/>
              </a:ext>
            </a:extLst>
          </p:cNvPr>
          <p:cNvSpPr/>
          <p:nvPr/>
        </p:nvSpPr>
        <p:spPr>
          <a:xfrm>
            <a:off x="2987749" y="2317898"/>
            <a:ext cx="4699590" cy="2636874"/>
          </a:xfrm>
          <a:prstGeom prst="roundRect">
            <a:avLst>
              <a:gd name="adj" fmla="val 3400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E26B1F-89A2-40B3-AD76-4D510D72F22A}"/>
              </a:ext>
            </a:extLst>
          </p:cNvPr>
          <p:cNvSpPr/>
          <p:nvPr/>
        </p:nvSpPr>
        <p:spPr>
          <a:xfrm>
            <a:off x="491333" y="3157870"/>
            <a:ext cx="3825485" cy="988829"/>
          </a:xfrm>
          <a:prstGeom prst="roundRect">
            <a:avLst>
              <a:gd name="adj" fmla="val 8802"/>
            </a:avLst>
          </a:prstGeom>
          <a:solidFill>
            <a:srgbClr val="D9D9D9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2B72EB-DAEF-4385-83E5-7593922B94E8}"/>
              </a:ext>
            </a:extLst>
          </p:cNvPr>
          <p:cNvCxnSpPr/>
          <p:nvPr/>
        </p:nvCxnSpPr>
        <p:spPr>
          <a:xfrm>
            <a:off x="4685124" y="4353851"/>
            <a:ext cx="0" cy="4956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45FBA01-A651-4F00-B1C1-9F81A36BA43D}"/>
              </a:ext>
            </a:extLst>
          </p:cNvPr>
          <p:cNvSpPr txBox="1"/>
          <p:nvPr/>
        </p:nvSpPr>
        <p:spPr>
          <a:xfrm>
            <a:off x="4691741" y="4467754"/>
            <a:ext cx="1552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CORE TEAM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DFBCC3-3E2F-40AD-87F1-21137B90B38A}"/>
              </a:ext>
            </a:extLst>
          </p:cNvPr>
          <p:cNvCxnSpPr/>
          <p:nvPr/>
        </p:nvCxnSpPr>
        <p:spPr>
          <a:xfrm>
            <a:off x="5464767" y="5202544"/>
            <a:ext cx="0" cy="4956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005F99-F65E-40AC-A305-9F2B2E1FED11}"/>
              </a:ext>
            </a:extLst>
          </p:cNvPr>
          <p:cNvSpPr txBox="1"/>
          <p:nvPr/>
        </p:nvSpPr>
        <p:spPr>
          <a:xfrm>
            <a:off x="5471384" y="5302714"/>
            <a:ext cx="2058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EXTENDED TEAM</a:t>
            </a: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DD01930A-9E6D-4365-9188-7CBD9358C5D0}"/>
              </a:ext>
            </a:extLst>
          </p:cNvPr>
          <p:cNvSpPr/>
          <p:nvPr/>
        </p:nvSpPr>
        <p:spPr>
          <a:xfrm>
            <a:off x="2788101" y="1982615"/>
            <a:ext cx="1025468" cy="670566"/>
          </a:xfrm>
          <a:prstGeom prst="bentArrow">
            <a:avLst>
              <a:gd name="adj1" fmla="val 19534"/>
              <a:gd name="adj2" fmla="val 25000"/>
              <a:gd name="adj3" fmla="val 25000"/>
              <a:gd name="adj4" fmla="val 43750"/>
            </a:avLst>
          </a:prstGeom>
          <a:solidFill>
            <a:srgbClr val="15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8377672D-390C-4B2E-B124-F4261BCE1E36}"/>
              </a:ext>
            </a:extLst>
          </p:cNvPr>
          <p:cNvSpPr/>
          <p:nvPr/>
        </p:nvSpPr>
        <p:spPr>
          <a:xfrm>
            <a:off x="3604437" y="1063256"/>
            <a:ext cx="6549656" cy="813033"/>
          </a:xfrm>
          <a:prstGeom prst="bentArrow">
            <a:avLst/>
          </a:prstGeom>
          <a:solidFill>
            <a:srgbClr val="15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684BE3-2E13-4655-B4A8-BF003404E553}"/>
              </a:ext>
            </a:extLst>
          </p:cNvPr>
          <p:cNvSpPr txBox="1"/>
          <p:nvPr/>
        </p:nvSpPr>
        <p:spPr>
          <a:xfrm>
            <a:off x="1373359" y="2091553"/>
            <a:ext cx="1405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TEAM EXTENSION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C7C9FD-91FD-453A-B122-6FD59C012083}"/>
              </a:ext>
            </a:extLst>
          </p:cNvPr>
          <p:cNvSpPr txBox="1"/>
          <p:nvPr/>
        </p:nvSpPr>
        <p:spPr>
          <a:xfrm>
            <a:off x="2146522" y="1271310"/>
            <a:ext cx="1405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TEAM EXPANSION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DDD4085-4D9F-4988-AF72-0B66FF70BFEB}"/>
              </a:ext>
            </a:extLst>
          </p:cNvPr>
          <p:cNvCxnSpPr/>
          <p:nvPr/>
        </p:nvCxnSpPr>
        <p:spPr>
          <a:xfrm>
            <a:off x="2277309" y="3443663"/>
            <a:ext cx="0" cy="495649"/>
          </a:xfrm>
          <a:prstGeom prst="line">
            <a:avLst/>
          </a:prstGeom>
          <a:ln w="38100">
            <a:solidFill>
              <a:srgbClr val="6EB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C059186-2340-434E-B5CB-642652DEEBD8}"/>
              </a:ext>
            </a:extLst>
          </p:cNvPr>
          <p:cNvSpPr txBox="1"/>
          <p:nvPr/>
        </p:nvSpPr>
        <p:spPr>
          <a:xfrm>
            <a:off x="2411988" y="3492743"/>
            <a:ext cx="155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CORE TEAM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1F5423A-6566-4431-8F09-D9C63A8407EB}"/>
              </a:ext>
            </a:extLst>
          </p:cNvPr>
          <p:cNvSpPr/>
          <p:nvPr/>
        </p:nvSpPr>
        <p:spPr>
          <a:xfrm>
            <a:off x="7687339" y="2464446"/>
            <a:ext cx="575761" cy="55806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5C531E6-EDDD-4420-B572-442C4E03FAA4}"/>
              </a:ext>
            </a:extLst>
          </p:cNvPr>
          <p:cNvSpPr/>
          <p:nvPr/>
        </p:nvSpPr>
        <p:spPr>
          <a:xfrm>
            <a:off x="7665448" y="2996074"/>
            <a:ext cx="575761" cy="55806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58EBB943-5B98-4D4D-8AD4-D4EE1836C469}"/>
              </a:ext>
            </a:extLst>
          </p:cNvPr>
          <p:cNvSpPr/>
          <p:nvPr/>
        </p:nvSpPr>
        <p:spPr>
          <a:xfrm rot="10800000">
            <a:off x="7142536" y="3461322"/>
            <a:ext cx="575762" cy="55806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B75B68E-16E2-40A8-8F90-538092311037}"/>
              </a:ext>
            </a:extLst>
          </p:cNvPr>
          <p:cNvSpPr/>
          <p:nvPr/>
        </p:nvSpPr>
        <p:spPr>
          <a:xfrm rot="10800000">
            <a:off x="7142535" y="3992950"/>
            <a:ext cx="553872" cy="55806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926A2D-2C78-45D0-9B6E-C770E9E8314E}"/>
              </a:ext>
            </a:extLst>
          </p:cNvPr>
          <p:cNvSpPr txBox="1"/>
          <p:nvPr/>
        </p:nvSpPr>
        <p:spPr>
          <a:xfrm rot="5400000">
            <a:off x="7827362" y="2866880"/>
            <a:ext cx="120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RAMP UP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6296C4-9425-40C1-8F08-E7B8256BBDA2}"/>
              </a:ext>
            </a:extLst>
          </p:cNvPr>
          <p:cNvSpPr txBox="1"/>
          <p:nvPr/>
        </p:nvSpPr>
        <p:spPr>
          <a:xfrm rot="5400000">
            <a:off x="6174664" y="3946426"/>
            <a:ext cx="171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RAMP DOWN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B4EC535-62E3-4396-BE5A-59CE7C2A01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5395655" y="2541117"/>
            <a:ext cx="481396" cy="4813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C3F1B0E-89CB-4DFB-B3FF-9F102A47DE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5857158" y="2541117"/>
            <a:ext cx="481396" cy="4813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22ED46-FA0E-4DCE-8D1B-37AEF513E5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297504" y="2541117"/>
            <a:ext cx="481396" cy="48139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5533EA5-EF37-4EB1-BD34-E1647E675B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5399199" y="3188282"/>
            <a:ext cx="481396" cy="48139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98118D3-9A2A-45B8-8880-D278A1C435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5863124" y="3188282"/>
            <a:ext cx="481396" cy="4813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8709B0-E334-4CF1-A012-3D7222A5B3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301048" y="3188282"/>
            <a:ext cx="481396" cy="48139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BBAF1B3-F317-405B-8DC7-F4B589AD4A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5407586" y="3835448"/>
            <a:ext cx="481396" cy="48139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C281EDF-2846-4F09-8C6E-CFE08D50F1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5869089" y="3835448"/>
            <a:ext cx="481396" cy="4813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E5B4D4B-9AC9-4F7D-9F12-41F55A1AEB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309435" y="3835448"/>
            <a:ext cx="481396" cy="48139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52D62CE-7706-49F3-B203-C151148575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837207" y="1929669"/>
            <a:ext cx="481396" cy="48139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3C5FA93-E20D-497E-9C90-78562AE9E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305341" y="1929669"/>
            <a:ext cx="481396" cy="48139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7344CB7-779A-41CF-BFB5-5ADB27FA83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773475" y="1929669"/>
            <a:ext cx="481396" cy="48139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EE390ED-09E8-4A5A-A846-60A2662841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837207" y="2497186"/>
            <a:ext cx="481396" cy="48139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98B536B-95C0-46FE-BAB3-EB9C26BC81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305341" y="2497186"/>
            <a:ext cx="481396" cy="48139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37504DE-E945-4D6D-B119-711DDEC996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773475" y="2497186"/>
            <a:ext cx="481396" cy="48139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C16E4B-7172-419E-A49E-0B39B0D4F3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837207" y="3144352"/>
            <a:ext cx="481396" cy="4813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A7F1544-D16D-4742-AE70-2F37F43EE1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305341" y="3144352"/>
            <a:ext cx="481396" cy="4813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E311DD-C50A-409E-B785-B03F0BB2A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773475" y="3144352"/>
            <a:ext cx="481396" cy="48139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F2CCC33-A466-4BE3-BC61-D3F4DB48D6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241609" y="1941702"/>
            <a:ext cx="481396" cy="4813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75119AF-6C71-48EB-A66C-27C6137B4D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241609" y="2509219"/>
            <a:ext cx="481396" cy="481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D26DBC5-1185-4E7C-BE18-0A9C410D22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241609" y="3156385"/>
            <a:ext cx="481396" cy="48139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47CDAF3-9E7C-4658-8E32-A6B4B20154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858364" y="3717586"/>
            <a:ext cx="481396" cy="48139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EB5A715-05E5-4CCA-B0F8-AF8229E4BE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326498" y="3717586"/>
            <a:ext cx="481396" cy="48139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606DCF9-966E-4FD7-B373-41FF89680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794632" y="3717586"/>
            <a:ext cx="481396" cy="4813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6E7E8F6-6202-4469-93DA-7B969F60F7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858364" y="4285103"/>
            <a:ext cx="481396" cy="48139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39EB976-D48F-4989-BB1C-F3EE915394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326498" y="4285103"/>
            <a:ext cx="481396" cy="48139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8DC9A99-4B2F-4574-B74F-0A4B68F5F5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794632" y="4285103"/>
            <a:ext cx="481396" cy="48139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F3795CC-0EBF-4115-A885-1E289E5FFA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858364" y="4932269"/>
            <a:ext cx="481396" cy="48139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046795B-5900-4F3B-817C-705CC467A8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326498" y="4932269"/>
            <a:ext cx="481396" cy="48139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0D05ACF-68E4-482D-AC85-C56D79875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794632" y="4932269"/>
            <a:ext cx="481396" cy="48139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66A6867-8087-4C4F-A972-B905BB972D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262766" y="3729619"/>
            <a:ext cx="481396" cy="48139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BEA380A-B552-482A-9F0E-7D37F384A6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262766" y="4297136"/>
            <a:ext cx="481396" cy="48139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59B98A1-30C3-4AE7-8FBB-4FA41B812C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262766" y="4944302"/>
            <a:ext cx="481396" cy="48139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87" y="3343558"/>
            <a:ext cx="793593" cy="793593"/>
          </a:xfrm>
          <a:prstGeom prst="rect">
            <a:avLst/>
          </a:prstGeom>
        </p:spPr>
      </p:pic>
      <p:pic>
        <p:nvPicPr>
          <p:cNvPr id="66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886" y="5310310"/>
            <a:ext cx="1354814" cy="26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465" y="4470027"/>
            <a:ext cx="1354814" cy="26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8800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Global Team Mobility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C06D24-C598-4DC5-9404-B183FFD1DEAA}"/>
              </a:ext>
            </a:extLst>
          </p:cNvPr>
          <p:cNvGrpSpPr/>
          <p:nvPr/>
        </p:nvGrpSpPr>
        <p:grpSpPr>
          <a:xfrm>
            <a:off x="294197" y="626395"/>
            <a:ext cx="11603607" cy="5515911"/>
            <a:chOff x="138047" y="429056"/>
            <a:chExt cx="11741206" cy="5581323"/>
          </a:xfrm>
        </p:grpSpPr>
        <p:pic>
          <p:nvPicPr>
            <p:cNvPr id="4" name="Picture 3" descr="Image result for requirement doc icon">
              <a:extLst>
                <a:ext uri="{FF2B5EF4-FFF2-40B4-BE49-F238E27FC236}">
                  <a16:creationId xmlns:a16="http://schemas.microsoft.com/office/drawing/2014/main" id="{1C8D4E4D-895B-4A06-8405-29F2A74C9B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985" y="522153"/>
              <a:ext cx="503249" cy="489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7755FE4-693C-48B7-AC26-2786DF191BA2}"/>
                </a:ext>
              </a:extLst>
            </p:cNvPr>
            <p:cNvCxnSpPr/>
            <p:nvPr/>
          </p:nvCxnSpPr>
          <p:spPr>
            <a:xfrm>
              <a:off x="2817609" y="1147160"/>
              <a:ext cx="0" cy="598586"/>
            </a:xfrm>
            <a:prstGeom prst="straightConnector1">
              <a:avLst/>
            </a:prstGeom>
            <a:noFill/>
            <a:ln w="254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  <a:headEnd w="lg" len="sm"/>
              <a:tailEnd type="triangle" w="lg" len="lg"/>
            </a:ln>
            <a:effectLst/>
          </p:spPr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2BADCD-5AA9-4FEC-A4D2-6A324472B0AC}"/>
                </a:ext>
              </a:extLst>
            </p:cNvPr>
            <p:cNvSpPr txBox="1"/>
            <p:nvPr/>
          </p:nvSpPr>
          <p:spPr>
            <a:xfrm>
              <a:off x="3154488" y="429056"/>
              <a:ext cx="1265305" cy="653996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Identify Business Needs &amp; KPIs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7AEA4C-8B4F-4536-9FC8-32A5983FA7F8}"/>
                </a:ext>
              </a:extLst>
            </p:cNvPr>
            <p:cNvSpPr txBox="1"/>
            <p:nvPr/>
          </p:nvSpPr>
          <p:spPr>
            <a:xfrm>
              <a:off x="3009000" y="1166059"/>
              <a:ext cx="1893354" cy="46714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Business needs &amp; related KPIs identified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C114EAA-51DB-41BB-BE94-4B222AA90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4F4F4"/>
                </a:clrFrom>
                <a:clrTo>
                  <a:srgbClr val="F4F4F4">
                    <a:alpha val="0"/>
                  </a:srgbClr>
                </a:clrTo>
              </a:clrChange>
              <a:duotone>
                <a:srgbClr val="A5A5A5">
                  <a:shade val="45000"/>
                  <a:satMod val="135000"/>
                </a:srgbClr>
                <a:prstClr val="white"/>
              </a:duotone>
            </a:blip>
            <a:srcRect l="14445" t="13937" r="13428" b="13429"/>
            <a:stretch/>
          </p:blipFill>
          <p:spPr>
            <a:xfrm>
              <a:off x="1105062" y="4502796"/>
              <a:ext cx="505241" cy="5088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FC6B8E-2D28-48F9-B8E7-2D63FCF2C7CA}"/>
                </a:ext>
              </a:extLst>
            </p:cNvPr>
            <p:cNvSpPr txBox="1"/>
            <p:nvPr/>
          </p:nvSpPr>
          <p:spPr>
            <a:xfrm>
              <a:off x="303178" y="4920734"/>
              <a:ext cx="1990183" cy="280284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>
              <a:defPPr>
                <a:defRPr lang="en-US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 sz="1200" b="1">
                  <a:solidFill>
                    <a:srgbClr val="C0392B"/>
                  </a:solidFill>
                  <a:latin typeface="Calibri" panose="020F0502020204030204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Gather Candidate Data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F6021A-DFAC-4865-904C-8CA09D7CDF18}"/>
                </a:ext>
              </a:extLst>
            </p:cNvPr>
            <p:cNvSpPr txBox="1"/>
            <p:nvPr/>
          </p:nvSpPr>
          <p:spPr>
            <a:xfrm>
              <a:off x="138047" y="5220507"/>
              <a:ext cx="2302508" cy="74742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AutoFacets generates </a:t>
              </a:r>
              <a:r>
                <a:rPr kumimoji="0" lang="en-US" sz="12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Predictive Model</a:t>
              </a:r>
              <a:r>
                <a:rPr kumimoji="0" lang="en-US" sz="1200" b="0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12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(AI based)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 of shortlisted candidates from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centralized database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74B481-1D97-4393-9CE4-8C88224D04D4}"/>
                </a:ext>
              </a:extLst>
            </p:cNvPr>
            <p:cNvSpPr txBox="1"/>
            <p:nvPr/>
          </p:nvSpPr>
          <p:spPr>
            <a:xfrm>
              <a:off x="786346" y="993249"/>
              <a:ext cx="1426034" cy="467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Customer Requirement</a:t>
              </a:r>
            </a:p>
          </p:txBody>
        </p:sp>
        <p:pic>
          <p:nvPicPr>
            <p:cNvPr id="12" name="Picture 14" descr="Image result for boss icon">
              <a:extLst>
                <a:ext uri="{FF2B5EF4-FFF2-40B4-BE49-F238E27FC236}">
                  <a16:creationId xmlns:a16="http://schemas.microsoft.com/office/drawing/2014/main" id="{4E7351DE-345B-47DC-86CB-35B5446720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rgbClr val="4472C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2625" y="525882"/>
              <a:ext cx="449359" cy="44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D696847-1600-4864-BDE4-5A6E41A93853}"/>
                </a:ext>
              </a:extLst>
            </p:cNvPr>
            <p:cNvCxnSpPr/>
            <p:nvPr/>
          </p:nvCxnSpPr>
          <p:spPr>
            <a:xfrm flipV="1">
              <a:off x="8033408" y="4790462"/>
              <a:ext cx="72475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  <a:headEnd w="lg" len="sm"/>
              <a:tailEnd type="triangle" w="lg" len="lg"/>
            </a:ln>
            <a:effectLst/>
          </p:spPr>
        </p:cxnSp>
        <p:pic>
          <p:nvPicPr>
            <p:cNvPr id="14" name="Picture 4" descr="Image result for onsite offshore model icon">
              <a:extLst>
                <a:ext uri="{FF2B5EF4-FFF2-40B4-BE49-F238E27FC236}">
                  <a16:creationId xmlns:a16="http://schemas.microsoft.com/office/drawing/2014/main" id="{AC96E4C8-28B4-4A7A-9856-62DF8FDCE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1984" y="1640226"/>
              <a:ext cx="661668" cy="661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619A71-B761-4490-9715-8354BC9C4B01}"/>
                </a:ext>
              </a:extLst>
            </p:cNvPr>
            <p:cNvSpPr txBox="1"/>
            <p:nvPr/>
          </p:nvSpPr>
          <p:spPr>
            <a:xfrm>
              <a:off x="2243091" y="1860633"/>
              <a:ext cx="1149035" cy="467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solidFill>
                    <a:schemeClr val="accent2">
                      <a:lumMod val="50000"/>
                    </a:schemeClr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Dual Shore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2D8F81-AA53-4F5B-A54E-64FB2F5FE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rgbClr val="5B9BD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338" y="2751692"/>
              <a:ext cx="853045" cy="85304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1B0808-F45C-4B2C-AF61-8FD4C4D68333}"/>
                </a:ext>
              </a:extLst>
            </p:cNvPr>
            <p:cNvSpPr txBox="1"/>
            <p:nvPr/>
          </p:nvSpPr>
          <p:spPr>
            <a:xfrm>
              <a:off x="917656" y="3556077"/>
              <a:ext cx="893366" cy="653996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AutoFacets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Resource Pool</a:t>
              </a:r>
            </a:p>
          </p:txBody>
        </p:sp>
        <p:cxnSp>
          <p:nvCxnSpPr>
            <p:cNvPr id="18" name="Elbow Connector 3">
              <a:extLst>
                <a:ext uri="{FF2B5EF4-FFF2-40B4-BE49-F238E27FC236}">
                  <a16:creationId xmlns:a16="http://schemas.microsoft.com/office/drawing/2014/main" id="{4A574DE2-B668-40FA-89AB-5F160692C725}"/>
                </a:ext>
              </a:extLst>
            </p:cNvPr>
            <p:cNvCxnSpPr>
              <a:stCxn id="14" idx="1"/>
              <a:endCxn id="16" idx="0"/>
            </p:cNvCxnSpPr>
            <p:nvPr/>
          </p:nvCxnSpPr>
          <p:spPr>
            <a:xfrm rot="10800000" flipV="1">
              <a:off x="1328862" y="1971060"/>
              <a:ext cx="423123" cy="780632"/>
            </a:xfrm>
            <a:prstGeom prst="bentConnector2">
              <a:avLst/>
            </a:prstGeom>
            <a:noFill/>
            <a:ln w="254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  <a:headEnd w="lg" len="sm"/>
              <a:tailEnd type="triangle" w="lg" len="lg"/>
            </a:ln>
            <a:effectLst/>
          </p:spPr>
        </p:cxnSp>
        <p:cxnSp>
          <p:nvCxnSpPr>
            <p:cNvPr id="19" name="Elbow Connector 10">
              <a:extLst>
                <a:ext uri="{FF2B5EF4-FFF2-40B4-BE49-F238E27FC236}">
                  <a16:creationId xmlns:a16="http://schemas.microsoft.com/office/drawing/2014/main" id="{87783BBD-D505-4819-981C-FE5F7AB4D24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755384" y="3101094"/>
              <a:ext cx="2781295" cy="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  <a:headEnd w="lg" len="sm"/>
              <a:tailEnd type="triangle" w="lg" len="lg"/>
            </a:ln>
            <a:effectLst/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E5C2A2-7B10-4B1A-A909-8AC30ABABFEF}"/>
                </a:ext>
              </a:extLst>
            </p:cNvPr>
            <p:cNvSpPr txBox="1"/>
            <p:nvPr/>
          </p:nvSpPr>
          <p:spPr>
            <a:xfrm>
              <a:off x="2336970" y="2544272"/>
              <a:ext cx="1979275" cy="46714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Addition/Filter Profiles as per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geos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DA33913-EA34-44C9-9747-4B7492ECF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546" y="2222863"/>
              <a:ext cx="670508" cy="67050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BC762B-0684-4A2F-A3E0-C695F8E4609F}"/>
                </a:ext>
              </a:extLst>
            </p:cNvPr>
            <p:cNvSpPr txBox="1"/>
            <p:nvPr/>
          </p:nvSpPr>
          <p:spPr>
            <a:xfrm>
              <a:off x="4196175" y="3128494"/>
              <a:ext cx="1351211" cy="46714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AutoFacets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HQ Support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E7604CC-AEA0-4D4F-A87D-0AD2CE4D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8921" y="2946574"/>
              <a:ext cx="281185" cy="18038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3A99788-3B73-44AF-AC05-6D088ABBB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643" y="2945513"/>
              <a:ext cx="281185" cy="181444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A4F2004-CA58-41E7-A153-A0947081A15F}"/>
                </a:ext>
              </a:extLst>
            </p:cNvPr>
            <p:cNvCxnSpPr/>
            <p:nvPr/>
          </p:nvCxnSpPr>
          <p:spPr>
            <a:xfrm>
              <a:off x="1364339" y="4113907"/>
              <a:ext cx="0" cy="315744"/>
            </a:xfrm>
            <a:prstGeom prst="straightConnector1">
              <a:avLst/>
            </a:prstGeom>
            <a:noFill/>
            <a:ln w="254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  <a:headEnd w="lg" len="sm"/>
              <a:tailEnd type="triangle" w="lg" len="lg"/>
            </a:ln>
            <a:effectLst/>
          </p:spPr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9CA1513-3146-42F0-A441-BE8ED2189DF6}"/>
                </a:ext>
              </a:extLst>
            </p:cNvPr>
            <p:cNvGrpSpPr/>
            <p:nvPr/>
          </p:nvGrpSpPr>
          <p:grpSpPr>
            <a:xfrm>
              <a:off x="4611617" y="3965249"/>
              <a:ext cx="3393816" cy="1352129"/>
              <a:chOff x="4725323" y="3267777"/>
              <a:chExt cx="3393816" cy="135212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5C97DCB-A29D-407F-A3B9-B7F27F423C4D}"/>
                  </a:ext>
                </a:extLst>
              </p:cNvPr>
              <p:cNvGrpSpPr/>
              <p:nvPr/>
            </p:nvGrpSpPr>
            <p:grpSpPr>
              <a:xfrm>
                <a:off x="6327110" y="3793096"/>
                <a:ext cx="909172" cy="769156"/>
                <a:chOff x="7574351" y="1254209"/>
                <a:chExt cx="1090586" cy="792354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AA21564-6968-4270-8205-3615DA1AF3F0}"/>
                    </a:ext>
                  </a:extLst>
                </p:cNvPr>
                <p:cNvSpPr txBox="1"/>
                <p:nvPr/>
              </p:nvSpPr>
              <p:spPr>
                <a:xfrm>
                  <a:off x="7574351" y="1757826"/>
                  <a:ext cx="1090586" cy="288737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ctr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Legal Cell </a:t>
                  </a:r>
                </a:p>
              </p:txBody>
            </p:sp>
            <p:pic>
              <p:nvPicPr>
                <p:cNvPr id="55" name="Picture 2" descr="Image result for legal icon">
                  <a:extLst>
                    <a:ext uri="{FF2B5EF4-FFF2-40B4-BE49-F238E27FC236}">
                      <a16:creationId xmlns:a16="http://schemas.microsoft.com/office/drawing/2014/main" id="{5B8FCB16-980B-4E0E-BA70-035E967CF1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duotone>
                    <a:srgbClr val="A5A5A5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9268" y="1254209"/>
                  <a:ext cx="469747" cy="469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6F2699E-89EE-46F1-8D8B-DE2B2616722B}"/>
                  </a:ext>
                </a:extLst>
              </p:cNvPr>
              <p:cNvGrpSpPr/>
              <p:nvPr/>
            </p:nvGrpSpPr>
            <p:grpSpPr>
              <a:xfrm>
                <a:off x="4725323" y="3887830"/>
                <a:ext cx="1335047" cy="714173"/>
                <a:chOff x="5402815" y="2205449"/>
                <a:chExt cx="1335047" cy="714173"/>
              </a:xfrm>
            </p:grpSpPr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212DE08E-88C9-4464-A416-BC1ED416DE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6071" y="2205449"/>
                  <a:ext cx="496858" cy="496858"/>
                </a:xfrm>
                <a:prstGeom prst="rect">
                  <a:avLst/>
                </a:prstGeom>
              </p:spPr>
            </p:pic>
            <p:sp>
              <p:nvSpPr>
                <p:cNvPr id="53" name="TextBox 72">
                  <a:extLst>
                    <a:ext uri="{FF2B5EF4-FFF2-40B4-BE49-F238E27FC236}">
                      <a16:creationId xmlns:a16="http://schemas.microsoft.com/office/drawing/2014/main" id="{955F9BCA-3495-4D0E-87AC-226B2739C236}"/>
                    </a:ext>
                  </a:extLst>
                </p:cNvPr>
                <p:cNvSpPr txBox="1"/>
                <p:nvPr/>
              </p:nvSpPr>
              <p:spPr>
                <a:xfrm>
                  <a:off x="5402815" y="2639338"/>
                  <a:ext cx="1335047" cy="2802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RMG Support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633EC5E-7AE8-4DAB-ACD9-334EF0AE080D}"/>
                  </a:ext>
                </a:extLst>
              </p:cNvPr>
              <p:cNvGrpSpPr/>
              <p:nvPr/>
            </p:nvGrpSpPr>
            <p:grpSpPr>
              <a:xfrm>
                <a:off x="7377167" y="3848994"/>
                <a:ext cx="741972" cy="770912"/>
                <a:chOff x="6700012" y="2133138"/>
                <a:chExt cx="741972" cy="770912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B1D1F8B3-CFF2-4D50-A92E-47944BF416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duotone>
                    <a:prstClr val="black"/>
                    <a:srgbClr val="44546A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81136" y="2133138"/>
                  <a:ext cx="519963" cy="519963"/>
                </a:xfrm>
                <a:prstGeom prst="rect">
                  <a:avLst/>
                </a:prstGeom>
              </p:spPr>
            </p:pic>
            <p:sp>
              <p:nvSpPr>
                <p:cNvPr id="51" name="TextBox 72">
                  <a:extLst>
                    <a:ext uri="{FF2B5EF4-FFF2-40B4-BE49-F238E27FC236}">
                      <a16:creationId xmlns:a16="http://schemas.microsoft.com/office/drawing/2014/main" id="{52E497B2-3CA2-4966-8968-DF2E0009A8E9}"/>
                    </a:ext>
                  </a:extLst>
                </p:cNvPr>
                <p:cNvSpPr txBox="1"/>
                <p:nvPr/>
              </p:nvSpPr>
              <p:spPr>
                <a:xfrm>
                  <a:off x="6700012" y="2639338"/>
                  <a:ext cx="741972" cy="2647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UI Lab</a:t>
                  </a: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1CC2755-E18F-4A4B-B69A-6D723EB4A644}"/>
                  </a:ext>
                </a:extLst>
              </p:cNvPr>
              <p:cNvSpPr txBox="1"/>
              <p:nvPr/>
            </p:nvSpPr>
            <p:spPr>
              <a:xfrm>
                <a:off x="5491586" y="3267777"/>
                <a:ext cx="1877759" cy="467140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Additional Support to Regional Teams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4A46388-3CE5-4CE0-9E0C-A20117050E0A}"/>
                </a:ext>
              </a:extLst>
            </p:cNvPr>
            <p:cNvCxnSpPr/>
            <p:nvPr/>
          </p:nvCxnSpPr>
          <p:spPr>
            <a:xfrm>
              <a:off x="1784022" y="4822349"/>
              <a:ext cx="1111493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  <a:headEnd w="lg" len="sm"/>
              <a:tailEnd type="triangle" w="lg" len="lg"/>
            </a:ln>
            <a:effectLst/>
          </p:spPr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226D76E-0A67-4646-8000-F0452978D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8245" y="4525890"/>
              <a:ext cx="670508" cy="67050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2EF79B-A613-42F6-8219-AB03880283A5}"/>
                </a:ext>
              </a:extLst>
            </p:cNvPr>
            <p:cNvSpPr txBox="1"/>
            <p:nvPr/>
          </p:nvSpPr>
          <p:spPr>
            <a:xfrm>
              <a:off x="2581544" y="5543239"/>
              <a:ext cx="1351211" cy="46714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AutoFacets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Regional Support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5B79877-4057-4B72-B11B-89E81FC92CE1}"/>
                </a:ext>
              </a:extLst>
            </p:cNvPr>
            <p:cNvGrpSpPr/>
            <p:nvPr/>
          </p:nvGrpSpPr>
          <p:grpSpPr>
            <a:xfrm>
              <a:off x="10443725" y="4333808"/>
              <a:ext cx="1435528" cy="1233392"/>
              <a:chOff x="3692268" y="4896849"/>
              <a:chExt cx="1435528" cy="123339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2C2E406-348A-49D7-B628-B2384155FC7C}"/>
                  </a:ext>
                </a:extLst>
              </p:cNvPr>
              <p:cNvSpPr txBox="1"/>
              <p:nvPr/>
            </p:nvSpPr>
            <p:spPr>
              <a:xfrm>
                <a:off x="3692268" y="5849957"/>
                <a:ext cx="1435528" cy="280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Happy Customer</a:t>
                </a:r>
              </a:p>
            </p:txBody>
          </p:sp>
          <p:pic>
            <p:nvPicPr>
              <p:cNvPr id="45" name="Picture 2" descr="Image result for happy customer icon">
                <a:extLst>
                  <a:ext uri="{FF2B5EF4-FFF2-40B4-BE49-F238E27FC236}">
                    <a16:creationId xmlns:a16="http://schemas.microsoft.com/office/drawing/2014/main" id="{5F671866-99E6-4070-9FCA-548C905DBA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7923" y="4896849"/>
                <a:ext cx="937587" cy="937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5C3DFD-5FBF-41DF-8399-EB02F4DAD692}"/>
                </a:ext>
              </a:extLst>
            </p:cNvPr>
            <p:cNvSpPr txBox="1"/>
            <p:nvPr/>
          </p:nvSpPr>
          <p:spPr>
            <a:xfrm>
              <a:off x="8498263" y="4980201"/>
              <a:ext cx="1877759" cy="46714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Ensure Timely Qualitative Delivery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F11FA2C-4BEB-4DE2-91E6-9A4434EA9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0301" y="4413636"/>
              <a:ext cx="557598" cy="55759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F0A74C-562E-4FBE-8CE9-1E4435151DD9}"/>
                </a:ext>
              </a:extLst>
            </p:cNvPr>
            <p:cNvSpPr txBox="1"/>
            <p:nvPr/>
          </p:nvSpPr>
          <p:spPr>
            <a:xfrm>
              <a:off x="10501832" y="4026066"/>
              <a:ext cx="1071023" cy="342569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Result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3BC1F68-40FE-4AB5-8580-0174D29420D8}"/>
                </a:ext>
              </a:extLst>
            </p:cNvPr>
            <p:cNvCxnSpPr/>
            <p:nvPr/>
          </p:nvCxnSpPr>
          <p:spPr>
            <a:xfrm flipV="1">
              <a:off x="9797943" y="4769083"/>
              <a:ext cx="72475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  <a:headEnd w="lg" len="sm"/>
              <a:tailEnd type="triangle" w="lg" len="lg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D14698E-1844-4759-9FF4-51B5D1081752}"/>
                </a:ext>
              </a:extLst>
            </p:cNvPr>
            <p:cNvCxnSpPr/>
            <p:nvPr/>
          </p:nvCxnSpPr>
          <p:spPr>
            <a:xfrm flipV="1">
              <a:off x="1752304" y="778430"/>
              <a:ext cx="724758" cy="12891"/>
            </a:xfrm>
            <a:prstGeom prst="straightConnector1">
              <a:avLst/>
            </a:prstGeom>
            <a:noFill/>
            <a:ln w="254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  <a:headEnd w="lg" len="sm"/>
              <a:tailEnd type="triangle" w="lg" len="lg"/>
            </a:ln>
            <a:effectLst/>
          </p:spPr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257B208-3AA6-44BF-9F3E-13B9E27E1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0525" y="2222863"/>
              <a:ext cx="480068" cy="48006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4A1893A-025A-4BB4-B507-509BB7F0F58E}"/>
                </a:ext>
              </a:extLst>
            </p:cNvPr>
            <p:cNvSpPr txBox="1"/>
            <p:nvPr/>
          </p:nvSpPr>
          <p:spPr>
            <a:xfrm>
              <a:off x="5338750" y="2676630"/>
              <a:ext cx="957312" cy="280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Monitoring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3CED1A7-0133-4BB4-983D-95586C7B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608" y="5213771"/>
              <a:ext cx="282248" cy="18144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AEE93D9-38E7-4273-98D0-0188AC37F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618" y="5213771"/>
              <a:ext cx="281185" cy="18144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76327D1-1281-4DBC-A34D-159ADCCD1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0565" y="5214302"/>
              <a:ext cx="281185" cy="18038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EAF3239-27B8-4DD3-A972-3A60A282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63" y="5402578"/>
              <a:ext cx="279541" cy="18038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7E1CE51-ED58-4ACB-A1C4-946DDEB14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469" y="5399464"/>
              <a:ext cx="280596" cy="180383"/>
            </a:xfrm>
            <a:prstGeom prst="rect">
              <a:avLst/>
            </a:prstGeom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A998567-30A3-486E-AA3F-A5996033A8DF}"/>
                </a:ext>
              </a:extLst>
            </p:cNvPr>
            <p:cNvCxnSpPr/>
            <p:nvPr/>
          </p:nvCxnSpPr>
          <p:spPr>
            <a:xfrm>
              <a:off x="3580565" y="4833731"/>
              <a:ext cx="1111493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  <a:headEnd w="lg" len="sm"/>
              <a:tailEnd type="triangle" w="lg" len="lg"/>
            </a:ln>
            <a:effectLst/>
          </p:spPr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59480020-C55B-45CC-81E8-A37802AEDF91}"/>
              </a:ext>
            </a:extLst>
          </p:cNvPr>
          <p:cNvSpPr/>
          <p:nvPr/>
        </p:nvSpPr>
        <p:spPr>
          <a:xfrm>
            <a:off x="8487776" y="1607722"/>
            <a:ext cx="3704224" cy="646331"/>
          </a:xfrm>
          <a:prstGeom prst="rect">
            <a:avLst/>
          </a:prstGeom>
          <a:solidFill>
            <a:srgbClr val="1575B6"/>
          </a:solidFill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Process of sending off-shore resources to onsite </a:t>
            </a:r>
            <a:endParaRPr lang="en-GB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152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Global Delivery Model</a:t>
            </a:r>
          </a:p>
        </p:txBody>
      </p:sp>
      <p:grpSp>
        <p:nvGrpSpPr>
          <p:cNvPr id="3" name="Group 28">
            <a:extLst>
              <a:ext uri="{FF2B5EF4-FFF2-40B4-BE49-F238E27FC236}">
                <a16:creationId xmlns:a16="http://schemas.microsoft.com/office/drawing/2014/main" id="{BE42D01E-48AB-44DD-85EA-3CEA484C060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78632" y="1956414"/>
            <a:ext cx="9183053" cy="4572000"/>
            <a:chOff x="-2508" y="-1001"/>
            <a:chExt cx="12698" cy="6322"/>
          </a:xfrm>
          <a:solidFill>
            <a:sysClr val="windowText" lastClr="000000">
              <a:alpha val="16000"/>
            </a:sysClr>
          </a:solidFill>
        </p:grpSpPr>
        <p:sp>
          <p:nvSpPr>
            <p:cNvPr id="4" name="Freeform 29">
              <a:extLst>
                <a:ext uri="{FF2B5EF4-FFF2-40B4-BE49-F238E27FC236}">
                  <a16:creationId xmlns:a16="http://schemas.microsoft.com/office/drawing/2014/main" id="{1A7D771D-BBA1-49EA-A649-CA4BAAF3B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" name="Freeform 30">
              <a:extLst>
                <a:ext uri="{FF2B5EF4-FFF2-40B4-BE49-F238E27FC236}">
                  <a16:creationId xmlns:a16="http://schemas.microsoft.com/office/drawing/2014/main" id="{DDCE6EC6-3AC4-47A8-BD34-E10576FAC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6" name="Freeform 31">
              <a:extLst>
                <a:ext uri="{FF2B5EF4-FFF2-40B4-BE49-F238E27FC236}">
                  <a16:creationId xmlns:a16="http://schemas.microsoft.com/office/drawing/2014/main" id="{625E8576-A9F1-42DB-A0A6-C02CFB793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7" name="Freeform 32">
              <a:extLst>
                <a:ext uri="{FF2B5EF4-FFF2-40B4-BE49-F238E27FC236}">
                  <a16:creationId xmlns:a16="http://schemas.microsoft.com/office/drawing/2014/main" id="{D845B1CD-22EE-42F2-B881-4B0A998D3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8" name="Freeform 33">
              <a:extLst>
                <a:ext uri="{FF2B5EF4-FFF2-40B4-BE49-F238E27FC236}">
                  <a16:creationId xmlns:a16="http://schemas.microsoft.com/office/drawing/2014/main" id="{DD6F0970-BCC1-4460-8A5E-A9C9A9D7F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9" name="Freeform 34">
              <a:extLst>
                <a:ext uri="{FF2B5EF4-FFF2-40B4-BE49-F238E27FC236}">
                  <a16:creationId xmlns:a16="http://schemas.microsoft.com/office/drawing/2014/main" id="{29F26054-E63B-4762-A5CC-BD20A0FDF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C775C295-4032-454E-B175-9D2A1939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2DF7BA31-588D-4E14-B2E8-4087F1D82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28C4E110-8018-4CAE-9427-DAC8D3A1F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BB25AB0D-EA46-4529-AD94-39588BC5D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0E179DFF-2F52-4A9D-85BF-16508B44E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0BFD4991-E974-43D4-8FFB-20E9610ED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9046028B-772A-4EFA-98F6-CF6EE218F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C681AEDB-1396-400C-930E-12D42B37C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4D90A3A2-42C5-4D1C-B70E-6678B339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FF605399-363C-4935-B3E4-30283796B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12021482-1DF0-4213-9375-C404B6476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F500B72A-235F-42AB-BEB8-9CB48DFEA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3C0E6BF5-44C4-4297-B3E2-243A7F00AD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C336998A-276A-4228-BE82-24A64827C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01FECC3F-C1DD-46C8-B77B-F573D244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A59D31F7-0E7A-4DAF-B65C-25BE83EE5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DDCACD0B-63BF-45BA-BD07-255DF3033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9856E246-92A4-4198-A47A-38DD383A2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D12EBB8F-B008-4351-B401-1BD4F364C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CF9A59CB-17A2-4E9E-8C89-90C77DC2A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B53A9593-2A3C-4BE3-ABD9-44D4A33529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3D7DF1C9-1864-44CB-BE27-3AC790ACE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7725B9D4-8E2F-4FF6-A3A1-FA33B3D8D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6E447739-7B9E-406A-A2F4-06AEC4F01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83A7416C-C29A-4DB4-9D60-5EF2EF6A6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B1796A80-4125-4D29-B9BC-FB1436169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C602AAA4-D047-4CAF-8124-6FC67AAB1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39406C20-E5D3-447C-895F-8B2C3A101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3BC73D99-015D-4106-8B42-B7A7EB892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CB618851-AD26-47E7-9B4D-2F74F732A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D50FC6DF-4030-4BA3-8FC6-0FDB10F9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B80A6708-A2A0-4C76-9163-BF1A46C3E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54C169EF-E5F7-4C39-990D-B2CB84E28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3" name="Freeform 68">
              <a:extLst>
                <a:ext uri="{FF2B5EF4-FFF2-40B4-BE49-F238E27FC236}">
                  <a16:creationId xmlns:a16="http://schemas.microsoft.com/office/drawing/2014/main" id="{4572C7D7-3E6E-437C-ACAA-6217A1A83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DBFEB30B-AF3D-4DBC-A601-EA8AA75E6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822B74A0-37CF-4944-AEAF-D414AAC53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5AF4562F-0717-4D57-85C2-EAD2EE47D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4B584096-C6BA-4B7E-94D0-5219CD987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0624DB18-8747-4D91-8376-7262444A3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CC4DFC8F-B0E7-41C8-B097-7E1836AFF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C75D403B-DE4E-4172-A12E-88960009A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F01FB2FF-710C-401A-9522-1ABF2EAB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65A022E9-3E7C-48A9-A9EF-CB911968F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43EB8F39-53E5-4B7B-AA17-912426562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E85FF505-CA61-4A8B-9696-D16FC0AD8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B7E73749-58A1-4EA8-9B9C-F0B010865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1985A1B6-A3A4-4D82-986C-A82388F80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3D7099BC-D84F-4BF8-A540-5B3554966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1D3720E6-8039-47BE-BACA-E7106BF6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870F819F-9CD8-4821-9C04-D815E7B59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B55FAA8F-CDE3-496B-9DD3-BB3C8A355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DC1B6A55-5C19-4D89-8BB0-84EE0FAB3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8667F0BB-F398-445C-963D-698A32E2A7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B905A24B-89E0-41CB-8CF8-0B14F330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A8CB61B1-21D6-4C70-A122-241073BDA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3DC6DF42-869B-4DB6-B432-57E565BFF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66" name="Freeform 91">
              <a:extLst>
                <a:ext uri="{FF2B5EF4-FFF2-40B4-BE49-F238E27FC236}">
                  <a16:creationId xmlns:a16="http://schemas.microsoft.com/office/drawing/2014/main" id="{7D82C7BD-7DFD-4306-8C84-CB354D458B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3107A17F-BBEF-4702-80C0-0CA3F6349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68" name="Freeform 93">
              <a:extLst>
                <a:ext uri="{FF2B5EF4-FFF2-40B4-BE49-F238E27FC236}">
                  <a16:creationId xmlns:a16="http://schemas.microsoft.com/office/drawing/2014/main" id="{2E574B96-4262-4E30-B653-C7AF908E0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F59E84D9-0348-41A0-9E52-30E1132CA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6802F7A4-1AF7-4106-965E-FEB9F9AB6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71" name="Freeform 96">
              <a:extLst>
                <a:ext uri="{FF2B5EF4-FFF2-40B4-BE49-F238E27FC236}">
                  <a16:creationId xmlns:a16="http://schemas.microsoft.com/office/drawing/2014/main" id="{4D08BC25-8B43-4068-B4A8-03D6CB31E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72" name="Freeform 97">
              <a:extLst>
                <a:ext uri="{FF2B5EF4-FFF2-40B4-BE49-F238E27FC236}">
                  <a16:creationId xmlns:a16="http://schemas.microsoft.com/office/drawing/2014/main" id="{AF7303FB-C64E-4ED6-84F6-5A21A86C3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73" name="Freeform 98">
              <a:extLst>
                <a:ext uri="{FF2B5EF4-FFF2-40B4-BE49-F238E27FC236}">
                  <a16:creationId xmlns:a16="http://schemas.microsoft.com/office/drawing/2014/main" id="{891F6CD6-D11F-4A34-A445-2902BFEF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74" name="Freeform 99">
              <a:extLst>
                <a:ext uri="{FF2B5EF4-FFF2-40B4-BE49-F238E27FC236}">
                  <a16:creationId xmlns:a16="http://schemas.microsoft.com/office/drawing/2014/main" id="{20B35798-D256-4AFD-8242-F10701D0C5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75" name="Freeform 100">
              <a:extLst>
                <a:ext uri="{FF2B5EF4-FFF2-40B4-BE49-F238E27FC236}">
                  <a16:creationId xmlns:a16="http://schemas.microsoft.com/office/drawing/2014/main" id="{554CAA55-6830-4F0B-8E6C-EAE318C93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069A9E70-BFC4-45CF-88C5-851805881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77" name="Freeform 102">
              <a:extLst>
                <a:ext uri="{FF2B5EF4-FFF2-40B4-BE49-F238E27FC236}">
                  <a16:creationId xmlns:a16="http://schemas.microsoft.com/office/drawing/2014/main" id="{55AA5C42-1AB5-441B-A057-41B4F214E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78" name="Freeform 103">
              <a:extLst>
                <a:ext uri="{FF2B5EF4-FFF2-40B4-BE49-F238E27FC236}">
                  <a16:creationId xmlns:a16="http://schemas.microsoft.com/office/drawing/2014/main" id="{FB06F2B8-7BA3-424F-A326-83B25C23F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79" name="Freeform 104">
              <a:extLst>
                <a:ext uri="{FF2B5EF4-FFF2-40B4-BE49-F238E27FC236}">
                  <a16:creationId xmlns:a16="http://schemas.microsoft.com/office/drawing/2014/main" id="{56071AD3-501C-46E4-8B4D-A6A466FE6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81D36533-3952-4347-8685-C745EAEA7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2A10CCFC-5776-446B-8EDC-2E5FDCFC7A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82" name="Freeform 107">
              <a:extLst>
                <a:ext uri="{FF2B5EF4-FFF2-40B4-BE49-F238E27FC236}">
                  <a16:creationId xmlns:a16="http://schemas.microsoft.com/office/drawing/2014/main" id="{70D11410-174D-4B1D-A02E-C57A5CBF5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83" name="Freeform 108">
              <a:extLst>
                <a:ext uri="{FF2B5EF4-FFF2-40B4-BE49-F238E27FC236}">
                  <a16:creationId xmlns:a16="http://schemas.microsoft.com/office/drawing/2014/main" id="{3E5595BE-BB70-4563-910B-584241F98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B466096E-9532-4A86-8EA7-FE55A806C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FB7157DB-F419-4FE6-A7C8-7B91DA8F7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DBF5748F-238F-4DF5-8E05-252A53492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E7429504-3ADB-48FD-987C-E69EA3621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88" name="Freeform 113">
              <a:extLst>
                <a:ext uri="{FF2B5EF4-FFF2-40B4-BE49-F238E27FC236}">
                  <a16:creationId xmlns:a16="http://schemas.microsoft.com/office/drawing/2014/main" id="{56008E96-6FD0-44AD-A723-CAB23D13F4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1572740D-3D8E-4262-A27C-5BC5782F3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1A7DF4DA-237B-4289-9C54-A0935BB3D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91" name="Freeform 116">
              <a:extLst>
                <a:ext uri="{FF2B5EF4-FFF2-40B4-BE49-F238E27FC236}">
                  <a16:creationId xmlns:a16="http://schemas.microsoft.com/office/drawing/2014/main" id="{177F8DDC-4214-46FD-94C8-1754D17A1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92" name="Freeform 117">
              <a:extLst>
                <a:ext uri="{FF2B5EF4-FFF2-40B4-BE49-F238E27FC236}">
                  <a16:creationId xmlns:a16="http://schemas.microsoft.com/office/drawing/2014/main" id="{7757B22A-8EE5-424F-9E38-C86F24F9F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93" name="Freeform 118">
              <a:extLst>
                <a:ext uri="{FF2B5EF4-FFF2-40B4-BE49-F238E27FC236}">
                  <a16:creationId xmlns:a16="http://schemas.microsoft.com/office/drawing/2014/main" id="{413B9276-58E5-4AA2-BD45-541BD3DCC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94" name="Freeform 119">
              <a:extLst>
                <a:ext uri="{FF2B5EF4-FFF2-40B4-BE49-F238E27FC236}">
                  <a16:creationId xmlns:a16="http://schemas.microsoft.com/office/drawing/2014/main" id="{EDBEA82F-A803-40E4-B1C7-544CD264F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95" name="Freeform 120">
              <a:extLst>
                <a:ext uri="{FF2B5EF4-FFF2-40B4-BE49-F238E27FC236}">
                  <a16:creationId xmlns:a16="http://schemas.microsoft.com/office/drawing/2014/main" id="{F3D78E10-40C4-4454-B2DF-0C6EC4F45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96" name="Freeform 121">
              <a:extLst>
                <a:ext uri="{FF2B5EF4-FFF2-40B4-BE49-F238E27FC236}">
                  <a16:creationId xmlns:a16="http://schemas.microsoft.com/office/drawing/2014/main" id="{6F620505-782F-48ED-AF2B-BDB09BB82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97" name="Freeform 122">
              <a:extLst>
                <a:ext uri="{FF2B5EF4-FFF2-40B4-BE49-F238E27FC236}">
                  <a16:creationId xmlns:a16="http://schemas.microsoft.com/office/drawing/2014/main" id="{C47D3082-B9B4-40B2-A27E-773EDA257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F9119D59-73EB-4E5B-AF3E-FA911AA0F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99" name="Freeform 124">
              <a:extLst>
                <a:ext uri="{FF2B5EF4-FFF2-40B4-BE49-F238E27FC236}">
                  <a16:creationId xmlns:a16="http://schemas.microsoft.com/office/drawing/2014/main" id="{14F6737A-79D9-48EF-A85C-0362898EF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21151496-C57C-4CCF-9C4B-C40934EF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1" name="Freeform 126">
              <a:extLst>
                <a:ext uri="{FF2B5EF4-FFF2-40B4-BE49-F238E27FC236}">
                  <a16:creationId xmlns:a16="http://schemas.microsoft.com/office/drawing/2014/main" id="{B0B85324-9829-4D7D-95E8-EE0F4C5A6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AE380B65-9CE5-488A-A9B3-411159FA6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3" name="Freeform 128">
              <a:extLst>
                <a:ext uri="{FF2B5EF4-FFF2-40B4-BE49-F238E27FC236}">
                  <a16:creationId xmlns:a16="http://schemas.microsoft.com/office/drawing/2014/main" id="{17756466-CC1C-4546-8690-3A2CBC8D6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4" name="Freeform 129">
              <a:extLst>
                <a:ext uri="{FF2B5EF4-FFF2-40B4-BE49-F238E27FC236}">
                  <a16:creationId xmlns:a16="http://schemas.microsoft.com/office/drawing/2014/main" id="{E4539F10-399A-4F50-8C0A-B0A779CB0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5" name="Freeform 130">
              <a:extLst>
                <a:ext uri="{FF2B5EF4-FFF2-40B4-BE49-F238E27FC236}">
                  <a16:creationId xmlns:a16="http://schemas.microsoft.com/office/drawing/2014/main" id="{2A525063-A04C-4793-B65E-0D85E95B4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6" name="Freeform 131">
              <a:extLst>
                <a:ext uri="{FF2B5EF4-FFF2-40B4-BE49-F238E27FC236}">
                  <a16:creationId xmlns:a16="http://schemas.microsoft.com/office/drawing/2014/main" id="{F7AFFD63-8F41-450D-933D-9275EFE0C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7" name="Freeform 132">
              <a:extLst>
                <a:ext uri="{FF2B5EF4-FFF2-40B4-BE49-F238E27FC236}">
                  <a16:creationId xmlns:a16="http://schemas.microsoft.com/office/drawing/2014/main" id="{BA6E44D7-B44F-404C-A9BB-9A6ED0817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8" name="Freeform 133">
              <a:extLst>
                <a:ext uri="{FF2B5EF4-FFF2-40B4-BE49-F238E27FC236}">
                  <a16:creationId xmlns:a16="http://schemas.microsoft.com/office/drawing/2014/main" id="{16DC30D2-4F4D-49DF-9CDB-146EDC7BCF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9" name="Freeform 134">
              <a:extLst>
                <a:ext uri="{FF2B5EF4-FFF2-40B4-BE49-F238E27FC236}">
                  <a16:creationId xmlns:a16="http://schemas.microsoft.com/office/drawing/2014/main" id="{5597B463-2FB4-47EE-8F06-7DEC89CA02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10" name="Freeform 135">
              <a:extLst>
                <a:ext uri="{FF2B5EF4-FFF2-40B4-BE49-F238E27FC236}">
                  <a16:creationId xmlns:a16="http://schemas.microsoft.com/office/drawing/2014/main" id="{06A8CC36-DECE-4AFD-90AA-1F7FD8CB6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11" name="Freeform 136">
              <a:extLst>
                <a:ext uri="{FF2B5EF4-FFF2-40B4-BE49-F238E27FC236}">
                  <a16:creationId xmlns:a16="http://schemas.microsoft.com/office/drawing/2014/main" id="{0E21B043-F1F8-4626-B788-CF29B074D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12" name="Freeform 137">
              <a:extLst>
                <a:ext uri="{FF2B5EF4-FFF2-40B4-BE49-F238E27FC236}">
                  <a16:creationId xmlns:a16="http://schemas.microsoft.com/office/drawing/2014/main" id="{3C7ABEC6-1EB8-4C66-B031-E5A0FB6A8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13" name="Freeform 138">
              <a:extLst>
                <a:ext uri="{FF2B5EF4-FFF2-40B4-BE49-F238E27FC236}">
                  <a16:creationId xmlns:a16="http://schemas.microsoft.com/office/drawing/2014/main" id="{2F7F1640-8A0A-4729-95CA-E1353A4FA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14" name="Freeform 139">
              <a:extLst>
                <a:ext uri="{FF2B5EF4-FFF2-40B4-BE49-F238E27FC236}">
                  <a16:creationId xmlns:a16="http://schemas.microsoft.com/office/drawing/2014/main" id="{EED06374-9324-4455-84CD-80876C535E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15" name="Freeform 140">
              <a:extLst>
                <a:ext uri="{FF2B5EF4-FFF2-40B4-BE49-F238E27FC236}">
                  <a16:creationId xmlns:a16="http://schemas.microsoft.com/office/drawing/2014/main" id="{B9A1D66D-FAE1-41FA-8311-AE83BA50B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16" name="Freeform 141">
              <a:extLst>
                <a:ext uri="{FF2B5EF4-FFF2-40B4-BE49-F238E27FC236}">
                  <a16:creationId xmlns:a16="http://schemas.microsoft.com/office/drawing/2014/main" id="{EBF63B92-A7A7-48D9-BF72-7FBBCFFA5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CBBFFD15-DC71-4A14-84C9-ADC99F14F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18" name="Freeform 143">
              <a:extLst>
                <a:ext uri="{FF2B5EF4-FFF2-40B4-BE49-F238E27FC236}">
                  <a16:creationId xmlns:a16="http://schemas.microsoft.com/office/drawing/2014/main" id="{11D14C8B-CB2A-46D9-A8DB-F81281B0B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19" name="Freeform 144">
              <a:extLst>
                <a:ext uri="{FF2B5EF4-FFF2-40B4-BE49-F238E27FC236}">
                  <a16:creationId xmlns:a16="http://schemas.microsoft.com/office/drawing/2014/main" id="{11D6B057-A7BC-4581-BEA0-D31CAC45F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B4CB640C-FD26-4F86-8A3A-5EFB8F5C6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2BFE4CF2-E9DC-4DF1-A394-D00790320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672F7FF9-D872-481E-8557-9C7FDC4A0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23" name="Freeform 148">
              <a:extLst>
                <a:ext uri="{FF2B5EF4-FFF2-40B4-BE49-F238E27FC236}">
                  <a16:creationId xmlns:a16="http://schemas.microsoft.com/office/drawing/2014/main" id="{1724209E-4E63-4106-A100-C9CA842AF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24" name="Freeform 149">
              <a:extLst>
                <a:ext uri="{FF2B5EF4-FFF2-40B4-BE49-F238E27FC236}">
                  <a16:creationId xmlns:a16="http://schemas.microsoft.com/office/drawing/2014/main" id="{47E54031-F206-4D64-B557-87772E876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25" name="Freeform 150">
              <a:extLst>
                <a:ext uri="{FF2B5EF4-FFF2-40B4-BE49-F238E27FC236}">
                  <a16:creationId xmlns:a16="http://schemas.microsoft.com/office/drawing/2014/main" id="{872F0697-28E7-49BF-AF75-C09E0DE44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26" name="Freeform 151">
              <a:extLst>
                <a:ext uri="{FF2B5EF4-FFF2-40B4-BE49-F238E27FC236}">
                  <a16:creationId xmlns:a16="http://schemas.microsoft.com/office/drawing/2014/main" id="{15050463-D808-4C3A-9AD5-A6B5D4B72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27" name="Freeform 152">
              <a:extLst>
                <a:ext uri="{FF2B5EF4-FFF2-40B4-BE49-F238E27FC236}">
                  <a16:creationId xmlns:a16="http://schemas.microsoft.com/office/drawing/2014/main" id="{3EE2ED74-6800-43B0-82B4-1E5FC771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28" name="Freeform 153">
              <a:extLst>
                <a:ext uri="{FF2B5EF4-FFF2-40B4-BE49-F238E27FC236}">
                  <a16:creationId xmlns:a16="http://schemas.microsoft.com/office/drawing/2014/main" id="{A68471BE-FF96-4A5F-9E59-86639FD38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29" name="Freeform 154">
              <a:extLst>
                <a:ext uri="{FF2B5EF4-FFF2-40B4-BE49-F238E27FC236}">
                  <a16:creationId xmlns:a16="http://schemas.microsoft.com/office/drawing/2014/main" id="{9CD9B2A9-75BF-4F95-9A21-34FF25AF6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30" name="Freeform 155">
              <a:extLst>
                <a:ext uri="{FF2B5EF4-FFF2-40B4-BE49-F238E27FC236}">
                  <a16:creationId xmlns:a16="http://schemas.microsoft.com/office/drawing/2014/main" id="{2FF5653F-1947-404A-8CAC-D4662D11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31" name="Freeform 156">
              <a:extLst>
                <a:ext uri="{FF2B5EF4-FFF2-40B4-BE49-F238E27FC236}">
                  <a16:creationId xmlns:a16="http://schemas.microsoft.com/office/drawing/2014/main" id="{DCBA6DE8-DD15-4FB2-8AE3-23F610E63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32" name="Freeform 157">
              <a:extLst>
                <a:ext uri="{FF2B5EF4-FFF2-40B4-BE49-F238E27FC236}">
                  <a16:creationId xmlns:a16="http://schemas.microsoft.com/office/drawing/2014/main" id="{8E8942DD-20D0-47D2-8731-CA25099A3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33" name="Freeform 158">
              <a:extLst>
                <a:ext uri="{FF2B5EF4-FFF2-40B4-BE49-F238E27FC236}">
                  <a16:creationId xmlns:a16="http://schemas.microsoft.com/office/drawing/2014/main" id="{316789AC-E72E-4C05-8116-B65DBFE7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34" name="Freeform 159">
              <a:extLst>
                <a:ext uri="{FF2B5EF4-FFF2-40B4-BE49-F238E27FC236}">
                  <a16:creationId xmlns:a16="http://schemas.microsoft.com/office/drawing/2014/main" id="{C15101C7-8D86-4BBC-9CB4-86449BB6D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35" name="Freeform 160">
              <a:extLst>
                <a:ext uri="{FF2B5EF4-FFF2-40B4-BE49-F238E27FC236}">
                  <a16:creationId xmlns:a16="http://schemas.microsoft.com/office/drawing/2014/main" id="{6D0D0F2A-682B-468D-A3FD-519F89D11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36" name="Freeform 161">
              <a:extLst>
                <a:ext uri="{FF2B5EF4-FFF2-40B4-BE49-F238E27FC236}">
                  <a16:creationId xmlns:a16="http://schemas.microsoft.com/office/drawing/2014/main" id="{872FE3B4-A71E-4BBC-9C2F-D39D403A0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37" name="Freeform 162">
              <a:extLst>
                <a:ext uri="{FF2B5EF4-FFF2-40B4-BE49-F238E27FC236}">
                  <a16:creationId xmlns:a16="http://schemas.microsoft.com/office/drawing/2014/main" id="{CD522297-D8B1-4729-97AE-0B3E076D1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38" name="Freeform 163">
              <a:extLst>
                <a:ext uri="{FF2B5EF4-FFF2-40B4-BE49-F238E27FC236}">
                  <a16:creationId xmlns:a16="http://schemas.microsoft.com/office/drawing/2014/main" id="{8BBC48CC-22CE-4BF5-AD45-D95B7B785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39" name="Freeform 164">
              <a:extLst>
                <a:ext uri="{FF2B5EF4-FFF2-40B4-BE49-F238E27FC236}">
                  <a16:creationId xmlns:a16="http://schemas.microsoft.com/office/drawing/2014/main" id="{FADB0BA7-B097-4B71-9BC2-D74BD6115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40" name="Freeform 165">
              <a:extLst>
                <a:ext uri="{FF2B5EF4-FFF2-40B4-BE49-F238E27FC236}">
                  <a16:creationId xmlns:a16="http://schemas.microsoft.com/office/drawing/2014/main" id="{7EB442E6-4088-4455-8360-24A08D224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41" name="Freeform 166">
              <a:extLst>
                <a:ext uri="{FF2B5EF4-FFF2-40B4-BE49-F238E27FC236}">
                  <a16:creationId xmlns:a16="http://schemas.microsoft.com/office/drawing/2014/main" id="{E77234BB-9316-4798-8FF2-E49B1D40C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42" name="Freeform 167">
              <a:extLst>
                <a:ext uri="{FF2B5EF4-FFF2-40B4-BE49-F238E27FC236}">
                  <a16:creationId xmlns:a16="http://schemas.microsoft.com/office/drawing/2014/main" id="{92BEA56F-EF7E-4179-983C-1875E0E3A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43" name="Freeform 168">
              <a:extLst>
                <a:ext uri="{FF2B5EF4-FFF2-40B4-BE49-F238E27FC236}">
                  <a16:creationId xmlns:a16="http://schemas.microsoft.com/office/drawing/2014/main" id="{A21D96AE-EAEB-4264-B6D0-DA907F6F3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44" name="Freeform 169">
              <a:extLst>
                <a:ext uri="{FF2B5EF4-FFF2-40B4-BE49-F238E27FC236}">
                  <a16:creationId xmlns:a16="http://schemas.microsoft.com/office/drawing/2014/main" id="{3E80A6CA-951C-4F09-A4A7-F9736EE5A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45" name="Freeform 170">
              <a:extLst>
                <a:ext uri="{FF2B5EF4-FFF2-40B4-BE49-F238E27FC236}">
                  <a16:creationId xmlns:a16="http://schemas.microsoft.com/office/drawing/2014/main" id="{2D391DF6-97FC-4470-9007-AA414039E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46" name="Freeform 171">
              <a:extLst>
                <a:ext uri="{FF2B5EF4-FFF2-40B4-BE49-F238E27FC236}">
                  <a16:creationId xmlns:a16="http://schemas.microsoft.com/office/drawing/2014/main" id="{3796F184-FF44-4FBB-9065-4D61507D0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47" name="Freeform 172">
              <a:extLst>
                <a:ext uri="{FF2B5EF4-FFF2-40B4-BE49-F238E27FC236}">
                  <a16:creationId xmlns:a16="http://schemas.microsoft.com/office/drawing/2014/main" id="{AA7BA71D-141E-496E-88C3-54A6DEC99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48" name="Freeform 173">
              <a:extLst>
                <a:ext uri="{FF2B5EF4-FFF2-40B4-BE49-F238E27FC236}">
                  <a16:creationId xmlns:a16="http://schemas.microsoft.com/office/drawing/2014/main" id="{62E44DA7-F6B4-4752-AEC1-78609FA28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49" name="Freeform 174">
              <a:extLst>
                <a:ext uri="{FF2B5EF4-FFF2-40B4-BE49-F238E27FC236}">
                  <a16:creationId xmlns:a16="http://schemas.microsoft.com/office/drawing/2014/main" id="{28E212CC-157D-4F48-9B77-7C7D72F54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50" name="Freeform 175">
              <a:extLst>
                <a:ext uri="{FF2B5EF4-FFF2-40B4-BE49-F238E27FC236}">
                  <a16:creationId xmlns:a16="http://schemas.microsoft.com/office/drawing/2014/main" id="{7D406CC5-75FF-4BC0-8971-CA7637822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51" name="Freeform 176">
              <a:extLst>
                <a:ext uri="{FF2B5EF4-FFF2-40B4-BE49-F238E27FC236}">
                  <a16:creationId xmlns:a16="http://schemas.microsoft.com/office/drawing/2014/main" id="{88492D4D-05FC-4560-AF7C-3FA3F85D99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52" name="Freeform 177">
              <a:extLst>
                <a:ext uri="{FF2B5EF4-FFF2-40B4-BE49-F238E27FC236}">
                  <a16:creationId xmlns:a16="http://schemas.microsoft.com/office/drawing/2014/main" id="{2AEB7B6D-72C7-452B-89D0-52B67EC96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53" name="Freeform 178">
              <a:extLst>
                <a:ext uri="{FF2B5EF4-FFF2-40B4-BE49-F238E27FC236}">
                  <a16:creationId xmlns:a16="http://schemas.microsoft.com/office/drawing/2014/main" id="{B872C13F-953F-4D3C-A736-06CBB0E78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54" name="Freeform 179">
              <a:extLst>
                <a:ext uri="{FF2B5EF4-FFF2-40B4-BE49-F238E27FC236}">
                  <a16:creationId xmlns:a16="http://schemas.microsoft.com/office/drawing/2014/main" id="{273F3C7D-64AF-4C38-9428-5C1CCC6F8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55" name="Freeform 180">
              <a:extLst>
                <a:ext uri="{FF2B5EF4-FFF2-40B4-BE49-F238E27FC236}">
                  <a16:creationId xmlns:a16="http://schemas.microsoft.com/office/drawing/2014/main" id="{AC693F30-2531-4A70-BABD-C4E664CD0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56" name="Freeform 181">
              <a:extLst>
                <a:ext uri="{FF2B5EF4-FFF2-40B4-BE49-F238E27FC236}">
                  <a16:creationId xmlns:a16="http://schemas.microsoft.com/office/drawing/2014/main" id="{513B7BB6-C6D7-49B0-AABD-3A5DB2A2D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57" name="Freeform 182">
              <a:extLst>
                <a:ext uri="{FF2B5EF4-FFF2-40B4-BE49-F238E27FC236}">
                  <a16:creationId xmlns:a16="http://schemas.microsoft.com/office/drawing/2014/main" id="{4C800F63-C1D5-4B6C-AAE6-620AD787D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58" name="Freeform 183">
              <a:extLst>
                <a:ext uri="{FF2B5EF4-FFF2-40B4-BE49-F238E27FC236}">
                  <a16:creationId xmlns:a16="http://schemas.microsoft.com/office/drawing/2014/main" id="{7EF89958-60CF-448C-AF14-CAFD880C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59" name="Freeform 184">
              <a:extLst>
                <a:ext uri="{FF2B5EF4-FFF2-40B4-BE49-F238E27FC236}">
                  <a16:creationId xmlns:a16="http://schemas.microsoft.com/office/drawing/2014/main" id="{FEBD73A8-5ACA-45CF-939D-A52203AB2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0" name="Freeform 185">
              <a:extLst>
                <a:ext uri="{FF2B5EF4-FFF2-40B4-BE49-F238E27FC236}">
                  <a16:creationId xmlns:a16="http://schemas.microsoft.com/office/drawing/2014/main" id="{7F2F0589-2918-423E-8179-1E42848DB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1" name="Freeform 186">
              <a:extLst>
                <a:ext uri="{FF2B5EF4-FFF2-40B4-BE49-F238E27FC236}">
                  <a16:creationId xmlns:a16="http://schemas.microsoft.com/office/drawing/2014/main" id="{80C024E5-39F4-4A97-A76A-4D0E8FB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2" name="Freeform 187">
              <a:extLst>
                <a:ext uri="{FF2B5EF4-FFF2-40B4-BE49-F238E27FC236}">
                  <a16:creationId xmlns:a16="http://schemas.microsoft.com/office/drawing/2014/main" id="{7879B5E2-F25F-4936-8696-1B41CBF99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3" name="Freeform 188">
              <a:extLst>
                <a:ext uri="{FF2B5EF4-FFF2-40B4-BE49-F238E27FC236}">
                  <a16:creationId xmlns:a16="http://schemas.microsoft.com/office/drawing/2014/main" id="{9D69255B-1C6A-4C16-AA27-4FC95A6A9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4" name="Freeform 189">
              <a:extLst>
                <a:ext uri="{FF2B5EF4-FFF2-40B4-BE49-F238E27FC236}">
                  <a16:creationId xmlns:a16="http://schemas.microsoft.com/office/drawing/2014/main" id="{4A3D370A-57A3-4A34-89F6-587D8EAE5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5" name="Freeform 190">
              <a:extLst>
                <a:ext uri="{FF2B5EF4-FFF2-40B4-BE49-F238E27FC236}">
                  <a16:creationId xmlns:a16="http://schemas.microsoft.com/office/drawing/2014/main" id="{9ACF663C-EE41-4FDB-9815-925891981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6" name="Freeform 191">
              <a:extLst>
                <a:ext uri="{FF2B5EF4-FFF2-40B4-BE49-F238E27FC236}">
                  <a16:creationId xmlns:a16="http://schemas.microsoft.com/office/drawing/2014/main" id="{75A86DF3-E289-4B72-B95A-F1F758EFD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7" name="Freeform 192">
              <a:extLst>
                <a:ext uri="{FF2B5EF4-FFF2-40B4-BE49-F238E27FC236}">
                  <a16:creationId xmlns:a16="http://schemas.microsoft.com/office/drawing/2014/main" id="{5ACF5E83-B086-433C-AB9F-5DBB0D7D0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8" name="Freeform 193">
              <a:extLst>
                <a:ext uri="{FF2B5EF4-FFF2-40B4-BE49-F238E27FC236}">
                  <a16:creationId xmlns:a16="http://schemas.microsoft.com/office/drawing/2014/main" id="{2761B902-3495-42C7-A0AB-1FCA0F0C2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9" name="Freeform 194">
              <a:extLst>
                <a:ext uri="{FF2B5EF4-FFF2-40B4-BE49-F238E27FC236}">
                  <a16:creationId xmlns:a16="http://schemas.microsoft.com/office/drawing/2014/main" id="{E6CCC7BC-9D80-48D6-9E12-34F7E39CB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70" name="Freeform 195">
              <a:extLst>
                <a:ext uri="{FF2B5EF4-FFF2-40B4-BE49-F238E27FC236}">
                  <a16:creationId xmlns:a16="http://schemas.microsoft.com/office/drawing/2014/main" id="{629F4986-FCCA-43FC-940C-35EC4BBF8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71" name="Freeform 196">
              <a:extLst>
                <a:ext uri="{FF2B5EF4-FFF2-40B4-BE49-F238E27FC236}">
                  <a16:creationId xmlns:a16="http://schemas.microsoft.com/office/drawing/2014/main" id="{B64A0F7E-EC66-461C-9F83-9A3C2BD3B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72" name="Freeform 197">
              <a:extLst>
                <a:ext uri="{FF2B5EF4-FFF2-40B4-BE49-F238E27FC236}">
                  <a16:creationId xmlns:a16="http://schemas.microsoft.com/office/drawing/2014/main" id="{A42E00E3-23CB-45FF-ACA1-FF1B1B556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73" name="Freeform 198">
              <a:extLst>
                <a:ext uri="{FF2B5EF4-FFF2-40B4-BE49-F238E27FC236}">
                  <a16:creationId xmlns:a16="http://schemas.microsoft.com/office/drawing/2014/main" id="{A9ACECC4-BD34-4D85-9C9B-6D431B34B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74" name="Freeform 199">
              <a:extLst>
                <a:ext uri="{FF2B5EF4-FFF2-40B4-BE49-F238E27FC236}">
                  <a16:creationId xmlns:a16="http://schemas.microsoft.com/office/drawing/2014/main" id="{83F9803D-FE1F-4694-9732-8D7962A75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75" name="Freeform 200">
              <a:extLst>
                <a:ext uri="{FF2B5EF4-FFF2-40B4-BE49-F238E27FC236}">
                  <a16:creationId xmlns:a16="http://schemas.microsoft.com/office/drawing/2014/main" id="{D9B84859-F2D2-488F-907A-645528D30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76" name="Freeform 201">
              <a:extLst>
                <a:ext uri="{FF2B5EF4-FFF2-40B4-BE49-F238E27FC236}">
                  <a16:creationId xmlns:a16="http://schemas.microsoft.com/office/drawing/2014/main" id="{6FD6F26C-8D15-4970-9143-442AA42CC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77" name="Freeform 202">
              <a:extLst>
                <a:ext uri="{FF2B5EF4-FFF2-40B4-BE49-F238E27FC236}">
                  <a16:creationId xmlns:a16="http://schemas.microsoft.com/office/drawing/2014/main" id="{877F948D-FF00-4414-9A14-D0A583875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78" name="Freeform 203">
              <a:extLst>
                <a:ext uri="{FF2B5EF4-FFF2-40B4-BE49-F238E27FC236}">
                  <a16:creationId xmlns:a16="http://schemas.microsoft.com/office/drawing/2014/main" id="{184122E9-64DB-4F46-9B9B-061498CA9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79" name="Freeform 204">
              <a:extLst>
                <a:ext uri="{FF2B5EF4-FFF2-40B4-BE49-F238E27FC236}">
                  <a16:creationId xmlns:a16="http://schemas.microsoft.com/office/drawing/2014/main" id="{50E6CF1E-C13E-41B9-ABFC-99F0E9C88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80" name="Freeform 205">
              <a:extLst>
                <a:ext uri="{FF2B5EF4-FFF2-40B4-BE49-F238E27FC236}">
                  <a16:creationId xmlns:a16="http://schemas.microsoft.com/office/drawing/2014/main" id="{D19017C6-9660-4DE2-9D39-B7E0B8492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81" name="Freeform 206">
              <a:extLst>
                <a:ext uri="{FF2B5EF4-FFF2-40B4-BE49-F238E27FC236}">
                  <a16:creationId xmlns:a16="http://schemas.microsoft.com/office/drawing/2014/main" id="{0D6C173C-1F03-451D-ACBA-C6819A597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DEE4D2C6-E6F0-4E2F-8E78-FB1FB1581145}"/>
              </a:ext>
            </a:extLst>
          </p:cNvPr>
          <p:cNvCxnSpPr/>
          <p:nvPr/>
        </p:nvCxnSpPr>
        <p:spPr>
          <a:xfrm rot="10800000">
            <a:off x="4060359" y="6060195"/>
            <a:ext cx="3571875" cy="158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  <a:headEnd type="stealth"/>
            <a:tailEnd type="stealth"/>
          </a:ln>
          <a:effectLst/>
        </p:spPr>
      </p:cxnSp>
      <p:pic>
        <p:nvPicPr>
          <p:cNvPr id="183" name="Picture 182">
            <a:extLst>
              <a:ext uri="{FF2B5EF4-FFF2-40B4-BE49-F238E27FC236}">
                <a16:creationId xmlns:a16="http://schemas.microsoft.com/office/drawing/2014/main" id="{DD4C15CB-59AF-4337-830F-8E110855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473" y="1926193"/>
            <a:ext cx="478413" cy="4572000"/>
          </a:xfrm>
          <a:prstGeom prst="rect">
            <a:avLst/>
          </a:prstGeom>
        </p:spPr>
      </p:pic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15E7FB9A-442D-41F8-820E-649308123B04}"/>
              </a:ext>
            </a:extLst>
          </p:cNvPr>
          <p:cNvCxnSpPr/>
          <p:nvPr/>
        </p:nvCxnSpPr>
        <p:spPr>
          <a:xfrm rot="10800000">
            <a:off x="3651051" y="3016937"/>
            <a:ext cx="3571875" cy="158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  <a:headEnd type="stealth"/>
            <a:tailEnd type="stealth"/>
          </a:ln>
          <a:effectLst/>
        </p:spPr>
      </p:cxnSp>
      <p:sp>
        <p:nvSpPr>
          <p:cNvPr id="185" name="TextBox 13">
            <a:extLst>
              <a:ext uri="{FF2B5EF4-FFF2-40B4-BE49-F238E27FC236}">
                <a16:creationId xmlns:a16="http://schemas.microsoft.com/office/drawing/2014/main" id="{42A5167B-D220-40F3-906E-D303294E6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2098" y="3609493"/>
            <a:ext cx="210312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100" b="1" dirty="0">
                <a:solidFill>
                  <a:srgbClr val="4472C4">
                    <a:lumMod val="50000"/>
                  </a:srgbClr>
                </a:solidFill>
                <a:latin typeface="Gotham Rounded Medium" pitchFamily="50" charset="0"/>
              </a:rPr>
              <a:t>15-Hour Working Window</a:t>
            </a:r>
          </a:p>
        </p:txBody>
      </p:sp>
      <p:sp>
        <p:nvSpPr>
          <p:cNvPr id="186" name="Rounded Rectangle 4">
            <a:extLst>
              <a:ext uri="{FF2B5EF4-FFF2-40B4-BE49-F238E27FC236}">
                <a16:creationId xmlns:a16="http://schemas.microsoft.com/office/drawing/2014/main" id="{9EB26E16-54B5-46FA-87A2-5C849B0EEA4D}"/>
              </a:ext>
            </a:extLst>
          </p:cNvPr>
          <p:cNvSpPr/>
          <p:nvPr/>
        </p:nvSpPr>
        <p:spPr>
          <a:xfrm>
            <a:off x="1496182" y="329586"/>
            <a:ext cx="2711450" cy="1524000"/>
          </a:xfrm>
          <a:prstGeom prst="snip1Rect">
            <a:avLst/>
          </a:prstGeom>
          <a:solidFill>
            <a:srgbClr val="46566E"/>
          </a:solidFill>
          <a:ln w="9525" cap="flat" cmpd="sng" algn="ctr">
            <a:noFill/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Rounded Book" pitchFamily="50" charset="0"/>
                <a:ea typeface="+mn-ea"/>
                <a:cs typeface="+mn-cs"/>
              </a:rPr>
              <a:t>Drivers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Rounded Book" pitchFamily="50" charset="0"/>
                <a:ea typeface="+mn-ea"/>
                <a:cs typeface="+mn-cs"/>
              </a:rPr>
              <a:t> Reduced Cost of Service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Rounded Book" pitchFamily="50" charset="0"/>
                <a:ea typeface="+mn-ea"/>
                <a:cs typeface="+mn-cs"/>
              </a:rPr>
              <a:t> Reduced Risk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Rounded Book" pitchFamily="50" charset="0"/>
                <a:ea typeface="+mn-ea"/>
                <a:cs typeface="+mn-cs"/>
              </a:rPr>
              <a:t> Flexibility and Scalability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Rounded Book" pitchFamily="50" charset="0"/>
              <a:ea typeface="+mn-ea"/>
              <a:cs typeface="+mn-cs"/>
            </a:endParaRPr>
          </a:p>
        </p:txBody>
      </p:sp>
      <p:sp>
        <p:nvSpPr>
          <p:cNvPr id="187" name="Rounded Rectangle 5">
            <a:extLst>
              <a:ext uri="{FF2B5EF4-FFF2-40B4-BE49-F238E27FC236}">
                <a16:creationId xmlns:a16="http://schemas.microsoft.com/office/drawing/2014/main" id="{6AFE3023-6FE0-4211-A5B2-E4C7273E6330}"/>
              </a:ext>
            </a:extLst>
          </p:cNvPr>
          <p:cNvSpPr/>
          <p:nvPr/>
        </p:nvSpPr>
        <p:spPr>
          <a:xfrm flipH="1">
            <a:off x="4467982" y="329586"/>
            <a:ext cx="5562600" cy="1524000"/>
          </a:xfrm>
          <a:prstGeom prst="snip1Rect">
            <a:avLst/>
          </a:prstGeom>
          <a:solidFill>
            <a:srgbClr val="1575B6"/>
          </a:solidFill>
          <a:ln w="9525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Rounded Book" pitchFamily="50" charset="0"/>
                <a:ea typeface="+mn-ea"/>
                <a:cs typeface="+mn-cs"/>
              </a:rPr>
              <a:t>  Up to 50% Lesser Cost/Unit of Service (Direct and Indirect)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Rounded Book" pitchFamily="50" charset="0"/>
                <a:ea typeface="+mn-ea"/>
                <a:cs typeface="+mn-cs"/>
              </a:rPr>
              <a:t>  Faster Reaction to Delivery Turn-Over, Schedules, etc…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Rounded Book" pitchFamily="50" charset="0"/>
                <a:ea typeface="+mn-ea"/>
                <a:cs typeface="+mn-cs"/>
              </a:rPr>
              <a:t>  Reduced Risk through Redundancy across geographies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Rounded Book" pitchFamily="50" charset="0"/>
                <a:ea typeface="+mn-ea"/>
                <a:cs typeface="+mn-cs"/>
              </a:rPr>
              <a:t>  Access to larger pool of specialists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Rounded Book" pitchFamily="50" charset="0"/>
              <a:ea typeface="+mn-ea"/>
              <a:cs typeface="+mn-cs"/>
            </a:endParaRPr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254182D3-90CB-4ACC-8DCC-E3AB52E9B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726" y="1926193"/>
            <a:ext cx="520463" cy="4572000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64B9AFC8-D081-4535-8C77-544F110F0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502" y="1926193"/>
            <a:ext cx="450000" cy="4572000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27986DF9-776A-4528-9586-97401BD71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158" y="1926193"/>
            <a:ext cx="450000" cy="4572000"/>
          </a:xfrm>
          <a:prstGeom prst="rect">
            <a:avLst/>
          </a:prstGeom>
        </p:spPr>
      </p:pic>
      <p:sp>
        <p:nvSpPr>
          <p:cNvPr id="191" name="Rounded Rectangle 13">
            <a:extLst>
              <a:ext uri="{FF2B5EF4-FFF2-40B4-BE49-F238E27FC236}">
                <a16:creationId xmlns:a16="http://schemas.microsoft.com/office/drawing/2014/main" id="{37F20FA3-E907-44C4-9647-22DE225E9943}"/>
              </a:ext>
            </a:extLst>
          </p:cNvPr>
          <p:cNvSpPr/>
          <p:nvPr/>
        </p:nvSpPr>
        <p:spPr>
          <a:xfrm>
            <a:off x="3399958" y="4748879"/>
            <a:ext cx="4953000" cy="381000"/>
          </a:xfrm>
          <a:prstGeom prst="roundRect">
            <a:avLst/>
          </a:prstGeom>
          <a:solidFill>
            <a:srgbClr val="A5A5A5">
              <a:lumMod val="40000"/>
              <a:lumOff val="60000"/>
              <a:alpha val="50000"/>
            </a:srgbClr>
          </a:solidFill>
          <a:ln w="9525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 Rounded Medium" pitchFamily="50" charset="0"/>
                <a:ea typeface="+mn-ea"/>
                <a:cs typeface="+mn-cs"/>
              </a:rPr>
              <a:t>2-Hour overlap if Customer wants calls with off-shore team</a:t>
            </a:r>
          </a:p>
        </p:txBody>
      </p:sp>
    </p:spTree>
    <p:extLst>
      <p:ext uri="{BB962C8B-B14F-4D97-AF65-F5344CB8AC3E}">
        <p14:creationId xmlns:p14="http://schemas.microsoft.com/office/powerpoint/2010/main" val="3457479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Global Delivery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A7C94B-F1C3-4488-951A-DD309455B986}"/>
              </a:ext>
            </a:extLst>
          </p:cNvPr>
          <p:cNvGrpSpPr/>
          <p:nvPr/>
        </p:nvGrpSpPr>
        <p:grpSpPr>
          <a:xfrm>
            <a:off x="5139283" y="257600"/>
            <a:ext cx="548640" cy="6062304"/>
            <a:chOff x="1503708" y="466094"/>
            <a:chExt cx="548640" cy="6062304"/>
          </a:xfrm>
        </p:grpSpPr>
        <p:sp>
          <p:nvSpPr>
            <p:cNvPr id="4" name="Rounded Rectangle 201">
              <a:extLst>
                <a:ext uri="{FF2B5EF4-FFF2-40B4-BE49-F238E27FC236}">
                  <a16:creationId xmlns:a16="http://schemas.microsoft.com/office/drawing/2014/main" id="{C1E2FB0E-19C9-49B4-AB73-2DDAE501B924}"/>
                </a:ext>
              </a:extLst>
            </p:cNvPr>
            <p:cNvSpPr/>
            <p:nvPr/>
          </p:nvSpPr>
          <p:spPr>
            <a:xfrm>
              <a:off x="1503708" y="1281032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2.00</a:t>
              </a:r>
            </a:p>
          </p:txBody>
        </p:sp>
        <p:sp>
          <p:nvSpPr>
            <p:cNvPr id="5" name="Rounded Rectangle 201 - 1">
              <a:extLst>
                <a:ext uri="{FF2B5EF4-FFF2-40B4-BE49-F238E27FC236}">
                  <a16:creationId xmlns:a16="http://schemas.microsoft.com/office/drawing/2014/main" id="{000CF44A-4B3E-4F1D-BEC7-D7F25C8AF04D}"/>
                </a:ext>
              </a:extLst>
            </p:cNvPr>
            <p:cNvSpPr/>
            <p:nvPr/>
          </p:nvSpPr>
          <p:spPr>
            <a:xfrm>
              <a:off x="1503708" y="1039866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1.00</a:t>
              </a:r>
            </a:p>
          </p:txBody>
        </p:sp>
        <p:sp>
          <p:nvSpPr>
            <p:cNvPr id="6" name="Rounded Rectangle 201 - 2">
              <a:extLst>
                <a:ext uri="{FF2B5EF4-FFF2-40B4-BE49-F238E27FC236}">
                  <a16:creationId xmlns:a16="http://schemas.microsoft.com/office/drawing/2014/main" id="{213A6B8A-9267-4356-9D47-064E5D8C2F59}"/>
                </a:ext>
              </a:extLst>
            </p:cNvPr>
            <p:cNvSpPr/>
            <p:nvPr/>
          </p:nvSpPr>
          <p:spPr>
            <a:xfrm>
              <a:off x="1503708" y="798700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00.00</a:t>
              </a:r>
            </a:p>
          </p:txBody>
        </p:sp>
        <p:sp>
          <p:nvSpPr>
            <p:cNvPr id="7" name="Rounded Rectangle 201 - 3">
              <a:extLst>
                <a:ext uri="{FF2B5EF4-FFF2-40B4-BE49-F238E27FC236}">
                  <a16:creationId xmlns:a16="http://schemas.microsoft.com/office/drawing/2014/main" id="{6B17C4A3-A173-4EDF-89C9-0048AEB99295}"/>
                </a:ext>
              </a:extLst>
            </p:cNvPr>
            <p:cNvSpPr/>
            <p:nvPr/>
          </p:nvSpPr>
          <p:spPr>
            <a:xfrm>
              <a:off x="1503708" y="1522198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3.00</a:t>
              </a:r>
            </a:p>
          </p:txBody>
        </p:sp>
        <p:sp>
          <p:nvSpPr>
            <p:cNvPr id="8" name="Rounded Rectangle 201 - 4">
              <a:extLst>
                <a:ext uri="{FF2B5EF4-FFF2-40B4-BE49-F238E27FC236}">
                  <a16:creationId xmlns:a16="http://schemas.microsoft.com/office/drawing/2014/main" id="{7B94D8C7-F4B5-4AFA-84C4-9D4B1A9F9939}"/>
                </a:ext>
              </a:extLst>
            </p:cNvPr>
            <p:cNvSpPr/>
            <p:nvPr/>
          </p:nvSpPr>
          <p:spPr>
            <a:xfrm>
              <a:off x="1503708" y="1763364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4.00</a:t>
              </a:r>
            </a:p>
          </p:txBody>
        </p:sp>
        <p:sp>
          <p:nvSpPr>
            <p:cNvPr id="9" name="Rounded Rectangle 201 - 5">
              <a:extLst>
                <a:ext uri="{FF2B5EF4-FFF2-40B4-BE49-F238E27FC236}">
                  <a16:creationId xmlns:a16="http://schemas.microsoft.com/office/drawing/2014/main" id="{3DE78057-DE12-4219-90EC-4105C5648D8C}"/>
                </a:ext>
              </a:extLst>
            </p:cNvPr>
            <p:cNvSpPr/>
            <p:nvPr/>
          </p:nvSpPr>
          <p:spPr>
            <a:xfrm>
              <a:off x="1503708" y="2004530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5.00</a:t>
              </a:r>
            </a:p>
          </p:txBody>
        </p:sp>
        <p:sp>
          <p:nvSpPr>
            <p:cNvPr id="10" name="Rounded Rectangle 201 - 6">
              <a:extLst>
                <a:ext uri="{FF2B5EF4-FFF2-40B4-BE49-F238E27FC236}">
                  <a16:creationId xmlns:a16="http://schemas.microsoft.com/office/drawing/2014/main" id="{6A28B572-1438-4370-9785-F9F89D7D01A0}"/>
                </a:ext>
              </a:extLst>
            </p:cNvPr>
            <p:cNvSpPr/>
            <p:nvPr/>
          </p:nvSpPr>
          <p:spPr>
            <a:xfrm>
              <a:off x="1503708" y="2245696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6.00</a:t>
              </a:r>
            </a:p>
          </p:txBody>
        </p:sp>
        <p:sp>
          <p:nvSpPr>
            <p:cNvPr id="11" name="Rounded Rectangle 201 - 7">
              <a:extLst>
                <a:ext uri="{FF2B5EF4-FFF2-40B4-BE49-F238E27FC236}">
                  <a16:creationId xmlns:a16="http://schemas.microsoft.com/office/drawing/2014/main" id="{6121C2F8-B16D-45F5-8C2C-C61A922066FC}"/>
                </a:ext>
              </a:extLst>
            </p:cNvPr>
            <p:cNvSpPr/>
            <p:nvPr/>
          </p:nvSpPr>
          <p:spPr>
            <a:xfrm>
              <a:off x="1503708" y="2486862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7.00</a:t>
              </a:r>
            </a:p>
          </p:txBody>
        </p:sp>
        <p:sp>
          <p:nvSpPr>
            <p:cNvPr id="12" name="Rounded Rectangle 201 - 8">
              <a:extLst>
                <a:ext uri="{FF2B5EF4-FFF2-40B4-BE49-F238E27FC236}">
                  <a16:creationId xmlns:a16="http://schemas.microsoft.com/office/drawing/2014/main" id="{770342C5-A6AD-4D23-8559-569E1B634B8D}"/>
                </a:ext>
              </a:extLst>
            </p:cNvPr>
            <p:cNvSpPr/>
            <p:nvPr/>
          </p:nvSpPr>
          <p:spPr>
            <a:xfrm>
              <a:off x="1503708" y="2728028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8.00</a:t>
              </a:r>
            </a:p>
          </p:txBody>
        </p:sp>
        <p:sp>
          <p:nvSpPr>
            <p:cNvPr id="13" name="Rounded Rectangle 201 - 9">
              <a:extLst>
                <a:ext uri="{FF2B5EF4-FFF2-40B4-BE49-F238E27FC236}">
                  <a16:creationId xmlns:a16="http://schemas.microsoft.com/office/drawing/2014/main" id="{EBB57796-19F2-40D7-9430-6809501F88EC}"/>
                </a:ext>
              </a:extLst>
            </p:cNvPr>
            <p:cNvSpPr/>
            <p:nvPr/>
          </p:nvSpPr>
          <p:spPr>
            <a:xfrm>
              <a:off x="1503708" y="2969194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9.00</a:t>
              </a:r>
            </a:p>
          </p:txBody>
        </p:sp>
        <p:sp>
          <p:nvSpPr>
            <p:cNvPr id="14" name="Rounded Rectangle 201 - 10">
              <a:extLst>
                <a:ext uri="{FF2B5EF4-FFF2-40B4-BE49-F238E27FC236}">
                  <a16:creationId xmlns:a16="http://schemas.microsoft.com/office/drawing/2014/main" id="{33834E3B-1634-411C-A301-B4E6A3A728E9}"/>
                </a:ext>
              </a:extLst>
            </p:cNvPr>
            <p:cNvSpPr/>
            <p:nvPr/>
          </p:nvSpPr>
          <p:spPr>
            <a:xfrm>
              <a:off x="1503708" y="3210360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10.00</a:t>
              </a:r>
            </a:p>
          </p:txBody>
        </p:sp>
        <p:sp>
          <p:nvSpPr>
            <p:cNvPr id="15" name="Rounded Rectangle 201 - 11">
              <a:extLst>
                <a:ext uri="{FF2B5EF4-FFF2-40B4-BE49-F238E27FC236}">
                  <a16:creationId xmlns:a16="http://schemas.microsoft.com/office/drawing/2014/main" id="{E638AB04-0A40-4F00-9098-F235880D99B1}"/>
                </a:ext>
              </a:extLst>
            </p:cNvPr>
            <p:cNvSpPr/>
            <p:nvPr/>
          </p:nvSpPr>
          <p:spPr>
            <a:xfrm>
              <a:off x="1503708" y="3451526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11.00</a:t>
              </a:r>
            </a:p>
          </p:txBody>
        </p:sp>
        <p:sp>
          <p:nvSpPr>
            <p:cNvPr id="16" name="Rounded Rectangle 201 - 12">
              <a:extLst>
                <a:ext uri="{FF2B5EF4-FFF2-40B4-BE49-F238E27FC236}">
                  <a16:creationId xmlns:a16="http://schemas.microsoft.com/office/drawing/2014/main" id="{A8BE606F-8B93-4E6C-95A7-ECB9383CBD86}"/>
                </a:ext>
              </a:extLst>
            </p:cNvPr>
            <p:cNvSpPr/>
            <p:nvPr/>
          </p:nvSpPr>
          <p:spPr>
            <a:xfrm>
              <a:off x="1503708" y="3692692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12.00</a:t>
              </a:r>
            </a:p>
          </p:txBody>
        </p:sp>
        <p:sp>
          <p:nvSpPr>
            <p:cNvPr id="17" name="Rounded Rectangle 201 - 13">
              <a:extLst>
                <a:ext uri="{FF2B5EF4-FFF2-40B4-BE49-F238E27FC236}">
                  <a16:creationId xmlns:a16="http://schemas.microsoft.com/office/drawing/2014/main" id="{8091B599-5479-46A9-8F22-359D6084BE12}"/>
                </a:ext>
              </a:extLst>
            </p:cNvPr>
            <p:cNvSpPr/>
            <p:nvPr/>
          </p:nvSpPr>
          <p:spPr>
            <a:xfrm>
              <a:off x="1503708" y="3933858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13.00</a:t>
              </a:r>
            </a:p>
          </p:txBody>
        </p:sp>
        <p:sp>
          <p:nvSpPr>
            <p:cNvPr id="18" name="Rounded Rectangle 201 - 14">
              <a:extLst>
                <a:ext uri="{FF2B5EF4-FFF2-40B4-BE49-F238E27FC236}">
                  <a16:creationId xmlns:a16="http://schemas.microsoft.com/office/drawing/2014/main" id="{052408F4-D50F-4122-A1B2-C90A0524A9F3}"/>
                </a:ext>
              </a:extLst>
            </p:cNvPr>
            <p:cNvSpPr/>
            <p:nvPr/>
          </p:nvSpPr>
          <p:spPr>
            <a:xfrm>
              <a:off x="1503708" y="4175024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14.00</a:t>
              </a:r>
            </a:p>
          </p:txBody>
        </p:sp>
        <p:sp>
          <p:nvSpPr>
            <p:cNvPr id="19" name="Rounded Rectangle 201 - 15">
              <a:extLst>
                <a:ext uri="{FF2B5EF4-FFF2-40B4-BE49-F238E27FC236}">
                  <a16:creationId xmlns:a16="http://schemas.microsoft.com/office/drawing/2014/main" id="{C0A54AFE-955F-4861-89CB-9C019B43D847}"/>
                </a:ext>
              </a:extLst>
            </p:cNvPr>
            <p:cNvSpPr/>
            <p:nvPr/>
          </p:nvSpPr>
          <p:spPr>
            <a:xfrm>
              <a:off x="1503708" y="4416190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15.00</a:t>
              </a:r>
            </a:p>
          </p:txBody>
        </p:sp>
        <p:sp>
          <p:nvSpPr>
            <p:cNvPr id="20" name="Rounded Rectangle 201 - 16">
              <a:extLst>
                <a:ext uri="{FF2B5EF4-FFF2-40B4-BE49-F238E27FC236}">
                  <a16:creationId xmlns:a16="http://schemas.microsoft.com/office/drawing/2014/main" id="{B0D48C3D-45A5-46D9-8DDA-EF27BA760D9E}"/>
                </a:ext>
              </a:extLst>
            </p:cNvPr>
            <p:cNvSpPr/>
            <p:nvPr/>
          </p:nvSpPr>
          <p:spPr>
            <a:xfrm>
              <a:off x="1503708" y="4657356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16.00</a:t>
              </a:r>
            </a:p>
          </p:txBody>
        </p:sp>
        <p:sp>
          <p:nvSpPr>
            <p:cNvPr id="21" name="Rounded Rectangle 201 - 17">
              <a:extLst>
                <a:ext uri="{FF2B5EF4-FFF2-40B4-BE49-F238E27FC236}">
                  <a16:creationId xmlns:a16="http://schemas.microsoft.com/office/drawing/2014/main" id="{26E0AF05-2EFD-4DF8-8D41-7A700B587D45}"/>
                </a:ext>
              </a:extLst>
            </p:cNvPr>
            <p:cNvSpPr/>
            <p:nvPr/>
          </p:nvSpPr>
          <p:spPr>
            <a:xfrm>
              <a:off x="1503708" y="4898522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17.00</a:t>
              </a:r>
            </a:p>
          </p:txBody>
        </p:sp>
        <p:sp>
          <p:nvSpPr>
            <p:cNvPr id="22" name="Rounded Rectangle 201 - 18">
              <a:extLst>
                <a:ext uri="{FF2B5EF4-FFF2-40B4-BE49-F238E27FC236}">
                  <a16:creationId xmlns:a16="http://schemas.microsoft.com/office/drawing/2014/main" id="{C570DC64-BD47-4788-B7C5-205527A8EF60}"/>
                </a:ext>
              </a:extLst>
            </p:cNvPr>
            <p:cNvSpPr/>
            <p:nvPr/>
          </p:nvSpPr>
          <p:spPr>
            <a:xfrm>
              <a:off x="1503708" y="5139688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18.00</a:t>
              </a:r>
            </a:p>
          </p:txBody>
        </p:sp>
        <p:sp>
          <p:nvSpPr>
            <p:cNvPr id="23" name="Rounded Rectangle 201 - 19">
              <a:extLst>
                <a:ext uri="{FF2B5EF4-FFF2-40B4-BE49-F238E27FC236}">
                  <a16:creationId xmlns:a16="http://schemas.microsoft.com/office/drawing/2014/main" id="{98637FC9-8FD2-4635-A7A0-8DBB4EE0F971}"/>
                </a:ext>
              </a:extLst>
            </p:cNvPr>
            <p:cNvSpPr/>
            <p:nvPr/>
          </p:nvSpPr>
          <p:spPr>
            <a:xfrm>
              <a:off x="1503708" y="5380854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19.00</a:t>
              </a:r>
            </a:p>
          </p:txBody>
        </p:sp>
        <p:sp>
          <p:nvSpPr>
            <p:cNvPr id="24" name="Rounded Rectangle 201 - 20">
              <a:extLst>
                <a:ext uri="{FF2B5EF4-FFF2-40B4-BE49-F238E27FC236}">
                  <a16:creationId xmlns:a16="http://schemas.microsoft.com/office/drawing/2014/main" id="{A4C7CC0E-B4BC-45A7-B0FB-070D476DB50D}"/>
                </a:ext>
              </a:extLst>
            </p:cNvPr>
            <p:cNvSpPr/>
            <p:nvPr/>
          </p:nvSpPr>
          <p:spPr>
            <a:xfrm>
              <a:off x="1503708" y="5622020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20.00</a:t>
              </a:r>
            </a:p>
          </p:txBody>
        </p:sp>
        <p:sp>
          <p:nvSpPr>
            <p:cNvPr id="25" name="Rounded Rectangle 201 - 21">
              <a:extLst>
                <a:ext uri="{FF2B5EF4-FFF2-40B4-BE49-F238E27FC236}">
                  <a16:creationId xmlns:a16="http://schemas.microsoft.com/office/drawing/2014/main" id="{DFDB68E3-3437-44C7-8FE1-6FCCAFF025AE}"/>
                </a:ext>
              </a:extLst>
            </p:cNvPr>
            <p:cNvSpPr/>
            <p:nvPr/>
          </p:nvSpPr>
          <p:spPr>
            <a:xfrm>
              <a:off x="1503708" y="5863186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21.00</a:t>
              </a:r>
            </a:p>
          </p:txBody>
        </p:sp>
        <p:sp>
          <p:nvSpPr>
            <p:cNvPr id="26" name="Rounded Rectangle 201 - 22">
              <a:extLst>
                <a:ext uri="{FF2B5EF4-FFF2-40B4-BE49-F238E27FC236}">
                  <a16:creationId xmlns:a16="http://schemas.microsoft.com/office/drawing/2014/main" id="{D7366CA9-6F19-4925-9CB6-52CE6FB21214}"/>
                </a:ext>
              </a:extLst>
            </p:cNvPr>
            <p:cNvSpPr/>
            <p:nvPr/>
          </p:nvSpPr>
          <p:spPr>
            <a:xfrm>
              <a:off x="1503708" y="6104352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22.00</a:t>
              </a:r>
            </a:p>
          </p:txBody>
        </p:sp>
        <p:sp>
          <p:nvSpPr>
            <p:cNvPr id="27" name="Rounded Rectangle 201 - 23">
              <a:extLst>
                <a:ext uri="{FF2B5EF4-FFF2-40B4-BE49-F238E27FC236}">
                  <a16:creationId xmlns:a16="http://schemas.microsoft.com/office/drawing/2014/main" id="{2EC70E75-CDED-4F64-886C-6BD3766F29E8}"/>
                </a:ext>
              </a:extLst>
            </p:cNvPr>
            <p:cNvSpPr/>
            <p:nvPr/>
          </p:nvSpPr>
          <p:spPr>
            <a:xfrm>
              <a:off x="1503708" y="6345518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23.00</a:t>
              </a:r>
            </a:p>
          </p:txBody>
        </p:sp>
        <p:sp>
          <p:nvSpPr>
            <p:cNvPr id="28" name="Rounded Rectangle 201 - 25">
              <a:extLst>
                <a:ext uri="{FF2B5EF4-FFF2-40B4-BE49-F238E27FC236}">
                  <a16:creationId xmlns:a16="http://schemas.microsoft.com/office/drawing/2014/main" id="{0DF217D9-931D-4B83-ACB1-E166E3ABC2F8}"/>
                </a:ext>
              </a:extLst>
            </p:cNvPr>
            <p:cNvSpPr/>
            <p:nvPr/>
          </p:nvSpPr>
          <p:spPr>
            <a:xfrm>
              <a:off x="1503708" y="466094"/>
              <a:ext cx="548640" cy="27432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40000"/>
                <a:lumOff val="6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Rounded Medium" pitchFamily="50" charset="0"/>
                  <a:cs typeface="Arial" panose="020B0604020202020204" pitchFamily="34" charset="0"/>
                </a:rPr>
                <a:t>BST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EE420E-EE08-4A8D-83C9-FC9FA4CD2070}"/>
              </a:ext>
            </a:extLst>
          </p:cNvPr>
          <p:cNvGrpSpPr/>
          <p:nvPr/>
        </p:nvGrpSpPr>
        <p:grpSpPr>
          <a:xfrm>
            <a:off x="6264262" y="257600"/>
            <a:ext cx="548640" cy="6062304"/>
            <a:chOff x="2619010" y="466094"/>
            <a:chExt cx="548640" cy="6062304"/>
          </a:xfrm>
        </p:grpSpPr>
        <p:sp>
          <p:nvSpPr>
            <p:cNvPr id="30" name="Rounded Rectangle 201">
              <a:extLst>
                <a:ext uri="{FF2B5EF4-FFF2-40B4-BE49-F238E27FC236}">
                  <a16:creationId xmlns:a16="http://schemas.microsoft.com/office/drawing/2014/main" id="{1B9E7AAF-AF42-410E-944D-0B368BD13D2F}"/>
                </a:ext>
              </a:extLst>
            </p:cNvPr>
            <p:cNvSpPr/>
            <p:nvPr/>
          </p:nvSpPr>
          <p:spPr>
            <a:xfrm>
              <a:off x="2619010" y="1039866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2.00</a:t>
              </a:r>
            </a:p>
          </p:txBody>
        </p:sp>
        <p:sp>
          <p:nvSpPr>
            <p:cNvPr id="31" name="Rounded Rectangle 201 - 1">
              <a:extLst>
                <a:ext uri="{FF2B5EF4-FFF2-40B4-BE49-F238E27FC236}">
                  <a16:creationId xmlns:a16="http://schemas.microsoft.com/office/drawing/2014/main" id="{4DE5E87C-2AFD-40E5-868F-8BF136C521AB}"/>
                </a:ext>
              </a:extLst>
            </p:cNvPr>
            <p:cNvSpPr/>
            <p:nvPr/>
          </p:nvSpPr>
          <p:spPr>
            <a:xfrm>
              <a:off x="2619010" y="798700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1.00</a:t>
              </a:r>
            </a:p>
          </p:txBody>
        </p:sp>
        <p:sp>
          <p:nvSpPr>
            <p:cNvPr id="32" name="Rounded Rectangle 201 - 2">
              <a:extLst>
                <a:ext uri="{FF2B5EF4-FFF2-40B4-BE49-F238E27FC236}">
                  <a16:creationId xmlns:a16="http://schemas.microsoft.com/office/drawing/2014/main" id="{FFA88D0D-7B00-4E59-A037-EB7F5427B85B}"/>
                </a:ext>
              </a:extLst>
            </p:cNvPr>
            <p:cNvSpPr/>
            <p:nvPr/>
          </p:nvSpPr>
          <p:spPr>
            <a:xfrm>
              <a:off x="2619010" y="6345518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00.00</a:t>
              </a:r>
            </a:p>
          </p:txBody>
        </p:sp>
        <p:sp>
          <p:nvSpPr>
            <p:cNvPr id="33" name="Rounded Rectangle 201 - 3">
              <a:extLst>
                <a:ext uri="{FF2B5EF4-FFF2-40B4-BE49-F238E27FC236}">
                  <a16:creationId xmlns:a16="http://schemas.microsoft.com/office/drawing/2014/main" id="{8DCF2FEE-3E88-4B8A-BE8B-78D244A1E2C8}"/>
                </a:ext>
              </a:extLst>
            </p:cNvPr>
            <p:cNvSpPr/>
            <p:nvPr/>
          </p:nvSpPr>
          <p:spPr>
            <a:xfrm>
              <a:off x="2619010" y="1281032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3.00</a:t>
              </a:r>
            </a:p>
          </p:txBody>
        </p:sp>
        <p:sp>
          <p:nvSpPr>
            <p:cNvPr id="34" name="Rounded Rectangle 201 - 4">
              <a:extLst>
                <a:ext uri="{FF2B5EF4-FFF2-40B4-BE49-F238E27FC236}">
                  <a16:creationId xmlns:a16="http://schemas.microsoft.com/office/drawing/2014/main" id="{DE876C67-D9D6-4005-84F5-023FCCEB8830}"/>
                </a:ext>
              </a:extLst>
            </p:cNvPr>
            <p:cNvSpPr/>
            <p:nvPr/>
          </p:nvSpPr>
          <p:spPr>
            <a:xfrm>
              <a:off x="2619010" y="1522198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4.00</a:t>
              </a:r>
            </a:p>
          </p:txBody>
        </p:sp>
        <p:sp>
          <p:nvSpPr>
            <p:cNvPr id="35" name="Rounded Rectangle 201 - 5">
              <a:extLst>
                <a:ext uri="{FF2B5EF4-FFF2-40B4-BE49-F238E27FC236}">
                  <a16:creationId xmlns:a16="http://schemas.microsoft.com/office/drawing/2014/main" id="{7028FC59-BA67-4826-B61C-A842FB8F3983}"/>
                </a:ext>
              </a:extLst>
            </p:cNvPr>
            <p:cNvSpPr/>
            <p:nvPr/>
          </p:nvSpPr>
          <p:spPr>
            <a:xfrm>
              <a:off x="2619010" y="1763364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5.00</a:t>
              </a:r>
            </a:p>
          </p:txBody>
        </p:sp>
        <p:sp>
          <p:nvSpPr>
            <p:cNvPr id="36" name="Rounded Rectangle 201 - 6">
              <a:extLst>
                <a:ext uri="{FF2B5EF4-FFF2-40B4-BE49-F238E27FC236}">
                  <a16:creationId xmlns:a16="http://schemas.microsoft.com/office/drawing/2014/main" id="{B622DC4E-2E7C-4468-ACF4-E82514ED6515}"/>
                </a:ext>
              </a:extLst>
            </p:cNvPr>
            <p:cNvSpPr/>
            <p:nvPr/>
          </p:nvSpPr>
          <p:spPr>
            <a:xfrm>
              <a:off x="2619010" y="2004530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6.00</a:t>
              </a:r>
            </a:p>
          </p:txBody>
        </p:sp>
        <p:sp>
          <p:nvSpPr>
            <p:cNvPr id="37" name="Rounded Rectangle 201 - 7">
              <a:extLst>
                <a:ext uri="{FF2B5EF4-FFF2-40B4-BE49-F238E27FC236}">
                  <a16:creationId xmlns:a16="http://schemas.microsoft.com/office/drawing/2014/main" id="{5E9C57B3-0DCE-4F88-BDF6-3C546708134A}"/>
                </a:ext>
              </a:extLst>
            </p:cNvPr>
            <p:cNvSpPr/>
            <p:nvPr/>
          </p:nvSpPr>
          <p:spPr>
            <a:xfrm>
              <a:off x="2619010" y="2245696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7.00</a:t>
              </a:r>
            </a:p>
          </p:txBody>
        </p:sp>
        <p:sp>
          <p:nvSpPr>
            <p:cNvPr id="38" name="Rounded Rectangle 201 - 8">
              <a:extLst>
                <a:ext uri="{FF2B5EF4-FFF2-40B4-BE49-F238E27FC236}">
                  <a16:creationId xmlns:a16="http://schemas.microsoft.com/office/drawing/2014/main" id="{7C75392E-F682-4D72-AEC4-CF7629B930E3}"/>
                </a:ext>
              </a:extLst>
            </p:cNvPr>
            <p:cNvSpPr/>
            <p:nvPr/>
          </p:nvSpPr>
          <p:spPr>
            <a:xfrm>
              <a:off x="2619010" y="2486862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8.00</a:t>
              </a:r>
            </a:p>
          </p:txBody>
        </p:sp>
        <p:sp>
          <p:nvSpPr>
            <p:cNvPr id="39" name="Rounded Rectangle 201 - 9">
              <a:extLst>
                <a:ext uri="{FF2B5EF4-FFF2-40B4-BE49-F238E27FC236}">
                  <a16:creationId xmlns:a16="http://schemas.microsoft.com/office/drawing/2014/main" id="{A9A59C2C-01C8-4434-936E-8F0447440DD9}"/>
                </a:ext>
              </a:extLst>
            </p:cNvPr>
            <p:cNvSpPr/>
            <p:nvPr/>
          </p:nvSpPr>
          <p:spPr>
            <a:xfrm>
              <a:off x="2619010" y="2728028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9.00</a:t>
              </a:r>
            </a:p>
          </p:txBody>
        </p:sp>
        <p:sp>
          <p:nvSpPr>
            <p:cNvPr id="40" name="Rounded Rectangle 201 - 10">
              <a:extLst>
                <a:ext uri="{FF2B5EF4-FFF2-40B4-BE49-F238E27FC236}">
                  <a16:creationId xmlns:a16="http://schemas.microsoft.com/office/drawing/2014/main" id="{AB209226-7693-4AE6-9E5A-C0157D84EFEB}"/>
                </a:ext>
              </a:extLst>
            </p:cNvPr>
            <p:cNvSpPr/>
            <p:nvPr/>
          </p:nvSpPr>
          <p:spPr>
            <a:xfrm>
              <a:off x="2619010" y="2969194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10.00</a:t>
              </a:r>
            </a:p>
          </p:txBody>
        </p:sp>
        <p:sp>
          <p:nvSpPr>
            <p:cNvPr id="41" name="Rounded Rectangle 201 - 11">
              <a:extLst>
                <a:ext uri="{FF2B5EF4-FFF2-40B4-BE49-F238E27FC236}">
                  <a16:creationId xmlns:a16="http://schemas.microsoft.com/office/drawing/2014/main" id="{A493BA76-CCD1-4D53-958B-44047B308229}"/>
                </a:ext>
              </a:extLst>
            </p:cNvPr>
            <p:cNvSpPr/>
            <p:nvPr/>
          </p:nvSpPr>
          <p:spPr>
            <a:xfrm>
              <a:off x="2619010" y="3210360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11.00</a:t>
              </a:r>
            </a:p>
          </p:txBody>
        </p:sp>
        <p:sp>
          <p:nvSpPr>
            <p:cNvPr id="42" name="Rounded Rectangle 201 - 12">
              <a:extLst>
                <a:ext uri="{FF2B5EF4-FFF2-40B4-BE49-F238E27FC236}">
                  <a16:creationId xmlns:a16="http://schemas.microsoft.com/office/drawing/2014/main" id="{850149D4-EAFD-4BB0-B74D-B229186CC7AB}"/>
                </a:ext>
              </a:extLst>
            </p:cNvPr>
            <p:cNvSpPr/>
            <p:nvPr/>
          </p:nvSpPr>
          <p:spPr>
            <a:xfrm>
              <a:off x="2619010" y="3451526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12.00</a:t>
              </a:r>
            </a:p>
          </p:txBody>
        </p:sp>
        <p:sp>
          <p:nvSpPr>
            <p:cNvPr id="43" name="Rounded Rectangle 201 - 13">
              <a:extLst>
                <a:ext uri="{FF2B5EF4-FFF2-40B4-BE49-F238E27FC236}">
                  <a16:creationId xmlns:a16="http://schemas.microsoft.com/office/drawing/2014/main" id="{738A3D38-CC2D-46C0-BA4A-3B3F5C3C3B9B}"/>
                </a:ext>
              </a:extLst>
            </p:cNvPr>
            <p:cNvSpPr/>
            <p:nvPr/>
          </p:nvSpPr>
          <p:spPr>
            <a:xfrm>
              <a:off x="2619010" y="3692692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13.00</a:t>
              </a:r>
            </a:p>
          </p:txBody>
        </p:sp>
        <p:sp>
          <p:nvSpPr>
            <p:cNvPr id="44" name="Rounded Rectangle 201 - 14">
              <a:extLst>
                <a:ext uri="{FF2B5EF4-FFF2-40B4-BE49-F238E27FC236}">
                  <a16:creationId xmlns:a16="http://schemas.microsoft.com/office/drawing/2014/main" id="{8DAB88FF-0C1F-4079-8F89-989C8C71BB3B}"/>
                </a:ext>
              </a:extLst>
            </p:cNvPr>
            <p:cNvSpPr/>
            <p:nvPr/>
          </p:nvSpPr>
          <p:spPr>
            <a:xfrm>
              <a:off x="2619010" y="3933858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14.00</a:t>
              </a:r>
            </a:p>
          </p:txBody>
        </p:sp>
        <p:sp>
          <p:nvSpPr>
            <p:cNvPr id="45" name="Rounded Rectangle 201 - 15">
              <a:extLst>
                <a:ext uri="{FF2B5EF4-FFF2-40B4-BE49-F238E27FC236}">
                  <a16:creationId xmlns:a16="http://schemas.microsoft.com/office/drawing/2014/main" id="{3AA7EE83-B4CB-4F6F-80A9-BEBD9D409F66}"/>
                </a:ext>
              </a:extLst>
            </p:cNvPr>
            <p:cNvSpPr/>
            <p:nvPr/>
          </p:nvSpPr>
          <p:spPr>
            <a:xfrm>
              <a:off x="2619010" y="4175024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15.00</a:t>
              </a:r>
            </a:p>
          </p:txBody>
        </p:sp>
        <p:sp>
          <p:nvSpPr>
            <p:cNvPr id="46" name="Rounded Rectangle 201 - 16">
              <a:extLst>
                <a:ext uri="{FF2B5EF4-FFF2-40B4-BE49-F238E27FC236}">
                  <a16:creationId xmlns:a16="http://schemas.microsoft.com/office/drawing/2014/main" id="{2EA9D289-42CE-48F8-9A32-DA0C609F30F2}"/>
                </a:ext>
              </a:extLst>
            </p:cNvPr>
            <p:cNvSpPr/>
            <p:nvPr/>
          </p:nvSpPr>
          <p:spPr>
            <a:xfrm>
              <a:off x="2619010" y="4416190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16.00</a:t>
              </a:r>
            </a:p>
          </p:txBody>
        </p:sp>
        <p:sp>
          <p:nvSpPr>
            <p:cNvPr id="47" name="Rounded Rectangle 201 - 17">
              <a:extLst>
                <a:ext uri="{FF2B5EF4-FFF2-40B4-BE49-F238E27FC236}">
                  <a16:creationId xmlns:a16="http://schemas.microsoft.com/office/drawing/2014/main" id="{0243A9D9-C349-4884-A23F-117722FD87B5}"/>
                </a:ext>
              </a:extLst>
            </p:cNvPr>
            <p:cNvSpPr/>
            <p:nvPr/>
          </p:nvSpPr>
          <p:spPr>
            <a:xfrm>
              <a:off x="2619010" y="4657356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17.00</a:t>
              </a:r>
            </a:p>
          </p:txBody>
        </p:sp>
        <p:sp>
          <p:nvSpPr>
            <p:cNvPr id="48" name="Rounded Rectangle 201 - 18">
              <a:extLst>
                <a:ext uri="{FF2B5EF4-FFF2-40B4-BE49-F238E27FC236}">
                  <a16:creationId xmlns:a16="http://schemas.microsoft.com/office/drawing/2014/main" id="{E1D4E9E9-2A7F-4D45-8066-65E33EA92B87}"/>
                </a:ext>
              </a:extLst>
            </p:cNvPr>
            <p:cNvSpPr/>
            <p:nvPr/>
          </p:nvSpPr>
          <p:spPr>
            <a:xfrm>
              <a:off x="2619010" y="4898522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60000"/>
                <a:lumOff val="4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18.00</a:t>
              </a:r>
            </a:p>
          </p:txBody>
        </p:sp>
        <p:sp>
          <p:nvSpPr>
            <p:cNvPr id="49" name="Rounded Rectangle 201 - 19">
              <a:extLst>
                <a:ext uri="{FF2B5EF4-FFF2-40B4-BE49-F238E27FC236}">
                  <a16:creationId xmlns:a16="http://schemas.microsoft.com/office/drawing/2014/main" id="{B63294C7-EC33-4E8D-A413-EB5FE7799A7C}"/>
                </a:ext>
              </a:extLst>
            </p:cNvPr>
            <p:cNvSpPr/>
            <p:nvPr/>
          </p:nvSpPr>
          <p:spPr>
            <a:xfrm>
              <a:off x="2619010" y="5139688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19.00</a:t>
              </a:r>
            </a:p>
          </p:txBody>
        </p:sp>
        <p:sp>
          <p:nvSpPr>
            <p:cNvPr id="50" name="Rounded Rectangle 201 - 20">
              <a:extLst>
                <a:ext uri="{FF2B5EF4-FFF2-40B4-BE49-F238E27FC236}">
                  <a16:creationId xmlns:a16="http://schemas.microsoft.com/office/drawing/2014/main" id="{0C1AFC82-4B92-44A7-8CF2-97670A9151F6}"/>
                </a:ext>
              </a:extLst>
            </p:cNvPr>
            <p:cNvSpPr/>
            <p:nvPr/>
          </p:nvSpPr>
          <p:spPr>
            <a:xfrm>
              <a:off x="2619010" y="5380854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20.00</a:t>
              </a:r>
            </a:p>
          </p:txBody>
        </p:sp>
        <p:sp>
          <p:nvSpPr>
            <p:cNvPr id="51" name="Rounded Rectangle 201 - 21">
              <a:extLst>
                <a:ext uri="{FF2B5EF4-FFF2-40B4-BE49-F238E27FC236}">
                  <a16:creationId xmlns:a16="http://schemas.microsoft.com/office/drawing/2014/main" id="{EE8F903C-DA2F-4017-B7BB-B1B5247552FE}"/>
                </a:ext>
              </a:extLst>
            </p:cNvPr>
            <p:cNvSpPr/>
            <p:nvPr/>
          </p:nvSpPr>
          <p:spPr>
            <a:xfrm>
              <a:off x="2619010" y="5622020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21.00</a:t>
              </a:r>
            </a:p>
          </p:txBody>
        </p:sp>
        <p:sp>
          <p:nvSpPr>
            <p:cNvPr id="52" name="Rounded Rectangle 201 - 22">
              <a:extLst>
                <a:ext uri="{FF2B5EF4-FFF2-40B4-BE49-F238E27FC236}">
                  <a16:creationId xmlns:a16="http://schemas.microsoft.com/office/drawing/2014/main" id="{190B86D4-991F-462D-8D3C-2F9381C53592}"/>
                </a:ext>
              </a:extLst>
            </p:cNvPr>
            <p:cNvSpPr/>
            <p:nvPr/>
          </p:nvSpPr>
          <p:spPr>
            <a:xfrm>
              <a:off x="2619010" y="5863186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22.00</a:t>
              </a:r>
            </a:p>
          </p:txBody>
        </p:sp>
        <p:sp>
          <p:nvSpPr>
            <p:cNvPr id="53" name="Rounded Rectangle 201 - 23">
              <a:extLst>
                <a:ext uri="{FF2B5EF4-FFF2-40B4-BE49-F238E27FC236}">
                  <a16:creationId xmlns:a16="http://schemas.microsoft.com/office/drawing/2014/main" id="{DA87CCBF-036E-4CA3-AC99-2B9D774B59A7}"/>
                </a:ext>
              </a:extLst>
            </p:cNvPr>
            <p:cNvSpPr/>
            <p:nvPr/>
          </p:nvSpPr>
          <p:spPr>
            <a:xfrm>
              <a:off x="2619010" y="6104352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23.00</a:t>
              </a:r>
            </a:p>
          </p:txBody>
        </p:sp>
        <p:sp>
          <p:nvSpPr>
            <p:cNvPr id="54" name="Rounded Rectangle 201 - 25">
              <a:extLst>
                <a:ext uri="{FF2B5EF4-FFF2-40B4-BE49-F238E27FC236}">
                  <a16:creationId xmlns:a16="http://schemas.microsoft.com/office/drawing/2014/main" id="{6C694096-9818-4BB2-B93F-7B49A64C7A55}"/>
                </a:ext>
              </a:extLst>
            </p:cNvPr>
            <p:cNvSpPr/>
            <p:nvPr/>
          </p:nvSpPr>
          <p:spPr>
            <a:xfrm>
              <a:off x="2619010" y="466094"/>
              <a:ext cx="548640" cy="274320"/>
            </a:xfrm>
            <a:prstGeom prst="roundRect">
              <a:avLst>
                <a:gd name="adj" fmla="val 8500"/>
              </a:avLst>
            </a:prstGeom>
            <a:solidFill>
              <a:srgbClr val="4472C4">
                <a:lumMod val="40000"/>
                <a:lumOff val="60000"/>
              </a:srgb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Rounded Medium" pitchFamily="50" charset="0"/>
                  <a:cs typeface="Arial" panose="020B0604020202020204" pitchFamily="34" charset="0"/>
                </a:rPr>
                <a:t>CET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5B07810-DE84-47EE-8982-5207C7176696}"/>
              </a:ext>
            </a:extLst>
          </p:cNvPr>
          <p:cNvGrpSpPr/>
          <p:nvPr/>
        </p:nvGrpSpPr>
        <p:grpSpPr>
          <a:xfrm>
            <a:off x="7389241" y="266967"/>
            <a:ext cx="641522" cy="6043570"/>
            <a:chOff x="3734313" y="475461"/>
            <a:chExt cx="641522" cy="6043570"/>
          </a:xfrm>
        </p:grpSpPr>
        <p:sp>
          <p:nvSpPr>
            <p:cNvPr id="56" name="Rounded Rectangle 201">
              <a:extLst>
                <a:ext uri="{FF2B5EF4-FFF2-40B4-BE49-F238E27FC236}">
                  <a16:creationId xmlns:a16="http://schemas.microsoft.com/office/drawing/2014/main" id="{17099894-0C99-4704-9386-81314E2D492C}"/>
                </a:ext>
              </a:extLst>
            </p:cNvPr>
            <p:cNvSpPr/>
            <p:nvPr/>
          </p:nvSpPr>
          <p:spPr>
            <a:xfrm>
              <a:off x="3795268" y="800350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5.30</a:t>
              </a:r>
            </a:p>
          </p:txBody>
        </p:sp>
        <p:sp>
          <p:nvSpPr>
            <p:cNvPr id="57" name="Rounded Rectangle 201 - 1">
              <a:extLst>
                <a:ext uri="{FF2B5EF4-FFF2-40B4-BE49-F238E27FC236}">
                  <a16:creationId xmlns:a16="http://schemas.microsoft.com/office/drawing/2014/main" id="{7088A471-4126-4081-838C-96A3D61A63E8}"/>
                </a:ext>
              </a:extLst>
            </p:cNvPr>
            <p:cNvSpPr/>
            <p:nvPr/>
          </p:nvSpPr>
          <p:spPr>
            <a:xfrm>
              <a:off x="3795268" y="6106002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3.30</a:t>
              </a:r>
            </a:p>
          </p:txBody>
        </p:sp>
        <p:sp>
          <p:nvSpPr>
            <p:cNvPr id="58" name="Rounded Rectangle 201 - 2">
              <a:extLst>
                <a:ext uri="{FF2B5EF4-FFF2-40B4-BE49-F238E27FC236}">
                  <a16:creationId xmlns:a16="http://schemas.microsoft.com/office/drawing/2014/main" id="{FA144D1F-3426-41AB-979E-84C75488ED6D}"/>
                </a:ext>
              </a:extLst>
            </p:cNvPr>
            <p:cNvSpPr/>
            <p:nvPr/>
          </p:nvSpPr>
          <p:spPr>
            <a:xfrm>
              <a:off x="3795268" y="6336151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4.30</a:t>
              </a:r>
            </a:p>
          </p:txBody>
        </p:sp>
        <p:sp>
          <p:nvSpPr>
            <p:cNvPr id="59" name="Rounded Rectangle 201 - 3">
              <a:extLst>
                <a:ext uri="{FF2B5EF4-FFF2-40B4-BE49-F238E27FC236}">
                  <a16:creationId xmlns:a16="http://schemas.microsoft.com/office/drawing/2014/main" id="{F2573CE7-835E-4AE1-A15A-09DBD5BC6F4E}"/>
                </a:ext>
              </a:extLst>
            </p:cNvPr>
            <p:cNvSpPr/>
            <p:nvPr/>
          </p:nvSpPr>
          <p:spPr>
            <a:xfrm>
              <a:off x="3795268" y="1041516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6.30</a:t>
              </a:r>
            </a:p>
          </p:txBody>
        </p:sp>
        <p:sp>
          <p:nvSpPr>
            <p:cNvPr id="60" name="Rounded Rectangle 201 - 4">
              <a:extLst>
                <a:ext uri="{FF2B5EF4-FFF2-40B4-BE49-F238E27FC236}">
                  <a16:creationId xmlns:a16="http://schemas.microsoft.com/office/drawing/2014/main" id="{E01BFCF8-CEE5-4052-B63B-AF35E7ADFA76}"/>
                </a:ext>
              </a:extLst>
            </p:cNvPr>
            <p:cNvSpPr/>
            <p:nvPr/>
          </p:nvSpPr>
          <p:spPr>
            <a:xfrm>
              <a:off x="3795268" y="1282682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7.30</a:t>
              </a:r>
            </a:p>
          </p:txBody>
        </p:sp>
        <p:sp>
          <p:nvSpPr>
            <p:cNvPr id="61" name="Rounded Rectangle 201 - 5">
              <a:extLst>
                <a:ext uri="{FF2B5EF4-FFF2-40B4-BE49-F238E27FC236}">
                  <a16:creationId xmlns:a16="http://schemas.microsoft.com/office/drawing/2014/main" id="{073BBC7F-3480-471E-B236-483309FC3C1E}"/>
                </a:ext>
              </a:extLst>
            </p:cNvPr>
            <p:cNvSpPr/>
            <p:nvPr/>
          </p:nvSpPr>
          <p:spPr>
            <a:xfrm>
              <a:off x="3795268" y="1523848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8.30</a:t>
              </a:r>
            </a:p>
          </p:txBody>
        </p:sp>
        <p:sp>
          <p:nvSpPr>
            <p:cNvPr id="62" name="Rounded Rectangle 201 - 6">
              <a:extLst>
                <a:ext uri="{FF2B5EF4-FFF2-40B4-BE49-F238E27FC236}">
                  <a16:creationId xmlns:a16="http://schemas.microsoft.com/office/drawing/2014/main" id="{E9DEBCDF-2044-4187-8FED-A8696FBFBE8C}"/>
                </a:ext>
              </a:extLst>
            </p:cNvPr>
            <p:cNvSpPr/>
            <p:nvPr/>
          </p:nvSpPr>
          <p:spPr>
            <a:xfrm>
              <a:off x="3795268" y="1765014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F2F2F2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9.30</a:t>
              </a:r>
            </a:p>
          </p:txBody>
        </p:sp>
        <p:sp>
          <p:nvSpPr>
            <p:cNvPr id="63" name="Rounded Rectangle 201 - 7">
              <a:extLst>
                <a:ext uri="{FF2B5EF4-FFF2-40B4-BE49-F238E27FC236}">
                  <a16:creationId xmlns:a16="http://schemas.microsoft.com/office/drawing/2014/main" id="{149FD2D9-373B-4F52-BDAE-17F0789E2D26}"/>
                </a:ext>
              </a:extLst>
            </p:cNvPr>
            <p:cNvSpPr/>
            <p:nvPr/>
          </p:nvSpPr>
          <p:spPr>
            <a:xfrm>
              <a:off x="3795268" y="2006180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10.30</a:t>
              </a:r>
            </a:p>
          </p:txBody>
        </p:sp>
        <p:sp>
          <p:nvSpPr>
            <p:cNvPr id="64" name="Rounded Rectangle 201 - 8">
              <a:extLst>
                <a:ext uri="{FF2B5EF4-FFF2-40B4-BE49-F238E27FC236}">
                  <a16:creationId xmlns:a16="http://schemas.microsoft.com/office/drawing/2014/main" id="{BF6CCD50-0828-4737-BB17-C5D83D44A3A1}"/>
                </a:ext>
              </a:extLst>
            </p:cNvPr>
            <p:cNvSpPr/>
            <p:nvPr/>
          </p:nvSpPr>
          <p:spPr>
            <a:xfrm>
              <a:off x="3795268" y="2247346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11.30</a:t>
              </a:r>
            </a:p>
          </p:txBody>
        </p:sp>
        <p:sp>
          <p:nvSpPr>
            <p:cNvPr id="65" name="Rounded Rectangle 201 - 9">
              <a:extLst>
                <a:ext uri="{FF2B5EF4-FFF2-40B4-BE49-F238E27FC236}">
                  <a16:creationId xmlns:a16="http://schemas.microsoft.com/office/drawing/2014/main" id="{E6C10873-96D2-4ACA-8BB5-5D4D1A4CDF6F}"/>
                </a:ext>
              </a:extLst>
            </p:cNvPr>
            <p:cNvSpPr/>
            <p:nvPr/>
          </p:nvSpPr>
          <p:spPr>
            <a:xfrm>
              <a:off x="3795268" y="2488512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12.30</a:t>
              </a:r>
            </a:p>
          </p:txBody>
        </p:sp>
        <p:sp>
          <p:nvSpPr>
            <p:cNvPr id="66" name="Rounded Rectangle 201 - 10">
              <a:extLst>
                <a:ext uri="{FF2B5EF4-FFF2-40B4-BE49-F238E27FC236}">
                  <a16:creationId xmlns:a16="http://schemas.microsoft.com/office/drawing/2014/main" id="{931E35AA-BBA5-4D4E-95B7-6788050656CA}"/>
                </a:ext>
              </a:extLst>
            </p:cNvPr>
            <p:cNvSpPr/>
            <p:nvPr/>
          </p:nvSpPr>
          <p:spPr>
            <a:xfrm>
              <a:off x="3795268" y="2729678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13.30</a:t>
              </a:r>
            </a:p>
          </p:txBody>
        </p:sp>
        <p:sp>
          <p:nvSpPr>
            <p:cNvPr id="67" name="Rounded Rectangle 201 - 11">
              <a:extLst>
                <a:ext uri="{FF2B5EF4-FFF2-40B4-BE49-F238E27FC236}">
                  <a16:creationId xmlns:a16="http://schemas.microsoft.com/office/drawing/2014/main" id="{E0ED24FF-E5E9-43AE-ABDE-CA4CB24C9398}"/>
                </a:ext>
              </a:extLst>
            </p:cNvPr>
            <p:cNvSpPr/>
            <p:nvPr/>
          </p:nvSpPr>
          <p:spPr>
            <a:xfrm>
              <a:off x="3795268" y="2970844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14.30</a:t>
              </a:r>
            </a:p>
          </p:txBody>
        </p:sp>
        <p:sp>
          <p:nvSpPr>
            <p:cNvPr id="68" name="Rounded Rectangle 201 - 12">
              <a:extLst>
                <a:ext uri="{FF2B5EF4-FFF2-40B4-BE49-F238E27FC236}">
                  <a16:creationId xmlns:a16="http://schemas.microsoft.com/office/drawing/2014/main" id="{02B508B2-7C33-40D9-AA77-FB62279C6610}"/>
                </a:ext>
              </a:extLst>
            </p:cNvPr>
            <p:cNvSpPr/>
            <p:nvPr/>
          </p:nvSpPr>
          <p:spPr>
            <a:xfrm>
              <a:off x="3795268" y="3212010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15.30</a:t>
              </a:r>
            </a:p>
          </p:txBody>
        </p:sp>
        <p:sp>
          <p:nvSpPr>
            <p:cNvPr id="69" name="Rounded Rectangle 201 - 13">
              <a:extLst>
                <a:ext uri="{FF2B5EF4-FFF2-40B4-BE49-F238E27FC236}">
                  <a16:creationId xmlns:a16="http://schemas.microsoft.com/office/drawing/2014/main" id="{C946C4FE-496F-403B-8319-BB123A037E2D}"/>
                </a:ext>
              </a:extLst>
            </p:cNvPr>
            <p:cNvSpPr/>
            <p:nvPr/>
          </p:nvSpPr>
          <p:spPr>
            <a:xfrm>
              <a:off x="3795268" y="3453176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16.30</a:t>
              </a:r>
            </a:p>
          </p:txBody>
        </p:sp>
        <p:sp>
          <p:nvSpPr>
            <p:cNvPr id="70" name="Rounded Rectangle 201 - 14">
              <a:extLst>
                <a:ext uri="{FF2B5EF4-FFF2-40B4-BE49-F238E27FC236}">
                  <a16:creationId xmlns:a16="http://schemas.microsoft.com/office/drawing/2014/main" id="{801F23AE-F58B-42EA-A3AE-89F4B60DA5E3}"/>
                </a:ext>
              </a:extLst>
            </p:cNvPr>
            <p:cNvSpPr/>
            <p:nvPr/>
          </p:nvSpPr>
          <p:spPr>
            <a:xfrm>
              <a:off x="3795268" y="3694342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17.30</a:t>
              </a:r>
            </a:p>
          </p:txBody>
        </p:sp>
        <p:sp>
          <p:nvSpPr>
            <p:cNvPr id="71" name="Rounded Rectangle 201 - 15">
              <a:extLst>
                <a:ext uri="{FF2B5EF4-FFF2-40B4-BE49-F238E27FC236}">
                  <a16:creationId xmlns:a16="http://schemas.microsoft.com/office/drawing/2014/main" id="{1C0F5429-E35A-416C-AE19-F917BE90982A}"/>
                </a:ext>
              </a:extLst>
            </p:cNvPr>
            <p:cNvSpPr/>
            <p:nvPr/>
          </p:nvSpPr>
          <p:spPr>
            <a:xfrm>
              <a:off x="3795268" y="3935508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18.30</a:t>
              </a:r>
            </a:p>
          </p:txBody>
        </p:sp>
        <p:sp>
          <p:nvSpPr>
            <p:cNvPr id="72" name="Rounded Rectangle 201 - 16">
              <a:extLst>
                <a:ext uri="{FF2B5EF4-FFF2-40B4-BE49-F238E27FC236}">
                  <a16:creationId xmlns:a16="http://schemas.microsoft.com/office/drawing/2014/main" id="{8E80A323-21B0-484E-AA8A-84718E6A19A2}"/>
                </a:ext>
              </a:extLst>
            </p:cNvPr>
            <p:cNvSpPr/>
            <p:nvPr/>
          </p:nvSpPr>
          <p:spPr>
            <a:xfrm>
              <a:off x="3795268" y="4176674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19.30</a:t>
              </a:r>
            </a:p>
          </p:txBody>
        </p:sp>
        <p:sp>
          <p:nvSpPr>
            <p:cNvPr id="73" name="Rounded Rectangle 201 - 17">
              <a:extLst>
                <a:ext uri="{FF2B5EF4-FFF2-40B4-BE49-F238E27FC236}">
                  <a16:creationId xmlns:a16="http://schemas.microsoft.com/office/drawing/2014/main" id="{5611682B-B470-499F-A73D-812CED620AC7}"/>
                </a:ext>
              </a:extLst>
            </p:cNvPr>
            <p:cNvSpPr/>
            <p:nvPr/>
          </p:nvSpPr>
          <p:spPr>
            <a:xfrm>
              <a:off x="3795268" y="4417840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20.30</a:t>
              </a:r>
            </a:p>
          </p:txBody>
        </p:sp>
        <p:sp>
          <p:nvSpPr>
            <p:cNvPr id="74" name="Rounded Rectangle 201 - 18">
              <a:extLst>
                <a:ext uri="{FF2B5EF4-FFF2-40B4-BE49-F238E27FC236}">
                  <a16:creationId xmlns:a16="http://schemas.microsoft.com/office/drawing/2014/main" id="{BEC7AF38-10CF-4692-A33A-114F57ACE2E5}"/>
                </a:ext>
              </a:extLst>
            </p:cNvPr>
            <p:cNvSpPr/>
            <p:nvPr/>
          </p:nvSpPr>
          <p:spPr>
            <a:xfrm>
              <a:off x="3795268" y="4659006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21.30</a:t>
              </a:r>
            </a:p>
          </p:txBody>
        </p:sp>
        <p:sp>
          <p:nvSpPr>
            <p:cNvPr id="75" name="Rounded Rectangle 201 - 19">
              <a:extLst>
                <a:ext uri="{FF2B5EF4-FFF2-40B4-BE49-F238E27FC236}">
                  <a16:creationId xmlns:a16="http://schemas.microsoft.com/office/drawing/2014/main" id="{534EF117-C970-4FA6-89DA-867C4D20EBB9}"/>
                </a:ext>
              </a:extLst>
            </p:cNvPr>
            <p:cNvSpPr/>
            <p:nvPr/>
          </p:nvSpPr>
          <p:spPr>
            <a:xfrm>
              <a:off x="3795268" y="4900172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22.30</a:t>
              </a:r>
            </a:p>
          </p:txBody>
        </p:sp>
        <p:sp>
          <p:nvSpPr>
            <p:cNvPr id="76" name="Rounded Rectangle 201 - 20">
              <a:extLst>
                <a:ext uri="{FF2B5EF4-FFF2-40B4-BE49-F238E27FC236}">
                  <a16:creationId xmlns:a16="http://schemas.microsoft.com/office/drawing/2014/main" id="{941EAFAF-B486-4863-ABE2-AF4DDBAB2AAA}"/>
                </a:ext>
              </a:extLst>
            </p:cNvPr>
            <p:cNvSpPr/>
            <p:nvPr/>
          </p:nvSpPr>
          <p:spPr>
            <a:xfrm>
              <a:off x="3795268" y="5141338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23.30</a:t>
              </a:r>
            </a:p>
          </p:txBody>
        </p:sp>
        <p:sp>
          <p:nvSpPr>
            <p:cNvPr id="77" name="Rounded Rectangle 201 - 21">
              <a:extLst>
                <a:ext uri="{FF2B5EF4-FFF2-40B4-BE49-F238E27FC236}">
                  <a16:creationId xmlns:a16="http://schemas.microsoft.com/office/drawing/2014/main" id="{43A44DE8-EBF9-4BA0-B536-96E5A7AC7DA0}"/>
                </a:ext>
              </a:extLst>
            </p:cNvPr>
            <p:cNvSpPr/>
            <p:nvPr/>
          </p:nvSpPr>
          <p:spPr>
            <a:xfrm>
              <a:off x="3795268" y="5382504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00.30</a:t>
              </a:r>
            </a:p>
          </p:txBody>
        </p:sp>
        <p:sp>
          <p:nvSpPr>
            <p:cNvPr id="78" name="Rounded Rectangle 201 - 22">
              <a:extLst>
                <a:ext uri="{FF2B5EF4-FFF2-40B4-BE49-F238E27FC236}">
                  <a16:creationId xmlns:a16="http://schemas.microsoft.com/office/drawing/2014/main" id="{5B36D94E-2E68-490B-A89D-0ACF0D23CE7B}"/>
                </a:ext>
              </a:extLst>
            </p:cNvPr>
            <p:cNvSpPr/>
            <p:nvPr/>
          </p:nvSpPr>
          <p:spPr>
            <a:xfrm>
              <a:off x="3795268" y="5623670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1.30</a:t>
              </a:r>
            </a:p>
          </p:txBody>
        </p:sp>
        <p:sp>
          <p:nvSpPr>
            <p:cNvPr id="79" name="Rounded Rectangle 201 - 23">
              <a:extLst>
                <a:ext uri="{FF2B5EF4-FFF2-40B4-BE49-F238E27FC236}">
                  <a16:creationId xmlns:a16="http://schemas.microsoft.com/office/drawing/2014/main" id="{18F97BEF-7FBF-403B-8B06-C6AB5DCE9EBA}"/>
                </a:ext>
              </a:extLst>
            </p:cNvPr>
            <p:cNvSpPr/>
            <p:nvPr/>
          </p:nvSpPr>
          <p:spPr>
            <a:xfrm>
              <a:off x="3795268" y="5864836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2.30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C3A5D87-5CF0-4D4D-83F7-D4E353D36C99}"/>
                </a:ext>
              </a:extLst>
            </p:cNvPr>
            <p:cNvGrpSpPr/>
            <p:nvPr/>
          </p:nvGrpSpPr>
          <p:grpSpPr>
            <a:xfrm>
              <a:off x="3734313" y="475461"/>
              <a:ext cx="641522" cy="276999"/>
              <a:chOff x="3734313" y="482997"/>
              <a:chExt cx="641522" cy="276999"/>
            </a:xfrm>
          </p:grpSpPr>
          <p:sp>
            <p:nvSpPr>
              <p:cNvPr id="81" name="Rounded Rectangle 201 - 25">
                <a:extLst>
                  <a:ext uri="{FF2B5EF4-FFF2-40B4-BE49-F238E27FC236}">
                    <a16:creationId xmlns:a16="http://schemas.microsoft.com/office/drawing/2014/main" id="{49ED5D17-527F-403E-965A-2A98FC9172BF}"/>
                  </a:ext>
                </a:extLst>
              </p:cNvPr>
              <p:cNvSpPr/>
              <p:nvPr/>
            </p:nvSpPr>
            <p:spPr>
              <a:xfrm>
                <a:off x="3780754" y="484336"/>
                <a:ext cx="548640" cy="274320"/>
              </a:xfrm>
              <a:prstGeom prst="roundRect">
                <a:avLst>
                  <a:gd name="adj" fmla="val 8500"/>
                </a:avLst>
              </a:prstGeom>
              <a:solidFill>
                <a:srgbClr val="4472C4">
                  <a:lumMod val="40000"/>
                  <a:lumOff val="60000"/>
                </a:srgbClr>
              </a:solidFill>
              <a:ln w="6350" cap="rnd" cmpd="sng" algn="ctr">
                <a:noFill/>
                <a:prstDash val="solid"/>
                <a:miter lim="800000"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Rounded Medium" pitchFamily="5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8C3E878-D7D0-4FFC-B79F-9CD86A64453F}"/>
                  </a:ext>
                </a:extLst>
              </p:cNvPr>
              <p:cNvSpPr/>
              <p:nvPr/>
            </p:nvSpPr>
            <p:spPr>
              <a:xfrm>
                <a:off x="3734313" y="482997"/>
                <a:ext cx="64152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a-DK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otham Rounded Medium" pitchFamily="50" charset="0"/>
                  </a:rPr>
                  <a:t>INDIA</a:t>
                </a: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07ED4DF-D8A3-42C6-8869-BE34876D1774}"/>
              </a:ext>
            </a:extLst>
          </p:cNvPr>
          <p:cNvGrpSpPr/>
          <p:nvPr/>
        </p:nvGrpSpPr>
        <p:grpSpPr>
          <a:xfrm>
            <a:off x="8607101" y="248949"/>
            <a:ext cx="549112" cy="6079607"/>
            <a:chOff x="4971526" y="494511"/>
            <a:chExt cx="549112" cy="6079607"/>
          </a:xfrm>
        </p:grpSpPr>
        <p:sp>
          <p:nvSpPr>
            <p:cNvPr id="84" name="Rounded Rectangle 201">
              <a:extLst>
                <a:ext uri="{FF2B5EF4-FFF2-40B4-BE49-F238E27FC236}">
                  <a16:creationId xmlns:a16="http://schemas.microsoft.com/office/drawing/2014/main" id="{5C79E3B2-0A96-4787-B836-4CFCAB97A4D5}"/>
                </a:ext>
              </a:extLst>
            </p:cNvPr>
            <p:cNvSpPr/>
            <p:nvPr/>
          </p:nvSpPr>
          <p:spPr>
            <a:xfrm>
              <a:off x="4971526" y="844420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21.30</a:t>
              </a:r>
            </a:p>
          </p:txBody>
        </p:sp>
        <p:sp>
          <p:nvSpPr>
            <p:cNvPr id="85" name="Rounded Rectangle 201 - 1">
              <a:extLst>
                <a:ext uri="{FF2B5EF4-FFF2-40B4-BE49-F238E27FC236}">
                  <a16:creationId xmlns:a16="http://schemas.microsoft.com/office/drawing/2014/main" id="{7B0DC1A3-7913-4D71-9604-AAC1AAFD17CE}"/>
                </a:ext>
              </a:extLst>
            </p:cNvPr>
            <p:cNvSpPr/>
            <p:nvPr/>
          </p:nvSpPr>
          <p:spPr>
            <a:xfrm>
              <a:off x="4971526" y="1085586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22.30</a:t>
              </a:r>
            </a:p>
          </p:txBody>
        </p:sp>
        <p:sp>
          <p:nvSpPr>
            <p:cNvPr id="86" name="Rounded Rectangle 201 - 2">
              <a:extLst>
                <a:ext uri="{FF2B5EF4-FFF2-40B4-BE49-F238E27FC236}">
                  <a16:creationId xmlns:a16="http://schemas.microsoft.com/office/drawing/2014/main" id="{A5F7297D-5E3B-4302-810D-9253B6A9E1E1}"/>
                </a:ext>
              </a:extLst>
            </p:cNvPr>
            <p:cNvSpPr/>
            <p:nvPr/>
          </p:nvSpPr>
          <p:spPr>
            <a:xfrm>
              <a:off x="4971526" y="1326752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23.30</a:t>
              </a:r>
            </a:p>
          </p:txBody>
        </p:sp>
        <p:sp>
          <p:nvSpPr>
            <p:cNvPr id="87" name="Rounded Rectangle 201 - 3">
              <a:extLst>
                <a:ext uri="{FF2B5EF4-FFF2-40B4-BE49-F238E27FC236}">
                  <a16:creationId xmlns:a16="http://schemas.microsoft.com/office/drawing/2014/main" id="{596D008B-C01D-46C7-8378-6D204C34AC55}"/>
                </a:ext>
              </a:extLst>
            </p:cNvPr>
            <p:cNvSpPr/>
            <p:nvPr/>
          </p:nvSpPr>
          <p:spPr>
            <a:xfrm>
              <a:off x="4971526" y="1567918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00.30</a:t>
              </a:r>
            </a:p>
          </p:txBody>
        </p:sp>
        <p:sp>
          <p:nvSpPr>
            <p:cNvPr id="88" name="Rounded Rectangle 201 - 4">
              <a:extLst>
                <a:ext uri="{FF2B5EF4-FFF2-40B4-BE49-F238E27FC236}">
                  <a16:creationId xmlns:a16="http://schemas.microsoft.com/office/drawing/2014/main" id="{85CB147B-06B6-4D16-B46B-6A2A7194564F}"/>
                </a:ext>
              </a:extLst>
            </p:cNvPr>
            <p:cNvSpPr/>
            <p:nvPr/>
          </p:nvSpPr>
          <p:spPr>
            <a:xfrm>
              <a:off x="4971526" y="1809084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1.30</a:t>
              </a:r>
            </a:p>
          </p:txBody>
        </p:sp>
        <p:sp>
          <p:nvSpPr>
            <p:cNvPr id="89" name="Rounded Rectangle 201 - 5">
              <a:extLst>
                <a:ext uri="{FF2B5EF4-FFF2-40B4-BE49-F238E27FC236}">
                  <a16:creationId xmlns:a16="http://schemas.microsoft.com/office/drawing/2014/main" id="{04A1E445-2EC1-4D15-97DD-126BC2C51EA1}"/>
                </a:ext>
              </a:extLst>
            </p:cNvPr>
            <p:cNvSpPr/>
            <p:nvPr/>
          </p:nvSpPr>
          <p:spPr>
            <a:xfrm>
              <a:off x="4971526" y="2050250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2.30</a:t>
              </a:r>
            </a:p>
          </p:txBody>
        </p:sp>
        <p:sp>
          <p:nvSpPr>
            <p:cNvPr id="90" name="Rounded Rectangle 201 - 6">
              <a:extLst>
                <a:ext uri="{FF2B5EF4-FFF2-40B4-BE49-F238E27FC236}">
                  <a16:creationId xmlns:a16="http://schemas.microsoft.com/office/drawing/2014/main" id="{7B63CD70-EC14-4DA1-AA66-F9020003BA48}"/>
                </a:ext>
              </a:extLst>
            </p:cNvPr>
            <p:cNvSpPr/>
            <p:nvPr/>
          </p:nvSpPr>
          <p:spPr>
            <a:xfrm>
              <a:off x="4971526" y="2291416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3.30</a:t>
              </a:r>
            </a:p>
          </p:txBody>
        </p:sp>
        <p:sp>
          <p:nvSpPr>
            <p:cNvPr id="91" name="Rounded Rectangle 201 - 7">
              <a:extLst>
                <a:ext uri="{FF2B5EF4-FFF2-40B4-BE49-F238E27FC236}">
                  <a16:creationId xmlns:a16="http://schemas.microsoft.com/office/drawing/2014/main" id="{06CD8BDC-4640-4740-977C-A417DCE08485}"/>
                </a:ext>
              </a:extLst>
            </p:cNvPr>
            <p:cNvSpPr/>
            <p:nvPr/>
          </p:nvSpPr>
          <p:spPr>
            <a:xfrm>
              <a:off x="4971526" y="2532582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4.30</a:t>
              </a:r>
            </a:p>
          </p:txBody>
        </p:sp>
        <p:sp>
          <p:nvSpPr>
            <p:cNvPr id="92" name="Rounded Rectangle 201 - 8">
              <a:extLst>
                <a:ext uri="{FF2B5EF4-FFF2-40B4-BE49-F238E27FC236}">
                  <a16:creationId xmlns:a16="http://schemas.microsoft.com/office/drawing/2014/main" id="{CE63DF45-B2E8-4505-B814-7D8EECF0C7C1}"/>
                </a:ext>
              </a:extLst>
            </p:cNvPr>
            <p:cNvSpPr/>
            <p:nvPr/>
          </p:nvSpPr>
          <p:spPr>
            <a:xfrm>
              <a:off x="4971526" y="2773748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5.30</a:t>
              </a:r>
            </a:p>
          </p:txBody>
        </p:sp>
        <p:sp>
          <p:nvSpPr>
            <p:cNvPr id="93" name="Rounded Rectangle 201 - 9">
              <a:extLst>
                <a:ext uri="{FF2B5EF4-FFF2-40B4-BE49-F238E27FC236}">
                  <a16:creationId xmlns:a16="http://schemas.microsoft.com/office/drawing/2014/main" id="{87CD0BE9-F2DF-4675-9F0F-4E1FCCBBEEE7}"/>
                </a:ext>
              </a:extLst>
            </p:cNvPr>
            <p:cNvSpPr/>
            <p:nvPr/>
          </p:nvSpPr>
          <p:spPr>
            <a:xfrm>
              <a:off x="4971526" y="3014914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6.30</a:t>
              </a:r>
            </a:p>
          </p:txBody>
        </p:sp>
        <p:sp>
          <p:nvSpPr>
            <p:cNvPr id="94" name="Rounded Rectangle 201 - 10">
              <a:extLst>
                <a:ext uri="{FF2B5EF4-FFF2-40B4-BE49-F238E27FC236}">
                  <a16:creationId xmlns:a16="http://schemas.microsoft.com/office/drawing/2014/main" id="{F079DC65-7D49-4880-8D9D-EC9CDD42501D}"/>
                </a:ext>
              </a:extLst>
            </p:cNvPr>
            <p:cNvSpPr/>
            <p:nvPr/>
          </p:nvSpPr>
          <p:spPr>
            <a:xfrm>
              <a:off x="4971526" y="3256080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7.30</a:t>
              </a:r>
            </a:p>
          </p:txBody>
        </p:sp>
        <p:sp>
          <p:nvSpPr>
            <p:cNvPr id="95" name="Rounded Rectangle 201 - 11">
              <a:extLst>
                <a:ext uri="{FF2B5EF4-FFF2-40B4-BE49-F238E27FC236}">
                  <a16:creationId xmlns:a16="http://schemas.microsoft.com/office/drawing/2014/main" id="{FC8431F6-03E1-400A-9C3A-3BA8DFA50F8D}"/>
                </a:ext>
              </a:extLst>
            </p:cNvPr>
            <p:cNvSpPr/>
            <p:nvPr/>
          </p:nvSpPr>
          <p:spPr>
            <a:xfrm>
              <a:off x="4971526" y="3497246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8.30</a:t>
              </a:r>
            </a:p>
          </p:txBody>
        </p:sp>
        <p:sp>
          <p:nvSpPr>
            <p:cNvPr id="96" name="Rounded Rectangle 201 - 12">
              <a:extLst>
                <a:ext uri="{FF2B5EF4-FFF2-40B4-BE49-F238E27FC236}">
                  <a16:creationId xmlns:a16="http://schemas.microsoft.com/office/drawing/2014/main" id="{13D99955-0FAE-40F8-AAA1-A346996BCFDF}"/>
                </a:ext>
              </a:extLst>
            </p:cNvPr>
            <p:cNvSpPr/>
            <p:nvPr/>
          </p:nvSpPr>
          <p:spPr>
            <a:xfrm>
              <a:off x="4971526" y="3738412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9.30</a:t>
              </a:r>
            </a:p>
          </p:txBody>
        </p:sp>
        <p:sp>
          <p:nvSpPr>
            <p:cNvPr id="97" name="Rounded Rectangle 201 - 13">
              <a:extLst>
                <a:ext uri="{FF2B5EF4-FFF2-40B4-BE49-F238E27FC236}">
                  <a16:creationId xmlns:a16="http://schemas.microsoft.com/office/drawing/2014/main" id="{15B6EF42-4EB6-47CC-A4D4-06FB819CDC6C}"/>
                </a:ext>
              </a:extLst>
            </p:cNvPr>
            <p:cNvSpPr/>
            <p:nvPr/>
          </p:nvSpPr>
          <p:spPr>
            <a:xfrm>
              <a:off x="4971526" y="3979578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10.30</a:t>
              </a:r>
            </a:p>
          </p:txBody>
        </p:sp>
        <p:sp>
          <p:nvSpPr>
            <p:cNvPr id="98" name="Rounded Rectangle 201 - 14">
              <a:extLst>
                <a:ext uri="{FF2B5EF4-FFF2-40B4-BE49-F238E27FC236}">
                  <a16:creationId xmlns:a16="http://schemas.microsoft.com/office/drawing/2014/main" id="{9092C8A8-710B-4985-B800-EE7E6A79DE5C}"/>
                </a:ext>
              </a:extLst>
            </p:cNvPr>
            <p:cNvSpPr/>
            <p:nvPr/>
          </p:nvSpPr>
          <p:spPr>
            <a:xfrm>
              <a:off x="4971526" y="4220744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11.30</a:t>
              </a:r>
            </a:p>
          </p:txBody>
        </p:sp>
        <p:sp>
          <p:nvSpPr>
            <p:cNvPr id="99" name="Rounded Rectangle 201 - 15">
              <a:extLst>
                <a:ext uri="{FF2B5EF4-FFF2-40B4-BE49-F238E27FC236}">
                  <a16:creationId xmlns:a16="http://schemas.microsoft.com/office/drawing/2014/main" id="{CD7FAE3F-E973-4D98-B180-6D8A37711E33}"/>
                </a:ext>
              </a:extLst>
            </p:cNvPr>
            <p:cNvSpPr/>
            <p:nvPr/>
          </p:nvSpPr>
          <p:spPr>
            <a:xfrm>
              <a:off x="4971526" y="4461910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12.30</a:t>
              </a:r>
            </a:p>
          </p:txBody>
        </p:sp>
        <p:sp>
          <p:nvSpPr>
            <p:cNvPr id="100" name="Rounded Rectangle 201 - 16">
              <a:extLst>
                <a:ext uri="{FF2B5EF4-FFF2-40B4-BE49-F238E27FC236}">
                  <a16:creationId xmlns:a16="http://schemas.microsoft.com/office/drawing/2014/main" id="{F34755F7-AD1C-4C05-B34F-13772225CD5C}"/>
                </a:ext>
              </a:extLst>
            </p:cNvPr>
            <p:cNvSpPr/>
            <p:nvPr/>
          </p:nvSpPr>
          <p:spPr>
            <a:xfrm>
              <a:off x="4971526" y="4703076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13.30</a:t>
              </a:r>
            </a:p>
          </p:txBody>
        </p:sp>
        <p:sp>
          <p:nvSpPr>
            <p:cNvPr id="101" name="Rounded Rectangle 201 - 17">
              <a:extLst>
                <a:ext uri="{FF2B5EF4-FFF2-40B4-BE49-F238E27FC236}">
                  <a16:creationId xmlns:a16="http://schemas.microsoft.com/office/drawing/2014/main" id="{BA83F84F-2320-4F45-93C9-CCD675E3FDCA}"/>
                </a:ext>
              </a:extLst>
            </p:cNvPr>
            <p:cNvSpPr/>
            <p:nvPr/>
          </p:nvSpPr>
          <p:spPr>
            <a:xfrm>
              <a:off x="4971526" y="4944242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14.30</a:t>
              </a:r>
            </a:p>
          </p:txBody>
        </p:sp>
        <p:sp>
          <p:nvSpPr>
            <p:cNvPr id="102" name="Rounded Rectangle 201 - 18">
              <a:extLst>
                <a:ext uri="{FF2B5EF4-FFF2-40B4-BE49-F238E27FC236}">
                  <a16:creationId xmlns:a16="http://schemas.microsoft.com/office/drawing/2014/main" id="{38C92211-2EC2-4AF7-B651-92B4DB06C542}"/>
                </a:ext>
              </a:extLst>
            </p:cNvPr>
            <p:cNvSpPr/>
            <p:nvPr/>
          </p:nvSpPr>
          <p:spPr>
            <a:xfrm>
              <a:off x="4971526" y="5185408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15.30</a:t>
              </a:r>
            </a:p>
          </p:txBody>
        </p:sp>
        <p:sp>
          <p:nvSpPr>
            <p:cNvPr id="103" name="Rounded Rectangle 201 - 19">
              <a:extLst>
                <a:ext uri="{FF2B5EF4-FFF2-40B4-BE49-F238E27FC236}">
                  <a16:creationId xmlns:a16="http://schemas.microsoft.com/office/drawing/2014/main" id="{93E5CBD0-80A7-40C2-BEF1-7D06120E50B1}"/>
                </a:ext>
              </a:extLst>
            </p:cNvPr>
            <p:cNvSpPr/>
            <p:nvPr/>
          </p:nvSpPr>
          <p:spPr>
            <a:xfrm>
              <a:off x="4971526" y="5426574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16.30</a:t>
              </a:r>
            </a:p>
          </p:txBody>
        </p:sp>
        <p:sp>
          <p:nvSpPr>
            <p:cNvPr id="104" name="Rounded Rectangle 201 - 20">
              <a:extLst>
                <a:ext uri="{FF2B5EF4-FFF2-40B4-BE49-F238E27FC236}">
                  <a16:creationId xmlns:a16="http://schemas.microsoft.com/office/drawing/2014/main" id="{53A7BAC9-582E-4D7A-A9D8-BCEC8BE7306F}"/>
                </a:ext>
              </a:extLst>
            </p:cNvPr>
            <p:cNvSpPr/>
            <p:nvPr/>
          </p:nvSpPr>
          <p:spPr>
            <a:xfrm>
              <a:off x="4971526" y="5667740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17.30</a:t>
              </a:r>
            </a:p>
          </p:txBody>
        </p:sp>
        <p:sp>
          <p:nvSpPr>
            <p:cNvPr id="105" name="Rounded Rectangle 201 - 21">
              <a:extLst>
                <a:ext uri="{FF2B5EF4-FFF2-40B4-BE49-F238E27FC236}">
                  <a16:creationId xmlns:a16="http://schemas.microsoft.com/office/drawing/2014/main" id="{DC788794-8877-4528-9EDF-37B6826D9F78}"/>
                </a:ext>
              </a:extLst>
            </p:cNvPr>
            <p:cNvSpPr/>
            <p:nvPr/>
          </p:nvSpPr>
          <p:spPr>
            <a:xfrm>
              <a:off x="4971526" y="5908906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rgbClr val="8FAADC"/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18.30</a:t>
              </a:r>
            </a:p>
          </p:txBody>
        </p:sp>
        <p:sp>
          <p:nvSpPr>
            <p:cNvPr id="106" name="Rounded Rectangle 201 - 22">
              <a:extLst>
                <a:ext uri="{FF2B5EF4-FFF2-40B4-BE49-F238E27FC236}">
                  <a16:creationId xmlns:a16="http://schemas.microsoft.com/office/drawing/2014/main" id="{B7D6D0C1-DD09-47B2-9966-059C826B4DEE}"/>
                </a:ext>
              </a:extLst>
            </p:cNvPr>
            <p:cNvSpPr/>
            <p:nvPr/>
          </p:nvSpPr>
          <p:spPr>
            <a:xfrm>
              <a:off x="4971526" y="6150072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19.30</a:t>
              </a:r>
            </a:p>
          </p:txBody>
        </p:sp>
        <p:sp>
          <p:nvSpPr>
            <p:cNvPr id="107" name="Rounded Rectangle 201 - 23">
              <a:extLst>
                <a:ext uri="{FF2B5EF4-FFF2-40B4-BE49-F238E27FC236}">
                  <a16:creationId xmlns:a16="http://schemas.microsoft.com/office/drawing/2014/main" id="{E8D6293B-2139-44E2-AE15-D484C1F1FBA1}"/>
                </a:ext>
              </a:extLst>
            </p:cNvPr>
            <p:cNvSpPr/>
            <p:nvPr/>
          </p:nvSpPr>
          <p:spPr>
            <a:xfrm>
              <a:off x="4971526" y="6391238"/>
              <a:ext cx="548640" cy="182880"/>
            </a:xfrm>
            <a:prstGeom prst="roundRect">
              <a:avLst>
                <a:gd name="adj" fmla="val 8500"/>
              </a:avLst>
            </a:prstGeom>
            <a:solidFill>
              <a:sysClr val="window" lastClr="FFFFFF">
                <a:lumMod val="95000"/>
              </a:sysClr>
            </a:solidFill>
            <a:ln w="6350" cap="rnd" cmpd="sng" algn="ctr">
              <a:noFill/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20.30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699F15C-0F58-400E-B097-6B17ED9DC677}"/>
                </a:ext>
              </a:extLst>
            </p:cNvPr>
            <p:cNvGrpSpPr/>
            <p:nvPr/>
          </p:nvGrpSpPr>
          <p:grpSpPr>
            <a:xfrm>
              <a:off x="4971998" y="494511"/>
              <a:ext cx="548640" cy="274320"/>
              <a:chOff x="4971998" y="502147"/>
              <a:chExt cx="548640" cy="274320"/>
            </a:xfrm>
          </p:grpSpPr>
          <p:sp>
            <p:nvSpPr>
              <p:cNvPr id="109" name="Rounded Rectangle 201 - 25">
                <a:extLst>
                  <a:ext uri="{FF2B5EF4-FFF2-40B4-BE49-F238E27FC236}">
                    <a16:creationId xmlns:a16="http://schemas.microsoft.com/office/drawing/2014/main" id="{00863F70-3F09-4D24-BBA2-AEB7DDD84D11}"/>
                  </a:ext>
                </a:extLst>
              </p:cNvPr>
              <p:cNvSpPr/>
              <p:nvPr/>
            </p:nvSpPr>
            <p:spPr>
              <a:xfrm>
                <a:off x="4971998" y="502147"/>
                <a:ext cx="548640" cy="274320"/>
              </a:xfrm>
              <a:prstGeom prst="roundRect">
                <a:avLst>
                  <a:gd name="adj" fmla="val 8500"/>
                </a:avLst>
              </a:prstGeom>
              <a:solidFill>
                <a:srgbClr val="4472C4">
                  <a:lumMod val="40000"/>
                  <a:lumOff val="60000"/>
                </a:srgbClr>
              </a:solidFill>
              <a:ln w="6350" cap="rnd" cmpd="sng" algn="ctr">
                <a:noFill/>
                <a:prstDash val="solid"/>
                <a:miter lim="800000"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Rounded Medium" pitchFamily="5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F381529C-4036-4C55-A1AF-C1CA35F39421}"/>
                  </a:ext>
                </a:extLst>
              </p:cNvPr>
              <p:cNvSpPr/>
              <p:nvPr/>
            </p:nvSpPr>
            <p:spPr>
              <a:xfrm>
                <a:off x="4971998" y="512349"/>
                <a:ext cx="54864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otham Rounded Medium" pitchFamily="50" charset="0"/>
                    <a:cs typeface="Arial" panose="020B0604020202020204" pitchFamily="34" charset="0"/>
                  </a:rPr>
                  <a:t>BRAZIL</a:t>
                </a:r>
                <a:endParaRPr kumimoji="0" lang="da-DK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9581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5A83E5-A7A8-44C6-9E1D-CD75FDB043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hoek 4">
            <a:extLst>
              <a:ext uri="{FF2B5EF4-FFF2-40B4-BE49-F238E27FC236}">
                <a16:creationId xmlns:a16="http://schemas.microsoft.com/office/drawing/2014/main" id="{76627E70-C34F-4891-8216-EC099FA809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8000">
                <a:srgbClr val="1D76BB">
                  <a:alpha val="95000"/>
                </a:srgbClr>
              </a:gs>
              <a:gs pos="0">
                <a:srgbClr val="14538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kstvak 41">
            <a:extLst>
              <a:ext uri="{FF2B5EF4-FFF2-40B4-BE49-F238E27FC236}">
                <a16:creationId xmlns:a16="http://schemas.microsoft.com/office/drawing/2014/main" id="{B705F30E-5E7C-4F58-B7D1-B353C84E1DEC}"/>
              </a:ext>
            </a:extLst>
          </p:cNvPr>
          <p:cNvSpPr txBox="1"/>
          <p:nvPr/>
        </p:nvSpPr>
        <p:spPr>
          <a:xfrm>
            <a:off x="895207" y="2975041"/>
            <a:ext cx="4866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DEVELOPMENT METHODOLOGIES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E98B42-E783-43C2-896D-C7BBACDF9165}"/>
              </a:ext>
            </a:extLst>
          </p:cNvPr>
          <p:cNvCxnSpPr/>
          <p:nvPr/>
        </p:nvCxnSpPr>
        <p:spPr>
          <a:xfrm>
            <a:off x="1035584" y="4197427"/>
            <a:ext cx="402336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F9FD4B-D80A-4B54-98A2-D2DD3634BC81}"/>
              </a:ext>
            </a:extLst>
          </p:cNvPr>
          <p:cNvCxnSpPr/>
          <p:nvPr/>
        </p:nvCxnSpPr>
        <p:spPr>
          <a:xfrm>
            <a:off x="1187984" y="4349827"/>
            <a:ext cx="402336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00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4BF5BD-121D-4E95-A64C-7FD17BA292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AF Center Of Excellence</a:t>
            </a:r>
          </a:p>
        </p:txBody>
      </p:sp>
      <p:sp>
        <p:nvSpPr>
          <p:cNvPr id="4" name="Rechthoek 73">
            <a:extLst>
              <a:ext uri="{FF2B5EF4-FFF2-40B4-BE49-F238E27FC236}">
                <a16:creationId xmlns:a16="http://schemas.microsoft.com/office/drawing/2014/main" id="{526F6E0D-EA30-488A-A61A-EE7EE8BC67F2}"/>
              </a:ext>
            </a:extLst>
          </p:cNvPr>
          <p:cNvSpPr/>
          <p:nvPr/>
        </p:nvSpPr>
        <p:spPr>
          <a:xfrm>
            <a:off x="425717" y="0"/>
            <a:ext cx="208428" cy="4367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Rechthoek 75">
            <a:extLst>
              <a:ext uri="{FF2B5EF4-FFF2-40B4-BE49-F238E27FC236}">
                <a16:creationId xmlns:a16="http://schemas.microsoft.com/office/drawing/2014/main" id="{73B35DB4-1A9B-4734-8E0D-1C0956BA3283}"/>
              </a:ext>
            </a:extLst>
          </p:cNvPr>
          <p:cNvSpPr/>
          <p:nvPr/>
        </p:nvSpPr>
        <p:spPr>
          <a:xfrm>
            <a:off x="368032" y="0"/>
            <a:ext cx="82343" cy="436728"/>
          </a:xfrm>
          <a:prstGeom prst="rect">
            <a:avLst/>
          </a:prstGeom>
          <a:solidFill>
            <a:srgbClr val="1D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23FE5D9-4D0C-412E-B838-5B5B3E54D452}"/>
              </a:ext>
            </a:extLst>
          </p:cNvPr>
          <p:cNvSpPr/>
          <p:nvPr/>
        </p:nvSpPr>
        <p:spPr>
          <a:xfrm>
            <a:off x="299485" y="5362504"/>
            <a:ext cx="11585664" cy="11514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792F83-EB79-4199-8920-6B1274EF0718}"/>
              </a:ext>
            </a:extLst>
          </p:cNvPr>
          <p:cNvSpPr/>
          <p:nvPr/>
        </p:nvSpPr>
        <p:spPr>
          <a:xfrm>
            <a:off x="299485" y="1247106"/>
            <a:ext cx="11585664" cy="3578578"/>
          </a:xfrm>
          <a:prstGeom prst="rect">
            <a:avLst/>
          </a:prstGeom>
          <a:solidFill>
            <a:srgbClr val="1575B6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sp>
        <p:nvSpPr>
          <p:cNvPr id="63" name="Rounded Rectangle 4">
            <a:extLst>
              <a:ext uri="{FF2B5EF4-FFF2-40B4-BE49-F238E27FC236}">
                <a16:creationId xmlns:a16="http://schemas.microsoft.com/office/drawing/2014/main" id="{8424D8AB-BF91-4406-BA23-2A3D41198E70}"/>
              </a:ext>
            </a:extLst>
          </p:cNvPr>
          <p:cNvSpPr/>
          <p:nvPr/>
        </p:nvSpPr>
        <p:spPr>
          <a:xfrm>
            <a:off x="416999" y="1574377"/>
            <a:ext cx="5185458" cy="5671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74905A-5C16-4CE8-B28D-2C6880BD2BA2}"/>
              </a:ext>
            </a:extLst>
          </p:cNvPr>
          <p:cNvSpPr txBox="1"/>
          <p:nvPr/>
        </p:nvSpPr>
        <p:spPr>
          <a:xfrm>
            <a:off x="420050" y="1727149"/>
            <a:ext cx="1371600" cy="26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TECHNOLOGY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082707-0861-4479-8398-80C1BF7DD181}"/>
              </a:ext>
            </a:extLst>
          </p:cNvPr>
          <p:cNvSpPr txBox="1"/>
          <p:nvPr/>
        </p:nvSpPr>
        <p:spPr>
          <a:xfrm>
            <a:off x="1820868" y="165789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Track features &amp; Offering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Tools Evaluation</a:t>
            </a:r>
          </a:p>
        </p:txBody>
      </p:sp>
      <p:sp>
        <p:nvSpPr>
          <p:cNvPr id="59" name="Rounded Rectangle 7">
            <a:extLst>
              <a:ext uri="{FF2B5EF4-FFF2-40B4-BE49-F238E27FC236}">
                <a16:creationId xmlns:a16="http://schemas.microsoft.com/office/drawing/2014/main" id="{36DB31D2-8F28-4714-A9D4-E1B248E3998D}"/>
              </a:ext>
            </a:extLst>
          </p:cNvPr>
          <p:cNvSpPr/>
          <p:nvPr/>
        </p:nvSpPr>
        <p:spPr>
          <a:xfrm>
            <a:off x="416999" y="2306524"/>
            <a:ext cx="5185458" cy="5671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7D8987-9140-451A-BF2E-D44FD67C6019}"/>
              </a:ext>
            </a:extLst>
          </p:cNvPr>
          <p:cNvSpPr txBox="1"/>
          <p:nvPr/>
        </p:nvSpPr>
        <p:spPr>
          <a:xfrm>
            <a:off x="420050" y="2477039"/>
            <a:ext cx="1188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REPOSITORY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0D80E5A-6B1A-4910-86FC-98223E4AB9B9}"/>
              </a:ext>
            </a:extLst>
          </p:cNvPr>
          <p:cNvSpPr txBox="1"/>
          <p:nvPr/>
        </p:nvSpPr>
        <p:spPr>
          <a:xfrm>
            <a:off x="1820868" y="24077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Problem resolutions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Industry specific Solutions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BF13D0-3DB7-4204-9D37-1A41816C636A}"/>
              </a:ext>
            </a:extLst>
          </p:cNvPr>
          <p:cNvSpPr txBox="1"/>
          <p:nvPr/>
        </p:nvSpPr>
        <p:spPr>
          <a:xfrm>
            <a:off x="4154003" y="2407789"/>
            <a:ext cx="1178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Checklists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Prototypes</a:t>
            </a:r>
          </a:p>
        </p:txBody>
      </p:sp>
      <p:sp>
        <p:nvSpPr>
          <p:cNvPr id="55" name="Rounded Rectangle 11">
            <a:extLst>
              <a:ext uri="{FF2B5EF4-FFF2-40B4-BE49-F238E27FC236}">
                <a16:creationId xmlns:a16="http://schemas.microsoft.com/office/drawing/2014/main" id="{33D2DE7A-0BA6-466C-941E-4442C6A82BDF}"/>
              </a:ext>
            </a:extLst>
          </p:cNvPr>
          <p:cNvSpPr/>
          <p:nvPr/>
        </p:nvSpPr>
        <p:spPr>
          <a:xfrm>
            <a:off x="416999" y="3038671"/>
            <a:ext cx="5185458" cy="5671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2C90204-F99C-4328-A61E-0914C9FACCFD}"/>
              </a:ext>
            </a:extLst>
          </p:cNvPr>
          <p:cNvSpPr txBox="1"/>
          <p:nvPr/>
        </p:nvSpPr>
        <p:spPr>
          <a:xfrm>
            <a:off x="420050" y="3191443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ASSETS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2D8171-500D-4FF5-8A06-8BA1D88E5217}"/>
              </a:ext>
            </a:extLst>
          </p:cNvPr>
          <p:cNvSpPr txBox="1"/>
          <p:nvPr/>
        </p:nvSpPr>
        <p:spPr>
          <a:xfrm>
            <a:off x="4154003" y="3122193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Lesson Learnt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Templates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ECAE70-BE63-4EF5-82B7-732C4767392D}"/>
              </a:ext>
            </a:extLst>
          </p:cNvPr>
          <p:cNvSpPr txBox="1"/>
          <p:nvPr/>
        </p:nvSpPr>
        <p:spPr>
          <a:xfrm>
            <a:off x="1820868" y="3122193"/>
            <a:ext cx="1887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Standards &amp; Guidelines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Reusable Components</a:t>
            </a:r>
          </a:p>
        </p:txBody>
      </p:sp>
      <p:sp>
        <p:nvSpPr>
          <p:cNvPr id="52" name="Rounded Rectangle 17">
            <a:extLst>
              <a:ext uri="{FF2B5EF4-FFF2-40B4-BE49-F238E27FC236}">
                <a16:creationId xmlns:a16="http://schemas.microsoft.com/office/drawing/2014/main" id="{8F791F9F-F755-4975-A9F3-3FC1DA68F863}"/>
              </a:ext>
            </a:extLst>
          </p:cNvPr>
          <p:cNvSpPr/>
          <p:nvPr/>
        </p:nvSpPr>
        <p:spPr>
          <a:xfrm>
            <a:off x="5685027" y="1932124"/>
            <a:ext cx="5901232" cy="5671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BA37792-79DF-4B48-A350-BFF336835287}"/>
              </a:ext>
            </a:extLst>
          </p:cNvPr>
          <p:cNvSpPr txBox="1"/>
          <p:nvPr/>
        </p:nvSpPr>
        <p:spPr>
          <a:xfrm>
            <a:off x="5688499" y="2084896"/>
            <a:ext cx="128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OFFERINGS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19C6DF0-E1BC-4B06-BA3E-68BCAEB3BF71}"/>
              </a:ext>
            </a:extLst>
          </p:cNvPr>
          <p:cNvSpPr txBox="1"/>
          <p:nvPr/>
        </p:nvSpPr>
        <p:spPr>
          <a:xfrm>
            <a:off x="7282003" y="2015646"/>
            <a:ext cx="17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Strategy Consulting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Alliance Management</a:t>
            </a:r>
          </a:p>
        </p:txBody>
      </p:sp>
      <p:sp>
        <p:nvSpPr>
          <p:cNvPr id="49" name="Rounded Rectangle 21">
            <a:extLst>
              <a:ext uri="{FF2B5EF4-FFF2-40B4-BE49-F238E27FC236}">
                <a16:creationId xmlns:a16="http://schemas.microsoft.com/office/drawing/2014/main" id="{B0232DDC-AA1F-4D67-9D79-E8D6F2C065D4}"/>
              </a:ext>
            </a:extLst>
          </p:cNvPr>
          <p:cNvSpPr/>
          <p:nvPr/>
        </p:nvSpPr>
        <p:spPr>
          <a:xfrm>
            <a:off x="5689944" y="2699674"/>
            <a:ext cx="5901232" cy="5671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06C8E1-9094-4388-9E92-B11143C03DFE}"/>
              </a:ext>
            </a:extLst>
          </p:cNvPr>
          <p:cNvSpPr txBox="1"/>
          <p:nvPr/>
        </p:nvSpPr>
        <p:spPr>
          <a:xfrm>
            <a:off x="5693416" y="2852446"/>
            <a:ext cx="1463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TRAINING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A23522-6EAF-4520-815C-D385ABF8C48A}"/>
              </a:ext>
            </a:extLst>
          </p:cNvPr>
          <p:cNvSpPr txBox="1"/>
          <p:nvPr/>
        </p:nvSpPr>
        <p:spPr>
          <a:xfrm>
            <a:off x="7282004" y="2860141"/>
            <a:ext cx="21964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Establish a forum of Experts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DD61D-4622-445B-A7C5-1CF2247DA631}"/>
              </a:ext>
            </a:extLst>
          </p:cNvPr>
          <p:cNvSpPr txBox="1"/>
          <p:nvPr/>
        </p:nvSpPr>
        <p:spPr>
          <a:xfrm>
            <a:off x="9644583" y="2092591"/>
            <a:ext cx="14830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Presales Support</a:t>
            </a:r>
          </a:p>
        </p:txBody>
      </p:sp>
      <p:sp>
        <p:nvSpPr>
          <p:cNvPr id="23" name="Rounded Rectangle 34">
            <a:extLst>
              <a:ext uri="{FF2B5EF4-FFF2-40B4-BE49-F238E27FC236}">
                <a16:creationId xmlns:a16="http://schemas.microsoft.com/office/drawing/2014/main" id="{7E94AF09-1B85-4919-B326-5F28573EB708}"/>
              </a:ext>
            </a:extLst>
          </p:cNvPr>
          <p:cNvSpPr/>
          <p:nvPr/>
        </p:nvSpPr>
        <p:spPr>
          <a:xfrm>
            <a:off x="2166743" y="5526739"/>
            <a:ext cx="1463040" cy="82296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Design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Phase</a:t>
            </a:r>
          </a:p>
        </p:txBody>
      </p:sp>
      <p:sp>
        <p:nvSpPr>
          <p:cNvPr id="24" name="Rounded Rectangle 35">
            <a:extLst>
              <a:ext uri="{FF2B5EF4-FFF2-40B4-BE49-F238E27FC236}">
                <a16:creationId xmlns:a16="http://schemas.microsoft.com/office/drawing/2014/main" id="{9AC5C1FC-7F51-4C8D-BCD7-7277BAC3F6B3}"/>
              </a:ext>
            </a:extLst>
          </p:cNvPr>
          <p:cNvSpPr/>
          <p:nvPr/>
        </p:nvSpPr>
        <p:spPr>
          <a:xfrm>
            <a:off x="3767552" y="5526739"/>
            <a:ext cx="1463040" cy="82296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Proof 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Concept</a:t>
            </a:r>
          </a:p>
        </p:txBody>
      </p:sp>
      <p:sp>
        <p:nvSpPr>
          <p:cNvPr id="25" name="Rounded Rectangle 36">
            <a:extLst>
              <a:ext uri="{FF2B5EF4-FFF2-40B4-BE49-F238E27FC236}">
                <a16:creationId xmlns:a16="http://schemas.microsoft.com/office/drawing/2014/main" id="{5BB30B3E-0EDB-4A39-9E47-F8A68B9A5798}"/>
              </a:ext>
            </a:extLst>
          </p:cNvPr>
          <p:cNvSpPr/>
          <p:nvPr/>
        </p:nvSpPr>
        <p:spPr>
          <a:xfrm>
            <a:off x="5368361" y="5526739"/>
            <a:ext cx="1463040" cy="82296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System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Integration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&amp; testing</a:t>
            </a:r>
          </a:p>
        </p:txBody>
      </p:sp>
      <p:sp>
        <p:nvSpPr>
          <p:cNvPr id="26" name="Rounded Rectangle 37">
            <a:extLst>
              <a:ext uri="{FF2B5EF4-FFF2-40B4-BE49-F238E27FC236}">
                <a16:creationId xmlns:a16="http://schemas.microsoft.com/office/drawing/2014/main" id="{F3941440-1563-484F-BEBF-FE140DBBFD7A}"/>
              </a:ext>
            </a:extLst>
          </p:cNvPr>
          <p:cNvSpPr/>
          <p:nvPr/>
        </p:nvSpPr>
        <p:spPr>
          <a:xfrm>
            <a:off x="6969170" y="5526739"/>
            <a:ext cx="1463040" cy="82296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Construction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&amp; 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Testing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" name="Rounded Rectangle 38">
            <a:extLst>
              <a:ext uri="{FF2B5EF4-FFF2-40B4-BE49-F238E27FC236}">
                <a16:creationId xmlns:a16="http://schemas.microsoft.com/office/drawing/2014/main" id="{2C98CE7D-D2A6-481A-8542-E32C03CA20CC}"/>
              </a:ext>
            </a:extLst>
          </p:cNvPr>
          <p:cNvSpPr/>
          <p:nvPr/>
        </p:nvSpPr>
        <p:spPr>
          <a:xfrm>
            <a:off x="8569979" y="5526739"/>
            <a:ext cx="1463040" cy="82296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UAT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" name="Rounded Rectangle 39">
            <a:extLst>
              <a:ext uri="{FF2B5EF4-FFF2-40B4-BE49-F238E27FC236}">
                <a16:creationId xmlns:a16="http://schemas.microsoft.com/office/drawing/2014/main" id="{9808CE61-955A-4864-B4A7-B433DD38A2AA}"/>
              </a:ext>
            </a:extLst>
          </p:cNvPr>
          <p:cNvSpPr/>
          <p:nvPr/>
        </p:nvSpPr>
        <p:spPr>
          <a:xfrm>
            <a:off x="10170788" y="5526739"/>
            <a:ext cx="1463040" cy="82296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Noto Sans" panose="020B0502040504020204" pitchFamily="34"/>
                <a:cs typeface="Segoe UI Semibold" panose="020B0702040204020203" pitchFamily="34" charset="0"/>
              </a:rPr>
              <a:t>Implementation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Noto Sans" panose="020B0502040504020204" pitchFamily="34"/>
                <a:cs typeface="Segoe UI Semibold" panose="020B0702040204020203" pitchFamily="34" charset="0"/>
              </a:rPr>
              <a:t>Support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Noto Sans" panose="020B0502040504020204" pitchFamily="34"/>
              <a:cs typeface="Segoe UI Semibold" panose="020B0702040204020203" pitchFamily="34" charset="0"/>
            </a:endParaRPr>
          </a:p>
        </p:txBody>
      </p:sp>
      <p:sp>
        <p:nvSpPr>
          <p:cNvPr id="29" name="Rounded Rectangle 40">
            <a:extLst>
              <a:ext uri="{FF2B5EF4-FFF2-40B4-BE49-F238E27FC236}">
                <a16:creationId xmlns:a16="http://schemas.microsoft.com/office/drawing/2014/main" id="{590DDB5E-987A-40C4-8192-633C593486A2}"/>
              </a:ext>
            </a:extLst>
          </p:cNvPr>
          <p:cNvSpPr/>
          <p:nvPr/>
        </p:nvSpPr>
        <p:spPr>
          <a:xfrm>
            <a:off x="565934" y="5526739"/>
            <a:ext cx="1463040" cy="82296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Requirement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Analysis</a:t>
            </a:r>
          </a:p>
        </p:txBody>
      </p:sp>
      <p:sp>
        <p:nvSpPr>
          <p:cNvPr id="42" name="Rectangular Callout 57">
            <a:extLst>
              <a:ext uri="{FF2B5EF4-FFF2-40B4-BE49-F238E27FC236}">
                <a16:creationId xmlns:a16="http://schemas.microsoft.com/office/drawing/2014/main" id="{03BD3098-6957-431F-B052-C07CB891F653}"/>
              </a:ext>
            </a:extLst>
          </p:cNvPr>
          <p:cNvSpPr/>
          <p:nvPr/>
        </p:nvSpPr>
        <p:spPr>
          <a:xfrm>
            <a:off x="8408332" y="3915625"/>
            <a:ext cx="1463040" cy="1188720"/>
          </a:xfrm>
          <a:prstGeom prst="wedgeRectCallout">
            <a:avLst>
              <a:gd name="adj1" fmla="val 2318"/>
              <a:gd name="adj2" fmla="val 68931"/>
            </a:avLst>
          </a:prstGeom>
          <a:solidFill>
            <a:srgbClr val="4E677C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CoE assists in resolving complex queries within a short span of time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3" name="Rectangular Callout 58">
            <a:extLst>
              <a:ext uri="{FF2B5EF4-FFF2-40B4-BE49-F238E27FC236}">
                <a16:creationId xmlns:a16="http://schemas.microsoft.com/office/drawing/2014/main" id="{37D2B594-D843-41E8-B2D5-D9E62B2BE4BE}"/>
              </a:ext>
            </a:extLst>
          </p:cNvPr>
          <p:cNvSpPr/>
          <p:nvPr/>
        </p:nvSpPr>
        <p:spPr>
          <a:xfrm>
            <a:off x="10300305" y="3915625"/>
            <a:ext cx="1463040" cy="1188720"/>
          </a:xfrm>
          <a:prstGeom prst="wedgeRectCallout">
            <a:avLst>
              <a:gd name="adj1" fmla="val -597"/>
              <a:gd name="adj2" fmla="val 68931"/>
            </a:avLst>
          </a:prstGeom>
          <a:solidFill>
            <a:srgbClr val="4E677C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Specialized CoE resources are used to train users on certain technology aspects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429C66-4831-4B05-82DC-1A08809090E0}"/>
              </a:ext>
            </a:extLst>
          </p:cNvPr>
          <p:cNvSpPr/>
          <p:nvPr/>
        </p:nvSpPr>
        <p:spPr>
          <a:xfrm>
            <a:off x="299593" y="725985"/>
            <a:ext cx="11585448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CoE Collaboration</a:t>
            </a:r>
          </a:p>
        </p:txBody>
      </p:sp>
      <p:sp>
        <p:nvSpPr>
          <p:cNvPr id="72" name="Rectangular Callout 57">
            <a:extLst>
              <a:ext uri="{FF2B5EF4-FFF2-40B4-BE49-F238E27FC236}">
                <a16:creationId xmlns:a16="http://schemas.microsoft.com/office/drawing/2014/main" id="{674B5253-1D69-40B9-8185-B37C68FF10F5}"/>
              </a:ext>
            </a:extLst>
          </p:cNvPr>
          <p:cNvSpPr/>
          <p:nvPr/>
        </p:nvSpPr>
        <p:spPr>
          <a:xfrm>
            <a:off x="3700738" y="3915625"/>
            <a:ext cx="1463040" cy="1188720"/>
          </a:xfrm>
          <a:prstGeom prst="wedgeRectCallout">
            <a:avLst>
              <a:gd name="adj1" fmla="val 2318"/>
              <a:gd name="adj2" fmla="val 68931"/>
            </a:avLst>
          </a:prstGeom>
          <a:solidFill>
            <a:srgbClr val="4E677C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CoE Specialist helps 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Concept creation</a:t>
            </a:r>
          </a:p>
        </p:txBody>
      </p:sp>
      <p:sp>
        <p:nvSpPr>
          <p:cNvPr id="73" name="Rectangular Callout 58">
            <a:extLst>
              <a:ext uri="{FF2B5EF4-FFF2-40B4-BE49-F238E27FC236}">
                <a16:creationId xmlns:a16="http://schemas.microsoft.com/office/drawing/2014/main" id="{380DC2C2-6A08-4DBF-AE86-DE8F576B2A55}"/>
              </a:ext>
            </a:extLst>
          </p:cNvPr>
          <p:cNvSpPr/>
          <p:nvPr/>
        </p:nvSpPr>
        <p:spPr>
          <a:xfrm>
            <a:off x="541694" y="3915625"/>
            <a:ext cx="1463040" cy="1188720"/>
          </a:xfrm>
          <a:prstGeom prst="wedgeRectCallout">
            <a:avLst>
              <a:gd name="adj1" fmla="val -597"/>
              <a:gd name="adj2" fmla="val 68931"/>
            </a:avLst>
          </a:prstGeom>
          <a:solidFill>
            <a:srgbClr val="4E677C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CoE Analysts helps in creating the requirements along with the delivery teams</a:t>
            </a:r>
          </a:p>
        </p:txBody>
      </p:sp>
      <p:sp>
        <p:nvSpPr>
          <p:cNvPr id="74" name="Rectangular Callout 58">
            <a:extLst>
              <a:ext uri="{FF2B5EF4-FFF2-40B4-BE49-F238E27FC236}">
                <a16:creationId xmlns:a16="http://schemas.microsoft.com/office/drawing/2014/main" id="{F2C7938E-D634-4012-B4E9-24D014E32E65}"/>
              </a:ext>
            </a:extLst>
          </p:cNvPr>
          <p:cNvSpPr/>
          <p:nvPr/>
        </p:nvSpPr>
        <p:spPr>
          <a:xfrm>
            <a:off x="6449105" y="3915625"/>
            <a:ext cx="1463040" cy="1188720"/>
          </a:xfrm>
          <a:prstGeom prst="wedgeRectCallout">
            <a:avLst>
              <a:gd name="adj1" fmla="val -597"/>
              <a:gd name="adj2" fmla="val 68931"/>
            </a:avLst>
          </a:prstGeom>
          <a:solidFill>
            <a:srgbClr val="4E677C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Implementing best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Practices, code reviews etc.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497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Target Operating Model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657E3FB-EA80-4BC0-92D1-B9F3D83BB861}"/>
              </a:ext>
            </a:extLst>
          </p:cNvPr>
          <p:cNvSpPr/>
          <p:nvPr/>
        </p:nvSpPr>
        <p:spPr>
          <a:xfrm>
            <a:off x="692004" y="453834"/>
            <a:ext cx="8098376" cy="1182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2" name="Rounded Rectangle 5">
            <a:extLst>
              <a:ext uri="{FF2B5EF4-FFF2-40B4-BE49-F238E27FC236}">
                <a16:creationId xmlns:a16="http://schemas.microsoft.com/office/drawing/2014/main" id="{F1035EA5-8C95-4619-9A32-9E474FE0E128}"/>
              </a:ext>
            </a:extLst>
          </p:cNvPr>
          <p:cNvSpPr/>
          <p:nvPr/>
        </p:nvSpPr>
        <p:spPr>
          <a:xfrm>
            <a:off x="835581" y="530539"/>
            <a:ext cx="7662614" cy="555457"/>
          </a:xfrm>
          <a:prstGeom prst="roundRect">
            <a:avLst/>
          </a:prstGeom>
          <a:solidFill>
            <a:srgbClr val="46566E"/>
          </a:solidFill>
          <a:ln w="635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" name="Rounded Rectangle 6">
            <a:extLst>
              <a:ext uri="{FF2B5EF4-FFF2-40B4-BE49-F238E27FC236}">
                <a16:creationId xmlns:a16="http://schemas.microsoft.com/office/drawing/2014/main" id="{DEE34DCA-3D09-4597-8E8A-52C354DDF61E}"/>
              </a:ext>
            </a:extLst>
          </p:cNvPr>
          <p:cNvSpPr/>
          <p:nvPr/>
        </p:nvSpPr>
        <p:spPr>
          <a:xfrm>
            <a:off x="893033" y="625387"/>
            <a:ext cx="4129673" cy="365760"/>
          </a:xfrm>
          <a:prstGeom prst="roundRect">
            <a:avLst/>
          </a:prstGeom>
          <a:solidFill>
            <a:srgbClr val="647B9C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Customer IT End Users</a:t>
            </a:r>
          </a:p>
        </p:txBody>
      </p:sp>
      <p:sp>
        <p:nvSpPr>
          <p:cNvPr id="104" name="Rounded Rectangle 7">
            <a:extLst>
              <a:ext uri="{FF2B5EF4-FFF2-40B4-BE49-F238E27FC236}">
                <a16:creationId xmlns:a16="http://schemas.microsoft.com/office/drawing/2014/main" id="{1B049284-E223-4F89-8364-1BF4A3A01E4C}"/>
              </a:ext>
            </a:extLst>
          </p:cNvPr>
          <p:cNvSpPr/>
          <p:nvPr/>
        </p:nvSpPr>
        <p:spPr>
          <a:xfrm>
            <a:off x="5117923" y="625387"/>
            <a:ext cx="3240360" cy="365760"/>
          </a:xfrm>
          <a:prstGeom prst="roundRect">
            <a:avLst/>
          </a:prstGeom>
          <a:solidFill>
            <a:srgbClr val="647B9C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Monitoring and Notification Systems</a:t>
            </a:r>
          </a:p>
        </p:txBody>
      </p:sp>
      <p:sp>
        <p:nvSpPr>
          <p:cNvPr id="105" name="Rounded Rectangle 8">
            <a:extLst>
              <a:ext uri="{FF2B5EF4-FFF2-40B4-BE49-F238E27FC236}">
                <a16:creationId xmlns:a16="http://schemas.microsoft.com/office/drawing/2014/main" id="{D1F4F78E-C695-4D3A-A2DF-412B1F510C33}"/>
              </a:ext>
            </a:extLst>
          </p:cNvPr>
          <p:cNvSpPr/>
          <p:nvPr/>
        </p:nvSpPr>
        <p:spPr>
          <a:xfrm>
            <a:off x="332930" y="647220"/>
            <a:ext cx="301752" cy="846050"/>
          </a:xfrm>
          <a:prstGeom prst="roundRect">
            <a:avLst/>
          </a:prstGeom>
          <a:solidFill>
            <a:srgbClr val="4656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L0</a:t>
            </a:r>
          </a:p>
        </p:txBody>
      </p:sp>
      <p:sp>
        <p:nvSpPr>
          <p:cNvPr id="106" name="Rounded Rectangle 9">
            <a:extLst>
              <a:ext uri="{FF2B5EF4-FFF2-40B4-BE49-F238E27FC236}">
                <a16:creationId xmlns:a16="http://schemas.microsoft.com/office/drawing/2014/main" id="{A0162690-B72D-4741-BC5F-C10C79C5C432}"/>
              </a:ext>
            </a:extLst>
          </p:cNvPr>
          <p:cNvSpPr/>
          <p:nvPr/>
        </p:nvSpPr>
        <p:spPr>
          <a:xfrm>
            <a:off x="834880" y="1147886"/>
            <a:ext cx="4379913" cy="399626"/>
          </a:xfrm>
          <a:prstGeom prst="roundRect">
            <a:avLst/>
          </a:prstGeom>
          <a:solidFill>
            <a:srgbClr val="00A09D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3A823EE7-CE87-4649-9D51-AEBA952EB920}"/>
              </a:ext>
            </a:extLst>
          </p:cNvPr>
          <p:cNvSpPr/>
          <p:nvPr/>
        </p:nvSpPr>
        <p:spPr>
          <a:xfrm>
            <a:off x="1055542" y="1244720"/>
            <a:ext cx="1655762" cy="235164"/>
          </a:xfrm>
          <a:prstGeom prst="roundRect">
            <a:avLst/>
          </a:prstGeom>
          <a:solidFill>
            <a:srgbClr val="00A09D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Assisted IVR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F716048-2B4B-43AA-976B-6A33C599A01C}"/>
              </a:ext>
            </a:extLst>
          </p:cNvPr>
          <p:cNvSpPr/>
          <p:nvPr/>
        </p:nvSpPr>
        <p:spPr>
          <a:xfrm>
            <a:off x="3192318" y="1257016"/>
            <a:ext cx="1762125" cy="218257"/>
          </a:xfrm>
          <a:prstGeom prst="roundRect">
            <a:avLst/>
          </a:prstGeom>
          <a:solidFill>
            <a:srgbClr val="00A09D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Self Service</a:t>
            </a:r>
          </a:p>
        </p:txBody>
      </p:sp>
      <p:sp>
        <p:nvSpPr>
          <p:cNvPr id="109" name="Down Arrow 13">
            <a:extLst>
              <a:ext uri="{FF2B5EF4-FFF2-40B4-BE49-F238E27FC236}">
                <a16:creationId xmlns:a16="http://schemas.microsoft.com/office/drawing/2014/main" id="{767C3E60-1301-4E56-BDF0-36573C4C57AB}"/>
              </a:ext>
            </a:extLst>
          </p:cNvPr>
          <p:cNvSpPr/>
          <p:nvPr/>
        </p:nvSpPr>
        <p:spPr>
          <a:xfrm>
            <a:off x="1541317" y="1023388"/>
            <a:ext cx="144462" cy="210572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0" name="Down Arrow 14">
            <a:extLst>
              <a:ext uri="{FF2B5EF4-FFF2-40B4-BE49-F238E27FC236}">
                <a16:creationId xmlns:a16="http://schemas.microsoft.com/office/drawing/2014/main" id="{F07DA091-D8D1-4932-82AD-58C0F97019F5}"/>
              </a:ext>
            </a:extLst>
          </p:cNvPr>
          <p:cNvSpPr/>
          <p:nvPr/>
        </p:nvSpPr>
        <p:spPr>
          <a:xfrm>
            <a:off x="2909742" y="1023388"/>
            <a:ext cx="144462" cy="210572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1" name="Down Arrow 15">
            <a:extLst>
              <a:ext uri="{FF2B5EF4-FFF2-40B4-BE49-F238E27FC236}">
                <a16:creationId xmlns:a16="http://schemas.microsoft.com/office/drawing/2014/main" id="{EBDF9B9B-5677-4295-A005-2EEEFDA8E48B}"/>
              </a:ext>
            </a:extLst>
          </p:cNvPr>
          <p:cNvSpPr/>
          <p:nvPr/>
        </p:nvSpPr>
        <p:spPr>
          <a:xfrm>
            <a:off x="4422630" y="1014165"/>
            <a:ext cx="144463" cy="209035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" name="Rounded Rectangle 16">
            <a:extLst>
              <a:ext uri="{FF2B5EF4-FFF2-40B4-BE49-F238E27FC236}">
                <a16:creationId xmlns:a16="http://schemas.microsoft.com/office/drawing/2014/main" id="{891092DA-E8EF-496D-8031-F96365AD425B}"/>
              </a:ext>
            </a:extLst>
          </p:cNvPr>
          <p:cNvSpPr/>
          <p:nvPr/>
        </p:nvSpPr>
        <p:spPr>
          <a:xfrm>
            <a:off x="332930" y="1903035"/>
            <a:ext cx="301680" cy="1249223"/>
          </a:xfrm>
          <a:prstGeom prst="roundRect">
            <a:avLst/>
          </a:prstGeom>
          <a:solidFill>
            <a:srgbClr val="4656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  1</a:t>
            </a:r>
          </a:p>
        </p:txBody>
      </p:sp>
      <p:sp>
        <p:nvSpPr>
          <p:cNvPr id="113" name="Rounded Rectangle 17">
            <a:extLst>
              <a:ext uri="{FF2B5EF4-FFF2-40B4-BE49-F238E27FC236}">
                <a16:creationId xmlns:a16="http://schemas.microsoft.com/office/drawing/2014/main" id="{A9AEAF11-D342-47CA-8390-F04C4E619562}"/>
              </a:ext>
            </a:extLst>
          </p:cNvPr>
          <p:cNvSpPr/>
          <p:nvPr/>
        </p:nvSpPr>
        <p:spPr>
          <a:xfrm>
            <a:off x="692004" y="1769187"/>
            <a:ext cx="8098376" cy="1463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" name="Down Arrow 18">
            <a:extLst>
              <a:ext uri="{FF2B5EF4-FFF2-40B4-BE49-F238E27FC236}">
                <a16:creationId xmlns:a16="http://schemas.microsoft.com/office/drawing/2014/main" id="{5D4E0C82-F356-4A78-B752-144477393E73}"/>
              </a:ext>
            </a:extLst>
          </p:cNvPr>
          <p:cNvSpPr/>
          <p:nvPr/>
        </p:nvSpPr>
        <p:spPr>
          <a:xfrm>
            <a:off x="5575155" y="1014165"/>
            <a:ext cx="142875" cy="693198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5" name="Down Arrow 19">
            <a:extLst>
              <a:ext uri="{FF2B5EF4-FFF2-40B4-BE49-F238E27FC236}">
                <a16:creationId xmlns:a16="http://schemas.microsoft.com/office/drawing/2014/main" id="{BE2ED5E6-8227-4385-AF52-AC13347BADD6}"/>
              </a:ext>
            </a:extLst>
          </p:cNvPr>
          <p:cNvSpPr/>
          <p:nvPr/>
        </p:nvSpPr>
        <p:spPr>
          <a:xfrm>
            <a:off x="1541317" y="1487569"/>
            <a:ext cx="144462" cy="267442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E8914D1-3071-4E07-8583-E107B50B71A0}"/>
              </a:ext>
            </a:extLst>
          </p:cNvPr>
          <p:cNvSpPr txBox="1"/>
          <p:nvPr/>
        </p:nvSpPr>
        <p:spPr>
          <a:xfrm>
            <a:off x="922193" y="1821693"/>
            <a:ext cx="7667625" cy="261610"/>
          </a:xfrm>
          <a:prstGeom prst="rect">
            <a:avLst/>
          </a:prstGeom>
          <a:solidFill>
            <a:srgbClr val="1575B6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ITIL  based Centralized Service Desk </a:t>
            </a:r>
          </a:p>
        </p:txBody>
      </p:sp>
      <p:sp>
        <p:nvSpPr>
          <p:cNvPr id="117" name="Rounded Rectangle 23">
            <a:extLst>
              <a:ext uri="{FF2B5EF4-FFF2-40B4-BE49-F238E27FC236}">
                <a16:creationId xmlns:a16="http://schemas.microsoft.com/office/drawing/2014/main" id="{95DC9751-C3EA-41D8-B2D0-6EEC2BEF156B}"/>
              </a:ext>
            </a:extLst>
          </p:cNvPr>
          <p:cNvSpPr/>
          <p:nvPr/>
        </p:nvSpPr>
        <p:spPr>
          <a:xfrm>
            <a:off x="332930" y="3421318"/>
            <a:ext cx="301752" cy="516440"/>
          </a:xfrm>
          <a:prstGeom prst="roundRect">
            <a:avLst/>
          </a:prstGeom>
          <a:solidFill>
            <a:srgbClr val="4656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  2</a:t>
            </a:r>
          </a:p>
        </p:txBody>
      </p:sp>
      <p:sp>
        <p:nvSpPr>
          <p:cNvPr id="118" name="Rounded Rectangle 24">
            <a:extLst>
              <a:ext uri="{FF2B5EF4-FFF2-40B4-BE49-F238E27FC236}">
                <a16:creationId xmlns:a16="http://schemas.microsoft.com/office/drawing/2014/main" id="{1B112CFA-5BCF-4401-84BF-112559F72DD5}"/>
              </a:ext>
            </a:extLst>
          </p:cNvPr>
          <p:cNvSpPr/>
          <p:nvPr/>
        </p:nvSpPr>
        <p:spPr>
          <a:xfrm>
            <a:off x="688614" y="3422234"/>
            <a:ext cx="8098375" cy="516440"/>
          </a:xfrm>
          <a:prstGeom prst="roundRect">
            <a:avLst/>
          </a:prstGeom>
          <a:solidFill>
            <a:srgbClr val="E0E0E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B05C0BE-133B-4302-92B0-79D96A64E22F}"/>
              </a:ext>
            </a:extLst>
          </p:cNvPr>
          <p:cNvSpPr/>
          <p:nvPr/>
        </p:nvSpPr>
        <p:spPr>
          <a:xfrm>
            <a:off x="6830867" y="3496459"/>
            <a:ext cx="1706562" cy="368886"/>
          </a:xfrm>
          <a:prstGeom prst="rect">
            <a:avLst/>
          </a:prstGeom>
          <a:solidFill>
            <a:srgbClr val="00A09D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Third Party support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975DE87-81BE-44F0-9DB0-0B6E5BB1EF30}"/>
              </a:ext>
            </a:extLst>
          </p:cNvPr>
          <p:cNvSpPr/>
          <p:nvPr/>
        </p:nvSpPr>
        <p:spPr>
          <a:xfrm>
            <a:off x="5402117" y="3505682"/>
            <a:ext cx="1262062" cy="359664"/>
          </a:xfrm>
          <a:prstGeom prst="rect">
            <a:avLst/>
          </a:prstGeom>
          <a:solidFill>
            <a:srgbClr val="1575B6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Application Support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39ED48E-EFE3-4333-9688-73541BEA21AF}"/>
              </a:ext>
            </a:extLst>
          </p:cNvPr>
          <p:cNvSpPr/>
          <p:nvPr/>
        </p:nvSpPr>
        <p:spPr>
          <a:xfrm>
            <a:off x="4040043" y="3496459"/>
            <a:ext cx="1209675" cy="368886"/>
          </a:xfrm>
          <a:prstGeom prst="rect">
            <a:avLst/>
          </a:prstGeom>
          <a:solidFill>
            <a:srgbClr val="1575B6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Infrastructure Support</a:t>
            </a:r>
          </a:p>
        </p:txBody>
      </p:sp>
      <p:sp>
        <p:nvSpPr>
          <p:cNvPr id="122" name="Up-Down Arrow 28">
            <a:extLst>
              <a:ext uri="{FF2B5EF4-FFF2-40B4-BE49-F238E27FC236}">
                <a16:creationId xmlns:a16="http://schemas.microsoft.com/office/drawing/2014/main" id="{5C66C169-EEAD-4FD8-8163-1A3F584F5963}"/>
              </a:ext>
            </a:extLst>
          </p:cNvPr>
          <p:cNvSpPr/>
          <p:nvPr/>
        </p:nvSpPr>
        <p:spPr>
          <a:xfrm>
            <a:off x="1541317" y="3201350"/>
            <a:ext cx="144462" cy="278202"/>
          </a:xfrm>
          <a:prstGeom prst="up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Up-Down Arrow 29">
            <a:extLst>
              <a:ext uri="{FF2B5EF4-FFF2-40B4-BE49-F238E27FC236}">
                <a16:creationId xmlns:a16="http://schemas.microsoft.com/office/drawing/2014/main" id="{FC6C58EC-E643-4095-9CF9-46E07C13424E}"/>
              </a:ext>
            </a:extLst>
          </p:cNvPr>
          <p:cNvSpPr/>
          <p:nvPr/>
        </p:nvSpPr>
        <p:spPr>
          <a:xfrm>
            <a:off x="3000134" y="3213648"/>
            <a:ext cx="144462" cy="279738"/>
          </a:xfrm>
          <a:prstGeom prst="up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Up-Down Arrow 30">
            <a:extLst>
              <a:ext uri="{FF2B5EF4-FFF2-40B4-BE49-F238E27FC236}">
                <a16:creationId xmlns:a16="http://schemas.microsoft.com/office/drawing/2014/main" id="{624EC2BB-82B4-4504-AE9C-34196861A27B}"/>
              </a:ext>
            </a:extLst>
          </p:cNvPr>
          <p:cNvSpPr/>
          <p:nvPr/>
        </p:nvSpPr>
        <p:spPr>
          <a:xfrm>
            <a:off x="5960404" y="3213648"/>
            <a:ext cx="144463" cy="279738"/>
          </a:xfrm>
          <a:prstGeom prst="up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5" name="Up-Down Arrow 31">
            <a:extLst>
              <a:ext uri="{FF2B5EF4-FFF2-40B4-BE49-F238E27FC236}">
                <a16:creationId xmlns:a16="http://schemas.microsoft.com/office/drawing/2014/main" id="{7D532B4C-F07C-4591-B36F-4F8FA7AEBE1D}"/>
              </a:ext>
            </a:extLst>
          </p:cNvPr>
          <p:cNvSpPr/>
          <p:nvPr/>
        </p:nvSpPr>
        <p:spPr>
          <a:xfrm>
            <a:off x="7566703" y="3201350"/>
            <a:ext cx="144462" cy="278202"/>
          </a:xfrm>
          <a:prstGeom prst="up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" name="Up-Down Arrow 32">
            <a:extLst>
              <a:ext uri="{FF2B5EF4-FFF2-40B4-BE49-F238E27FC236}">
                <a16:creationId xmlns:a16="http://schemas.microsoft.com/office/drawing/2014/main" id="{2A4C7264-A2E7-48BB-B6B8-8C8A0E8F0042}"/>
              </a:ext>
            </a:extLst>
          </p:cNvPr>
          <p:cNvSpPr/>
          <p:nvPr/>
        </p:nvSpPr>
        <p:spPr>
          <a:xfrm>
            <a:off x="4569945" y="3213648"/>
            <a:ext cx="144463" cy="279738"/>
          </a:xfrm>
          <a:prstGeom prst="up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7" name="AutoShape 36">
            <a:extLst>
              <a:ext uri="{FF2B5EF4-FFF2-40B4-BE49-F238E27FC236}">
                <a16:creationId xmlns:a16="http://schemas.microsoft.com/office/drawing/2014/main" id="{E803F089-1B8F-425A-9D63-C5FD5E246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30" y="4739868"/>
            <a:ext cx="11600029" cy="29510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Client - AF Governance 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8" name="Rounded Rectangle 35">
            <a:extLst>
              <a:ext uri="{FF2B5EF4-FFF2-40B4-BE49-F238E27FC236}">
                <a16:creationId xmlns:a16="http://schemas.microsoft.com/office/drawing/2014/main" id="{33435D2A-857A-4979-A4E4-9A3AD4AB1352}"/>
              </a:ext>
            </a:extLst>
          </p:cNvPr>
          <p:cNvSpPr/>
          <p:nvPr/>
        </p:nvSpPr>
        <p:spPr>
          <a:xfrm>
            <a:off x="1146029" y="5403863"/>
            <a:ext cx="2926080" cy="335071"/>
          </a:xfrm>
          <a:prstGeom prst="roundRect">
            <a:avLst/>
          </a:prstGeom>
          <a:solidFill>
            <a:srgbClr val="1575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Resource Mgmt./ AutoFacets CoE </a:t>
            </a:r>
            <a:endParaRPr kumimoji="0" lang="en-IN" sz="11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9" name="Rounded Rectangle 36">
            <a:extLst>
              <a:ext uri="{FF2B5EF4-FFF2-40B4-BE49-F238E27FC236}">
                <a16:creationId xmlns:a16="http://schemas.microsoft.com/office/drawing/2014/main" id="{C0A04893-E8B3-4414-A7D4-F9D8DFD21A5C}"/>
              </a:ext>
            </a:extLst>
          </p:cNvPr>
          <p:cNvSpPr/>
          <p:nvPr/>
        </p:nvSpPr>
        <p:spPr>
          <a:xfrm>
            <a:off x="8482462" y="5403863"/>
            <a:ext cx="2926080" cy="359664"/>
          </a:xfrm>
          <a:prstGeom prst="roundRect">
            <a:avLst/>
          </a:prstGeom>
          <a:solidFill>
            <a:srgbClr val="1575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AutoFacets CoE</a:t>
            </a:r>
            <a:endParaRPr kumimoji="0" lang="en-IN" sz="11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0" name="Rounded Rectangle 37">
            <a:extLst>
              <a:ext uri="{FF2B5EF4-FFF2-40B4-BE49-F238E27FC236}">
                <a16:creationId xmlns:a16="http://schemas.microsoft.com/office/drawing/2014/main" id="{1870B5DA-B66B-44DC-B695-B59E4624F52E}"/>
              </a:ext>
            </a:extLst>
          </p:cNvPr>
          <p:cNvSpPr/>
          <p:nvPr/>
        </p:nvSpPr>
        <p:spPr>
          <a:xfrm>
            <a:off x="5053221" y="5403863"/>
            <a:ext cx="2926080" cy="335071"/>
          </a:xfrm>
          <a:prstGeom prst="roundRect">
            <a:avLst/>
          </a:prstGeom>
          <a:solidFill>
            <a:srgbClr val="1575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Competency – Development </a:t>
            </a:r>
            <a:endParaRPr kumimoji="0" lang="en-IN" sz="11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1" name="Up Arrow 38">
            <a:extLst>
              <a:ext uri="{FF2B5EF4-FFF2-40B4-BE49-F238E27FC236}">
                <a16:creationId xmlns:a16="http://schemas.microsoft.com/office/drawing/2014/main" id="{05E1E717-6C0B-4F4C-B48B-0126535A253A}"/>
              </a:ext>
            </a:extLst>
          </p:cNvPr>
          <p:cNvSpPr/>
          <p:nvPr/>
        </p:nvSpPr>
        <p:spPr>
          <a:xfrm>
            <a:off x="2125517" y="5021144"/>
            <a:ext cx="315912" cy="384256"/>
          </a:xfrm>
          <a:prstGeom prst="up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2" name="Up Arrow 39">
            <a:extLst>
              <a:ext uri="{FF2B5EF4-FFF2-40B4-BE49-F238E27FC236}">
                <a16:creationId xmlns:a16="http://schemas.microsoft.com/office/drawing/2014/main" id="{1DBA7177-AE0A-414A-8E48-C04E4157E43E}"/>
              </a:ext>
            </a:extLst>
          </p:cNvPr>
          <p:cNvSpPr/>
          <p:nvPr/>
        </p:nvSpPr>
        <p:spPr>
          <a:xfrm>
            <a:off x="6234501" y="5021144"/>
            <a:ext cx="315913" cy="382719"/>
          </a:xfrm>
          <a:prstGeom prst="up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3" name="Up Arrow 40">
            <a:extLst>
              <a:ext uri="{FF2B5EF4-FFF2-40B4-BE49-F238E27FC236}">
                <a16:creationId xmlns:a16="http://schemas.microsoft.com/office/drawing/2014/main" id="{7B983965-61A8-4C8A-BAFC-7B7B0AFE4B21}"/>
              </a:ext>
            </a:extLst>
          </p:cNvPr>
          <p:cNvSpPr/>
          <p:nvPr/>
        </p:nvSpPr>
        <p:spPr>
          <a:xfrm>
            <a:off x="9778154" y="5021144"/>
            <a:ext cx="315913" cy="384256"/>
          </a:xfrm>
          <a:prstGeom prst="up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4" name="TextBox 41">
            <a:extLst>
              <a:ext uri="{FF2B5EF4-FFF2-40B4-BE49-F238E27FC236}">
                <a16:creationId xmlns:a16="http://schemas.microsoft.com/office/drawing/2014/main" id="{23C8B62C-F7E4-427A-A7FA-B0F23CC12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004" y="5034976"/>
            <a:ext cx="139858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Talent Management</a:t>
            </a:r>
          </a:p>
        </p:txBody>
      </p:sp>
      <p:sp>
        <p:nvSpPr>
          <p:cNvPr id="135" name="TextBox 42">
            <a:extLst>
              <a:ext uri="{FF2B5EF4-FFF2-40B4-BE49-F238E27FC236}">
                <a16:creationId xmlns:a16="http://schemas.microsoft.com/office/drawing/2014/main" id="{736AD674-FFEB-48EE-A232-AE90963BC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2542" y="5034977"/>
            <a:ext cx="175736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Accelerated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Resource Ramp up</a:t>
            </a:r>
          </a:p>
        </p:txBody>
      </p:sp>
      <p:sp>
        <p:nvSpPr>
          <p:cNvPr id="136" name="TextBox 43">
            <a:extLst>
              <a:ext uri="{FF2B5EF4-FFF2-40B4-BE49-F238E27FC236}">
                <a16:creationId xmlns:a16="http://schemas.microsoft.com/office/drawing/2014/main" id="{2BAD7E28-FFBC-400E-B8F6-B29872612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1213" y="5034976"/>
            <a:ext cx="175736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Competency Enhancement</a:t>
            </a:r>
          </a:p>
        </p:txBody>
      </p:sp>
      <p:sp>
        <p:nvSpPr>
          <p:cNvPr id="137" name="TextBox 44">
            <a:extLst>
              <a:ext uri="{FF2B5EF4-FFF2-40B4-BE49-F238E27FC236}">
                <a16:creationId xmlns:a16="http://schemas.microsoft.com/office/drawing/2014/main" id="{D89398E2-4A7F-4B4F-8FA5-BE262EDD2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2629" y="5034976"/>
            <a:ext cx="17557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Technology Transformation</a:t>
            </a:r>
          </a:p>
        </p:txBody>
      </p:sp>
      <p:sp>
        <p:nvSpPr>
          <p:cNvPr id="138" name="Rounded Rectangle 46">
            <a:extLst>
              <a:ext uri="{FF2B5EF4-FFF2-40B4-BE49-F238E27FC236}">
                <a16:creationId xmlns:a16="http://schemas.microsoft.com/office/drawing/2014/main" id="{F2D40A57-F2AC-4956-BC83-278FFEBB4369}"/>
              </a:ext>
            </a:extLst>
          </p:cNvPr>
          <p:cNvSpPr/>
          <p:nvPr/>
        </p:nvSpPr>
        <p:spPr>
          <a:xfrm>
            <a:off x="939655" y="2832115"/>
            <a:ext cx="7667625" cy="353516"/>
          </a:xfrm>
          <a:prstGeom prst="roundRect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dash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Existing  tool – Incident , Change  and Service Level  Management</a:t>
            </a:r>
          </a:p>
        </p:txBody>
      </p:sp>
      <p:pic>
        <p:nvPicPr>
          <p:cNvPr id="139" name="Picture 4" descr="http://www.networkcablingsandiego.com/images/voip-business-phone-system.jpg">
            <a:extLst>
              <a:ext uri="{FF2B5EF4-FFF2-40B4-BE49-F238E27FC236}">
                <a16:creationId xmlns:a16="http://schemas.microsoft.com/office/drawing/2014/main" id="{97A9CFDB-2610-43F5-A098-BE1C911C9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83117" y="1121757"/>
            <a:ext cx="488950" cy="344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8" descr="http://www.data2save.com/Data/Sites/4/images/d2swebapplications.jpg">
            <a:extLst>
              <a:ext uri="{FF2B5EF4-FFF2-40B4-BE49-F238E27FC236}">
                <a16:creationId xmlns:a16="http://schemas.microsoft.com/office/drawing/2014/main" id="{3BC7B529-2528-4AC9-BCBC-7863D42A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70479" y="1091016"/>
            <a:ext cx="628650" cy="305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14" descr="http://www.uptimesoftware.com/images/pages/servermonitoring/UT5dimensional-screenshot-02.jpg">
            <a:extLst>
              <a:ext uri="{FF2B5EF4-FFF2-40B4-BE49-F238E27FC236}">
                <a16:creationId xmlns:a16="http://schemas.microsoft.com/office/drawing/2014/main" id="{D31E5040-EEB3-40BE-865C-FBE59C2A0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07167" y="1087314"/>
            <a:ext cx="577850" cy="34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" name="TextBox 50">
            <a:extLst>
              <a:ext uri="{FF2B5EF4-FFF2-40B4-BE49-F238E27FC236}">
                <a16:creationId xmlns:a16="http://schemas.microsoft.com/office/drawing/2014/main" id="{396B5AD4-94EC-45F3-8ABB-9F7D9A559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2317" y="1380318"/>
            <a:ext cx="58060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Phone</a:t>
            </a:r>
          </a:p>
        </p:txBody>
      </p:sp>
      <p:sp>
        <p:nvSpPr>
          <p:cNvPr id="143" name="TextBox 51">
            <a:extLst>
              <a:ext uri="{FF2B5EF4-FFF2-40B4-BE49-F238E27FC236}">
                <a16:creationId xmlns:a16="http://schemas.microsoft.com/office/drawing/2014/main" id="{0F8CA344-A055-4C8F-8477-36EF866F8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8117" y="1389540"/>
            <a:ext cx="49084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</a:p>
        </p:txBody>
      </p:sp>
      <p:sp>
        <p:nvSpPr>
          <p:cNvPr id="144" name="TextBox 52">
            <a:extLst>
              <a:ext uri="{FF2B5EF4-FFF2-40B4-BE49-F238E27FC236}">
                <a16:creationId xmlns:a16="http://schemas.microsoft.com/office/drawing/2014/main" id="{E1DFE57B-42AE-4B1A-9F2F-1B193CD1D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692" y="1344786"/>
            <a:ext cx="128016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Monitoring Tools</a:t>
            </a:r>
          </a:p>
        </p:txBody>
      </p:sp>
      <p:sp>
        <p:nvSpPr>
          <p:cNvPr id="145" name="TextBox 55">
            <a:extLst>
              <a:ext uri="{FF2B5EF4-FFF2-40B4-BE49-F238E27FC236}">
                <a16:creationId xmlns:a16="http://schemas.microsoft.com/office/drawing/2014/main" id="{591C837D-219E-404F-B72E-A2C4BFB19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7717" y="1365037"/>
            <a:ext cx="51809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Email</a:t>
            </a:r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8C70A19C-C253-4741-9E94-0DE61E57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41713" y="1130903"/>
            <a:ext cx="464300" cy="265815"/>
          </a:xfrm>
          <a:prstGeom prst="rect">
            <a:avLst/>
          </a:prstGeom>
          <a:noFill/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147" name="Rounded Rectangle 57">
            <a:extLst>
              <a:ext uri="{FF2B5EF4-FFF2-40B4-BE49-F238E27FC236}">
                <a16:creationId xmlns:a16="http://schemas.microsoft.com/office/drawing/2014/main" id="{2DA2EAE3-8BB8-49F0-B3D3-7F9D67BA66C8}"/>
              </a:ext>
            </a:extLst>
          </p:cNvPr>
          <p:cNvSpPr/>
          <p:nvPr/>
        </p:nvSpPr>
        <p:spPr>
          <a:xfrm>
            <a:off x="904730" y="2146176"/>
            <a:ext cx="7667625" cy="625570"/>
          </a:xfrm>
          <a:prstGeom prst="roundRect">
            <a:avLst/>
          </a:prstGeom>
          <a:solidFill>
            <a:srgbClr val="1575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8" name="TextBox 59">
            <a:extLst>
              <a:ext uri="{FF2B5EF4-FFF2-40B4-BE49-F238E27FC236}">
                <a16:creationId xmlns:a16="http://schemas.microsoft.com/office/drawing/2014/main" id="{6591DFE1-DC01-4A27-8227-FB881B219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5104" y="2158130"/>
            <a:ext cx="4102819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Support Lead – SPOC for IT Services  and Application issues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Incident/Service Request Management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Knowledge Management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CF78872-CCF6-4984-8BA3-1CCFF97749DE}"/>
              </a:ext>
            </a:extLst>
          </p:cNvPr>
          <p:cNvSpPr txBox="1"/>
          <p:nvPr/>
        </p:nvSpPr>
        <p:spPr>
          <a:xfrm>
            <a:off x="5611229" y="2132343"/>
            <a:ext cx="252933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End to End ownership of tickets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Onsite devices issues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57915D2-9537-4E41-81BC-E277EF6C303A}"/>
              </a:ext>
            </a:extLst>
          </p:cNvPr>
          <p:cNvSpPr/>
          <p:nvPr/>
        </p:nvSpPr>
        <p:spPr>
          <a:xfrm>
            <a:off x="906681" y="3496011"/>
            <a:ext cx="1398501" cy="368886"/>
          </a:xfrm>
          <a:prstGeom prst="rect">
            <a:avLst/>
          </a:prstGeom>
          <a:solidFill>
            <a:srgbClr val="1575B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End User Support Services</a:t>
            </a:r>
          </a:p>
        </p:txBody>
      </p:sp>
      <p:sp>
        <p:nvSpPr>
          <p:cNvPr id="151" name="Down Arrow 63">
            <a:extLst>
              <a:ext uri="{FF2B5EF4-FFF2-40B4-BE49-F238E27FC236}">
                <a16:creationId xmlns:a16="http://schemas.microsoft.com/office/drawing/2014/main" id="{6FD05FE4-DF30-40F7-AF97-2882C4183B4E}"/>
              </a:ext>
            </a:extLst>
          </p:cNvPr>
          <p:cNvSpPr/>
          <p:nvPr/>
        </p:nvSpPr>
        <p:spPr>
          <a:xfrm>
            <a:off x="2887517" y="1427625"/>
            <a:ext cx="138112" cy="324313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Down Arrow 64">
            <a:extLst>
              <a:ext uri="{FF2B5EF4-FFF2-40B4-BE49-F238E27FC236}">
                <a16:creationId xmlns:a16="http://schemas.microsoft.com/office/drawing/2014/main" id="{CC635C73-2FB8-4C69-B155-0FA939E53DF0}"/>
              </a:ext>
            </a:extLst>
          </p:cNvPr>
          <p:cNvSpPr/>
          <p:nvPr/>
        </p:nvSpPr>
        <p:spPr>
          <a:xfrm>
            <a:off x="4435330" y="1501401"/>
            <a:ext cx="131763" cy="25822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C0DF888-4423-456D-BBC4-71D97F7C74E5}"/>
              </a:ext>
            </a:extLst>
          </p:cNvPr>
          <p:cNvSpPr/>
          <p:nvPr/>
        </p:nvSpPr>
        <p:spPr>
          <a:xfrm>
            <a:off x="2411740" y="3496373"/>
            <a:ext cx="1398501" cy="368886"/>
          </a:xfrm>
          <a:prstGeom prst="rect">
            <a:avLst/>
          </a:prstGeom>
          <a:solidFill>
            <a:srgbClr val="1575B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Asset Management</a:t>
            </a:r>
          </a:p>
        </p:txBody>
      </p:sp>
      <p:sp>
        <p:nvSpPr>
          <p:cNvPr id="101" name="Rounded Rectangle 67">
            <a:extLst>
              <a:ext uri="{FF2B5EF4-FFF2-40B4-BE49-F238E27FC236}">
                <a16:creationId xmlns:a16="http://schemas.microsoft.com/office/drawing/2014/main" id="{6512569F-ACA4-4E75-BB50-048C9400E865}"/>
              </a:ext>
            </a:extLst>
          </p:cNvPr>
          <p:cNvSpPr/>
          <p:nvPr/>
        </p:nvSpPr>
        <p:spPr>
          <a:xfrm>
            <a:off x="7484492" y="5863928"/>
            <a:ext cx="4663440" cy="457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4" name="Rounded Rectangle 66">
            <a:extLst>
              <a:ext uri="{FF2B5EF4-FFF2-40B4-BE49-F238E27FC236}">
                <a16:creationId xmlns:a16="http://schemas.microsoft.com/office/drawing/2014/main" id="{3045B8ED-3E02-45B0-9BED-BDE5D84E293B}"/>
              </a:ext>
            </a:extLst>
          </p:cNvPr>
          <p:cNvSpPr/>
          <p:nvPr/>
        </p:nvSpPr>
        <p:spPr>
          <a:xfrm>
            <a:off x="8220619" y="5955368"/>
            <a:ext cx="914400" cy="274320"/>
          </a:xfrm>
          <a:prstGeom prst="roundRect">
            <a:avLst/>
          </a:prstGeom>
          <a:solidFill>
            <a:srgbClr val="1575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AutoFacets</a:t>
            </a:r>
            <a:endParaRPr kumimoji="0" lang="en-IN" sz="11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5" name="TextBox 68">
            <a:extLst>
              <a:ext uri="{FF2B5EF4-FFF2-40B4-BE49-F238E27FC236}">
                <a16:creationId xmlns:a16="http://schemas.microsoft.com/office/drawing/2014/main" id="{879589C3-A8F6-4EF5-9370-E7B29BA96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6227" y="5954029"/>
            <a:ext cx="82296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Legends</a:t>
            </a:r>
          </a:p>
        </p:txBody>
      </p:sp>
      <p:sp>
        <p:nvSpPr>
          <p:cNvPr id="156" name="Rounded Rectangle 69">
            <a:extLst>
              <a:ext uri="{FF2B5EF4-FFF2-40B4-BE49-F238E27FC236}">
                <a16:creationId xmlns:a16="http://schemas.microsoft.com/office/drawing/2014/main" id="{E3E956F5-1AC4-4295-B5EA-065F87F85EF8}"/>
              </a:ext>
            </a:extLst>
          </p:cNvPr>
          <p:cNvSpPr/>
          <p:nvPr/>
        </p:nvSpPr>
        <p:spPr>
          <a:xfrm>
            <a:off x="9191236" y="5955368"/>
            <a:ext cx="914400" cy="274320"/>
          </a:xfrm>
          <a:prstGeom prst="roundRect">
            <a:avLst/>
          </a:prstGeom>
          <a:solidFill>
            <a:srgbClr val="46566E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Client</a:t>
            </a:r>
            <a:endParaRPr kumimoji="0" lang="en-IN" sz="11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7" name="Rounded Rectangle 70">
            <a:extLst>
              <a:ext uri="{FF2B5EF4-FFF2-40B4-BE49-F238E27FC236}">
                <a16:creationId xmlns:a16="http://schemas.microsoft.com/office/drawing/2014/main" id="{FBEDA221-73A5-4FC9-B3FC-38327B2F1018}"/>
              </a:ext>
            </a:extLst>
          </p:cNvPr>
          <p:cNvSpPr/>
          <p:nvPr/>
        </p:nvSpPr>
        <p:spPr>
          <a:xfrm>
            <a:off x="11132471" y="5955368"/>
            <a:ext cx="914400" cy="274320"/>
          </a:xfrm>
          <a:prstGeom prst="roundRect">
            <a:avLst/>
          </a:prstGeom>
          <a:solidFill>
            <a:srgbClr val="00A09D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Others</a:t>
            </a:r>
            <a:endParaRPr kumimoji="0" lang="en-IN" sz="11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8" name="Rounded Rectangle 72">
            <a:extLst>
              <a:ext uri="{FF2B5EF4-FFF2-40B4-BE49-F238E27FC236}">
                <a16:creationId xmlns:a16="http://schemas.microsoft.com/office/drawing/2014/main" id="{8BEC656F-0513-4F94-BAD0-63546D6F5059}"/>
              </a:ext>
            </a:extLst>
          </p:cNvPr>
          <p:cNvSpPr/>
          <p:nvPr/>
        </p:nvSpPr>
        <p:spPr>
          <a:xfrm>
            <a:off x="10161853" y="5955368"/>
            <a:ext cx="914400" cy="27432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Joint</a:t>
            </a:r>
            <a:endParaRPr kumimoji="0" lang="en-IN" sz="11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Rectangle: Rounded Corners 63">
            <a:extLst>
              <a:ext uri="{FF2B5EF4-FFF2-40B4-BE49-F238E27FC236}">
                <a16:creationId xmlns:a16="http://schemas.microsoft.com/office/drawing/2014/main" id="{890DFF21-5827-4BDB-A35F-7F458047D11A}"/>
              </a:ext>
            </a:extLst>
          </p:cNvPr>
          <p:cNvSpPr/>
          <p:nvPr/>
        </p:nvSpPr>
        <p:spPr>
          <a:xfrm>
            <a:off x="8918967" y="453834"/>
            <a:ext cx="2474673" cy="1182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0" name="Rounded Rectangle 8">
            <a:extLst>
              <a:ext uri="{FF2B5EF4-FFF2-40B4-BE49-F238E27FC236}">
                <a16:creationId xmlns:a16="http://schemas.microsoft.com/office/drawing/2014/main" id="{FC9E7F8F-79E9-426B-8544-BD5A216005EB}"/>
              </a:ext>
            </a:extLst>
          </p:cNvPr>
          <p:cNvSpPr/>
          <p:nvPr/>
        </p:nvSpPr>
        <p:spPr>
          <a:xfrm>
            <a:off x="11513241" y="647220"/>
            <a:ext cx="370294" cy="846050"/>
          </a:xfrm>
          <a:prstGeom prst="roundRect">
            <a:avLst/>
          </a:prstGeom>
          <a:solidFill>
            <a:srgbClr val="4656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Change Initiation</a:t>
            </a:r>
          </a:p>
        </p:txBody>
      </p:sp>
      <p:sp>
        <p:nvSpPr>
          <p:cNvPr id="161" name="Rectangle: Rounded Corners 65">
            <a:extLst>
              <a:ext uri="{FF2B5EF4-FFF2-40B4-BE49-F238E27FC236}">
                <a16:creationId xmlns:a16="http://schemas.microsoft.com/office/drawing/2014/main" id="{4472C442-DC7F-4B9B-8602-5A9F492BEB13}"/>
              </a:ext>
            </a:extLst>
          </p:cNvPr>
          <p:cNvSpPr/>
          <p:nvPr/>
        </p:nvSpPr>
        <p:spPr>
          <a:xfrm>
            <a:off x="8918967" y="1762013"/>
            <a:ext cx="2474673" cy="15595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2" name="Rounded Rectangle 16">
            <a:extLst>
              <a:ext uri="{FF2B5EF4-FFF2-40B4-BE49-F238E27FC236}">
                <a16:creationId xmlns:a16="http://schemas.microsoft.com/office/drawing/2014/main" id="{37EEF9AD-D87B-4247-A221-49BDEA0D549F}"/>
              </a:ext>
            </a:extLst>
          </p:cNvPr>
          <p:cNvSpPr/>
          <p:nvPr/>
        </p:nvSpPr>
        <p:spPr>
          <a:xfrm>
            <a:off x="11547548" y="1881175"/>
            <a:ext cx="374904" cy="1249223"/>
          </a:xfrm>
          <a:prstGeom prst="roundRect">
            <a:avLst/>
          </a:prstGeom>
          <a:solidFill>
            <a:srgbClr val="4656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Change Analysis</a:t>
            </a:r>
          </a:p>
        </p:txBody>
      </p:sp>
      <p:sp>
        <p:nvSpPr>
          <p:cNvPr id="163" name="Rectangle: Rounded Corners 67">
            <a:extLst>
              <a:ext uri="{FF2B5EF4-FFF2-40B4-BE49-F238E27FC236}">
                <a16:creationId xmlns:a16="http://schemas.microsoft.com/office/drawing/2014/main" id="{B1D1527A-FAC1-40D6-A0B7-3C2D26E29500}"/>
              </a:ext>
            </a:extLst>
          </p:cNvPr>
          <p:cNvSpPr/>
          <p:nvPr/>
        </p:nvSpPr>
        <p:spPr>
          <a:xfrm>
            <a:off x="8918967" y="3421317"/>
            <a:ext cx="2474673" cy="516441"/>
          </a:xfrm>
          <a:prstGeom prst="roundRect">
            <a:avLst/>
          </a:prstGeom>
          <a:solidFill>
            <a:srgbClr val="E0E0E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4" name="Rounded Rectangle 23">
            <a:extLst>
              <a:ext uri="{FF2B5EF4-FFF2-40B4-BE49-F238E27FC236}">
                <a16:creationId xmlns:a16="http://schemas.microsoft.com/office/drawing/2014/main" id="{C32E68D1-8B19-449E-8099-C1F21476A825}"/>
              </a:ext>
            </a:extLst>
          </p:cNvPr>
          <p:cNvSpPr/>
          <p:nvPr/>
        </p:nvSpPr>
        <p:spPr>
          <a:xfrm>
            <a:off x="11547038" y="3275777"/>
            <a:ext cx="374904" cy="731520"/>
          </a:xfrm>
          <a:prstGeom prst="roundRect">
            <a:avLst/>
          </a:prstGeom>
          <a:solidFill>
            <a:srgbClr val="46566E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vert="vert27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Change Delivery</a:t>
            </a:r>
          </a:p>
        </p:txBody>
      </p:sp>
      <p:sp>
        <p:nvSpPr>
          <p:cNvPr id="165" name="Up-Down Arrow 30">
            <a:extLst>
              <a:ext uri="{FF2B5EF4-FFF2-40B4-BE49-F238E27FC236}">
                <a16:creationId xmlns:a16="http://schemas.microsoft.com/office/drawing/2014/main" id="{1A37CF9D-4974-47D4-9C2A-B3374FB21B30}"/>
              </a:ext>
            </a:extLst>
          </p:cNvPr>
          <p:cNvSpPr/>
          <p:nvPr/>
        </p:nvSpPr>
        <p:spPr>
          <a:xfrm>
            <a:off x="9395782" y="3224665"/>
            <a:ext cx="144463" cy="228600"/>
          </a:xfrm>
          <a:prstGeom prst="up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6" name="Up-Down Arrow 31">
            <a:extLst>
              <a:ext uri="{FF2B5EF4-FFF2-40B4-BE49-F238E27FC236}">
                <a16:creationId xmlns:a16="http://schemas.microsoft.com/office/drawing/2014/main" id="{6E0DD494-90E9-4598-90DA-3D5CE49A6A1E}"/>
              </a:ext>
            </a:extLst>
          </p:cNvPr>
          <p:cNvSpPr/>
          <p:nvPr/>
        </p:nvSpPr>
        <p:spPr>
          <a:xfrm>
            <a:off x="10908669" y="3212367"/>
            <a:ext cx="144462" cy="228600"/>
          </a:xfrm>
          <a:prstGeom prst="up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7" name="Down Arrow 64">
            <a:extLst>
              <a:ext uri="{FF2B5EF4-FFF2-40B4-BE49-F238E27FC236}">
                <a16:creationId xmlns:a16="http://schemas.microsoft.com/office/drawing/2014/main" id="{517E217A-840A-4268-AA74-D1B39446CA91}"/>
              </a:ext>
            </a:extLst>
          </p:cNvPr>
          <p:cNvSpPr/>
          <p:nvPr/>
        </p:nvSpPr>
        <p:spPr>
          <a:xfrm>
            <a:off x="9246801" y="1501401"/>
            <a:ext cx="131763" cy="25822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Down Arrow 64">
            <a:extLst>
              <a:ext uri="{FF2B5EF4-FFF2-40B4-BE49-F238E27FC236}">
                <a16:creationId xmlns:a16="http://schemas.microsoft.com/office/drawing/2014/main" id="{6DE6F216-AB38-485B-B3E0-9870AE65DE04}"/>
              </a:ext>
            </a:extLst>
          </p:cNvPr>
          <p:cNvSpPr/>
          <p:nvPr/>
        </p:nvSpPr>
        <p:spPr>
          <a:xfrm>
            <a:off x="10568033" y="1501401"/>
            <a:ext cx="131763" cy="25822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9" name="Picture 4" descr="http://www.networkcablingsandiego.com/images/voip-business-phone-system.jpg">
            <a:extLst>
              <a:ext uri="{FF2B5EF4-FFF2-40B4-BE49-F238E27FC236}">
                <a16:creationId xmlns:a16="http://schemas.microsoft.com/office/drawing/2014/main" id="{E2846B25-D7F5-44D0-806B-CA568F46B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33224" y="1121757"/>
            <a:ext cx="488950" cy="344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0" name="TextBox 50">
            <a:extLst>
              <a:ext uri="{FF2B5EF4-FFF2-40B4-BE49-F238E27FC236}">
                <a16:creationId xmlns:a16="http://schemas.microsoft.com/office/drawing/2014/main" id="{7B399024-9959-4333-9230-AED2EE741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2424" y="1380318"/>
            <a:ext cx="58060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Phone</a:t>
            </a:r>
          </a:p>
        </p:txBody>
      </p:sp>
      <p:sp>
        <p:nvSpPr>
          <p:cNvPr id="171" name="TextBox 55">
            <a:extLst>
              <a:ext uri="{FF2B5EF4-FFF2-40B4-BE49-F238E27FC236}">
                <a16:creationId xmlns:a16="http://schemas.microsoft.com/office/drawing/2014/main" id="{BBC841B4-6A74-43B4-8098-9FB6B20D7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7824" y="1331986"/>
            <a:ext cx="51809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Email</a:t>
            </a:r>
          </a:p>
        </p:txBody>
      </p:sp>
      <p:pic>
        <p:nvPicPr>
          <p:cNvPr id="172" name="Picture 2">
            <a:extLst>
              <a:ext uri="{FF2B5EF4-FFF2-40B4-BE49-F238E27FC236}">
                <a16:creationId xmlns:a16="http://schemas.microsoft.com/office/drawing/2014/main" id="{061BA9DE-EFAD-4435-8DD1-6C8B15006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591820" y="1130903"/>
            <a:ext cx="464300" cy="265815"/>
          </a:xfrm>
          <a:prstGeom prst="rect">
            <a:avLst/>
          </a:prstGeom>
          <a:noFill/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173" name="Picture 2" descr="Image result for jira">
            <a:extLst>
              <a:ext uri="{FF2B5EF4-FFF2-40B4-BE49-F238E27FC236}">
                <a16:creationId xmlns:a16="http://schemas.microsoft.com/office/drawing/2014/main" id="{896A13C4-3359-4916-A69F-D1A193035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" t="12930" r="4633" b="14139"/>
          <a:stretch/>
        </p:blipFill>
        <p:spPr bwMode="auto">
          <a:xfrm>
            <a:off x="9921997" y="1163540"/>
            <a:ext cx="516930" cy="20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50">
            <a:extLst>
              <a:ext uri="{FF2B5EF4-FFF2-40B4-BE49-F238E27FC236}">
                <a16:creationId xmlns:a16="http://schemas.microsoft.com/office/drawing/2014/main" id="{EBE4C2D3-A22E-4EE7-9684-C13087963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453" y="1380318"/>
            <a:ext cx="44755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JIRA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5BBCE05-C75C-4564-8985-4FC2EB94109E}"/>
              </a:ext>
            </a:extLst>
          </p:cNvPr>
          <p:cNvSpPr/>
          <p:nvPr/>
        </p:nvSpPr>
        <p:spPr>
          <a:xfrm>
            <a:off x="9039265" y="536537"/>
            <a:ext cx="2245959" cy="483799"/>
          </a:xfrm>
          <a:prstGeom prst="rect">
            <a:avLst/>
          </a:prstGeom>
          <a:solidFill>
            <a:srgbClr val="4656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Client Product Owner / Tech POC Generate Request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2D0B0C9-766A-4797-8537-00237A6B02C5}"/>
              </a:ext>
            </a:extLst>
          </p:cNvPr>
          <p:cNvSpPr/>
          <p:nvPr/>
        </p:nvSpPr>
        <p:spPr>
          <a:xfrm>
            <a:off x="9039265" y="1892171"/>
            <a:ext cx="1069848" cy="943885"/>
          </a:xfrm>
          <a:prstGeom prst="rect">
            <a:avLst/>
          </a:prstGeom>
          <a:solidFill>
            <a:srgbClr val="1575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Client Onsite Lead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Document Changes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31C3D42-110C-4E12-A940-0D2781C9113F}"/>
              </a:ext>
            </a:extLst>
          </p:cNvPr>
          <p:cNvSpPr/>
          <p:nvPr/>
        </p:nvSpPr>
        <p:spPr>
          <a:xfrm>
            <a:off x="10190202" y="1892171"/>
            <a:ext cx="1069848" cy="943885"/>
          </a:xfrm>
          <a:prstGeom prst="rect">
            <a:avLst/>
          </a:prstGeom>
          <a:solidFill>
            <a:srgbClr val="1575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" tIns="0" rIns="18288" bIns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Impact Analysis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Cost Estimates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Block Resources</a:t>
            </a:r>
          </a:p>
        </p:txBody>
      </p:sp>
      <p:sp>
        <p:nvSpPr>
          <p:cNvPr id="178" name="Rounded Rectangle 6">
            <a:extLst>
              <a:ext uri="{FF2B5EF4-FFF2-40B4-BE49-F238E27FC236}">
                <a16:creationId xmlns:a16="http://schemas.microsoft.com/office/drawing/2014/main" id="{4540A0E7-3691-4ED5-A691-EE324FFADA33}"/>
              </a:ext>
            </a:extLst>
          </p:cNvPr>
          <p:cNvSpPr/>
          <p:nvPr/>
        </p:nvSpPr>
        <p:spPr>
          <a:xfrm>
            <a:off x="9140335" y="2910684"/>
            <a:ext cx="2013665" cy="302964"/>
          </a:xfrm>
          <a:prstGeom prst="roundRect">
            <a:avLst/>
          </a:prstGeom>
          <a:solidFill>
            <a:srgbClr val="46566E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Accept Changes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21D1CDB-C847-426A-8BF9-F618C395F67A}"/>
              </a:ext>
            </a:extLst>
          </p:cNvPr>
          <p:cNvSpPr/>
          <p:nvPr/>
        </p:nvSpPr>
        <p:spPr>
          <a:xfrm>
            <a:off x="9039266" y="3535775"/>
            <a:ext cx="1069848" cy="327571"/>
          </a:xfrm>
          <a:prstGeom prst="rect">
            <a:avLst/>
          </a:prstGeom>
          <a:solidFill>
            <a:srgbClr val="1575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Enhancement Service Delivery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5A208B0-1C55-4DF1-A057-3DFFF68B79DA}"/>
              </a:ext>
            </a:extLst>
          </p:cNvPr>
          <p:cNvSpPr/>
          <p:nvPr/>
        </p:nvSpPr>
        <p:spPr>
          <a:xfrm>
            <a:off x="10190202" y="3535775"/>
            <a:ext cx="1069848" cy="327571"/>
          </a:xfrm>
          <a:prstGeom prst="rect">
            <a:avLst/>
          </a:prstGeom>
          <a:solidFill>
            <a:srgbClr val="1575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Testing Evidences</a:t>
            </a:r>
          </a:p>
        </p:txBody>
      </p:sp>
      <p:sp>
        <p:nvSpPr>
          <p:cNvPr id="181" name="Down Arrow 64">
            <a:extLst>
              <a:ext uri="{FF2B5EF4-FFF2-40B4-BE49-F238E27FC236}">
                <a16:creationId xmlns:a16="http://schemas.microsoft.com/office/drawing/2014/main" id="{44D0C750-D9D6-487D-ADB0-6EADAD5D39B6}"/>
              </a:ext>
            </a:extLst>
          </p:cNvPr>
          <p:cNvSpPr/>
          <p:nvPr/>
        </p:nvSpPr>
        <p:spPr>
          <a:xfrm>
            <a:off x="9187921" y="2766865"/>
            <a:ext cx="131763" cy="25822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2" name="Down Arrow 64">
            <a:extLst>
              <a:ext uri="{FF2B5EF4-FFF2-40B4-BE49-F238E27FC236}">
                <a16:creationId xmlns:a16="http://schemas.microsoft.com/office/drawing/2014/main" id="{E944CAED-23C8-45E5-80F3-D085994BB4BC}"/>
              </a:ext>
            </a:extLst>
          </p:cNvPr>
          <p:cNvSpPr/>
          <p:nvPr/>
        </p:nvSpPr>
        <p:spPr>
          <a:xfrm>
            <a:off x="11055327" y="2766865"/>
            <a:ext cx="131763" cy="25822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3" name="Rounded Rectangle 24">
            <a:extLst>
              <a:ext uri="{FF2B5EF4-FFF2-40B4-BE49-F238E27FC236}">
                <a16:creationId xmlns:a16="http://schemas.microsoft.com/office/drawing/2014/main" id="{175DA1B3-5FD6-47F2-BF46-2ABCF4CF1187}"/>
              </a:ext>
            </a:extLst>
          </p:cNvPr>
          <p:cNvSpPr/>
          <p:nvPr/>
        </p:nvSpPr>
        <p:spPr>
          <a:xfrm>
            <a:off x="332930" y="4160552"/>
            <a:ext cx="11550605" cy="5164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4C423CFF-0EF2-48CF-80CE-5F13DF9608F5}"/>
              </a:ext>
            </a:extLst>
          </p:cNvPr>
          <p:cNvSpPr/>
          <p:nvPr/>
        </p:nvSpPr>
        <p:spPr>
          <a:xfrm>
            <a:off x="1670671" y="4234329"/>
            <a:ext cx="1398501" cy="368886"/>
          </a:xfrm>
          <a:prstGeom prst="rect">
            <a:avLst/>
          </a:prstGeom>
          <a:solidFill>
            <a:srgbClr val="1575B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Environment management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F7D73E8-0BF5-4136-8745-9A5F644B3CA1}"/>
              </a:ext>
            </a:extLst>
          </p:cNvPr>
          <p:cNvSpPr/>
          <p:nvPr/>
        </p:nvSpPr>
        <p:spPr>
          <a:xfrm>
            <a:off x="3401451" y="4234329"/>
            <a:ext cx="1398501" cy="368886"/>
          </a:xfrm>
          <a:prstGeom prst="rect">
            <a:avLst/>
          </a:prstGeom>
          <a:solidFill>
            <a:srgbClr val="1575B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Quality Assurance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8DAEC3D1-F1BB-44A9-9B07-30036C25C642}"/>
              </a:ext>
            </a:extLst>
          </p:cNvPr>
          <p:cNvSpPr/>
          <p:nvPr/>
        </p:nvSpPr>
        <p:spPr>
          <a:xfrm>
            <a:off x="5132231" y="4234329"/>
            <a:ext cx="1398501" cy="368886"/>
          </a:xfrm>
          <a:prstGeom prst="rect">
            <a:avLst/>
          </a:prstGeom>
          <a:solidFill>
            <a:srgbClr val="1575B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Deployment Services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6118A1EF-E979-4F54-84CB-EA15B24547E5}"/>
              </a:ext>
            </a:extLst>
          </p:cNvPr>
          <p:cNvSpPr/>
          <p:nvPr/>
        </p:nvSpPr>
        <p:spPr>
          <a:xfrm>
            <a:off x="6863011" y="4234329"/>
            <a:ext cx="1398501" cy="368886"/>
          </a:xfrm>
          <a:prstGeom prst="rect">
            <a:avLst/>
          </a:prstGeom>
          <a:solidFill>
            <a:srgbClr val="1575B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Security Mechanisms Implementation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FDCFB158-7EBF-4E95-9CBC-56C7E7158AF0}"/>
              </a:ext>
            </a:extLst>
          </p:cNvPr>
          <p:cNvSpPr/>
          <p:nvPr/>
        </p:nvSpPr>
        <p:spPr>
          <a:xfrm>
            <a:off x="8593791" y="4234329"/>
            <a:ext cx="1398501" cy="368886"/>
          </a:xfrm>
          <a:prstGeom prst="rect">
            <a:avLst/>
          </a:prstGeom>
          <a:solidFill>
            <a:srgbClr val="1575B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Technical Documentation</a:t>
            </a:r>
          </a:p>
        </p:txBody>
      </p:sp>
      <p:sp>
        <p:nvSpPr>
          <p:cNvPr id="189" name="Up-Down Arrow 30">
            <a:extLst>
              <a:ext uri="{FF2B5EF4-FFF2-40B4-BE49-F238E27FC236}">
                <a16:creationId xmlns:a16="http://schemas.microsoft.com/office/drawing/2014/main" id="{2C7E30EE-C72E-4F4F-8980-BC06E8B67082}"/>
              </a:ext>
            </a:extLst>
          </p:cNvPr>
          <p:cNvSpPr/>
          <p:nvPr/>
        </p:nvSpPr>
        <p:spPr>
          <a:xfrm>
            <a:off x="2178270" y="3913060"/>
            <a:ext cx="144463" cy="279738"/>
          </a:xfrm>
          <a:prstGeom prst="up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0" name="Up-Down Arrow 31">
            <a:extLst>
              <a:ext uri="{FF2B5EF4-FFF2-40B4-BE49-F238E27FC236}">
                <a16:creationId xmlns:a16="http://schemas.microsoft.com/office/drawing/2014/main" id="{30A78003-BDD7-46CA-9CA0-783FAC02521B}"/>
              </a:ext>
            </a:extLst>
          </p:cNvPr>
          <p:cNvSpPr/>
          <p:nvPr/>
        </p:nvSpPr>
        <p:spPr>
          <a:xfrm>
            <a:off x="3691157" y="3913828"/>
            <a:ext cx="144462" cy="278202"/>
          </a:xfrm>
          <a:prstGeom prst="up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Up-Down Arrow 30">
            <a:extLst>
              <a:ext uri="{FF2B5EF4-FFF2-40B4-BE49-F238E27FC236}">
                <a16:creationId xmlns:a16="http://schemas.microsoft.com/office/drawing/2014/main" id="{99A6EADD-A771-45F6-A0B2-48B22A12BE70}"/>
              </a:ext>
            </a:extLst>
          </p:cNvPr>
          <p:cNvSpPr/>
          <p:nvPr/>
        </p:nvSpPr>
        <p:spPr>
          <a:xfrm>
            <a:off x="5845480" y="3913060"/>
            <a:ext cx="144463" cy="279738"/>
          </a:xfrm>
          <a:prstGeom prst="up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2" name="Up-Down Arrow 31">
            <a:extLst>
              <a:ext uri="{FF2B5EF4-FFF2-40B4-BE49-F238E27FC236}">
                <a16:creationId xmlns:a16="http://schemas.microsoft.com/office/drawing/2014/main" id="{8968D9F8-A7F2-4C5B-9771-EC14C6DEFB3A}"/>
              </a:ext>
            </a:extLst>
          </p:cNvPr>
          <p:cNvSpPr/>
          <p:nvPr/>
        </p:nvSpPr>
        <p:spPr>
          <a:xfrm>
            <a:off x="7358367" y="3913828"/>
            <a:ext cx="144462" cy="278202"/>
          </a:xfrm>
          <a:prstGeom prst="up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3" name="Up-Down Arrow 30">
            <a:extLst>
              <a:ext uri="{FF2B5EF4-FFF2-40B4-BE49-F238E27FC236}">
                <a16:creationId xmlns:a16="http://schemas.microsoft.com/office/drawing/2014/main" id="{1BD6AB1B-F8CA-44DC-83CB-838CCB28DB96}"/>
              </a:ext>
            </a:extLst>
          </p:cNvPr>
          <p:cNvSpPr/>
          <p:nvPr/>
        </p:nvSpPr>
        <p:spPr>
          <a:xfrm>
            <a:off x="9395782" y="3913060"/>
            <a:ext cx="144463" cy="279738"/>
          </a:xfrm>
          <a:prstGeom prst="up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4" name="Up-Down Arrow 31">
            <a:extLst>
              <a:ext uri="{FF2B5EF4-FFF2-40B4-BE49-F238E27FC236}">
                <a16:creationId xmlns:a16="http://schemas.microsoft.com/office/drawing/2014/main" id="{A1C77DDC-1656-4A89-82DC-B00CA4B1DBF4}"/>
              </a:ext>
            </a:extLst>
          </p:cNvPr>
          <p:cNvSpPr/>
          <p:nvPr/>
        </p:nvSpPr>
        <p:spPr>
          <a:xfrm>
            <a:off x="10908669" y="3913828"/>
            <a:ext cx="144462" cy="278202"/>
          </a:xfrm>
          <a:prstGeom prst="upDownArrow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404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1CC19-B8C2-4EA0-9E66-94DEC5289D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Application Maintenance Activity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5CAA08-A5A5-40B2-8C0B-B02B6414DFCF}"/>
              </a:ext>
            </a:extLst>
          </p:cNvPr>
          <p:cNvGrpSpPr/>
          <p:nvPr/>
        </p:nvGrpSpPr>
        <p:grpSpPr>
          <a:xfrm>
            <a:off x="468577" y="220033"/>
            <a:ext cx="10789385" cy="6301901"/>
            <a:chOff x="468577" y="220033"/>
            <a:chExt cx="10789385" cy="6301901"/>
          </a:xfrm>
        </p:grpSpPr>
        <p:pic>
          <p:nvPicPr>
            <p:cNvPr id="4" name="Picture 6" descr="Related image">
              <a:extLst>
                <a:ext uri="{FF2B5EF4-FFF2-40B4-BE49-F238E27FC236}">
                  <a16:creationId xmlns:a16="http://schemas.microsoft.com/office/drawing/2014/main" id="{48988906-3374-4FC2-BD22-1D64488FA1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3257" y="655734"/>
              <a:ext cx="1829337" cy="1266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Image result for end client call center icon png">
              <a:extLst>
                <a:ext uri="{FF2B5EF4-FFF2-40B4-BE49-F238E27FC236}">
                  <a16:creationId xmlns:a16="http://schemas.microsoft.com/office/drawing/2014/main" id="{8A12913E-ECE1-452E-943E-BD9B80C5A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577" y="460157"/>
              <a:ext cx="1273827" cy="1273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D3763B-4C12-4680-8D82-F74D179B1F89}"/>
                </a:ext>
              </a:extLst>
            </p:cNvPr>
            <p:cNvSpPr txBox="1"/>
            <p:nvPr/>
          </p:nvSpPr>
          <p:spPr>
            <a:xfrm>
              <a:off x="585751" y="1518826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END USERS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491A1F-1762-42BF-AC2C-5F5988532221}"/>
                </a:ext>
              </a:extLst>
            </p:cNvPr>
            <p:cNvSpPr txBox="1"/>
            <p:nvPr/>
          </p:nvSpPr>
          <p:spPr>
            <a:xfrm>
              <a:off x="3441613" y="1813810"/>
              <a:ext cx="11865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L1 </a:t>
              </a: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SUPPORT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352860-447D-4044-93A1-A3EBCF287504}"/>
                </a:ext>
              </a:extLst>
            </p:cNvPr>
            <p:cNvSpPr/>
            <p:nvPr/>
          </p:nvSpPr>
          <p:spPr>
            <a:xfrm>
              <a:off x="3027372" y="565717"/>
              <a:ext cx="2011680" cy="1588109"/>
            </a:xfrm>
            <a:prstGeom prst="rect">
              <a:avLst/>
            </a:prstGeom>
            <a:noFill/>
            <a:ln w="28575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9484C20-25FD-486E-8161-6EE6EE582B13}"/>
                </a:ext>
              </a:extLst>
            </p:cNvPr>
            <p:cNvCxnSpPr/>
            <p:nvPr/>
          </p:nvCxnSpPr>
          <p:spPr>
            <a:xfrm flipV="1">
              <a:off x="1658266" y="1371310"/>
              <a:ext cx="1280160" cy="1"/>
            </a:xfrm>
            <a:prstGeom prst="straightConnector1">
              <a:avLst/>
            </a:prstGeom>
            <a:noFill/>
            <a:ln w="25400" cap="flat" cmpd="sng" algn="ctr">
              <a:solidFill>
                <a:srgbClr val="4472C4">
                  <a:lumMod val="75000"/>
                </a:srgbClr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046E3E-334C-42A7-98AA-6112B9F41998}"/>
                </a:ext>
              </a:extLst>
            </p:cNvPr>
            <p:cNvSpPr txBox="1"/>
            <p:nvPr/>
          </p:nvSpPr>
          <p:spPr>
            <a:xfrm>
              <a:off x="1743118" y="610920"/>
              <a:ext cx="13372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INTERACTION: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DCFDF08-7B89-41B0-A892-980099141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516" y="906038"/>
              <a:ext cx="289682" cy="2896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51199AB-CBFA-4EFD-8019-8FD230E1A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92" t="23654" r="7931" b="22883"/>
            <a:stretch/>
          </p:blipFill>
          <p:spPr>
            <a:xfrm>
              <a:off x="2549929" y="971685"/>
              <a:ext cx="308895" cy="19830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47933A-54D9-4D97-83FD-343FAE60A7AB}"/>
                </a:ext>
              </a:extLst>
            </p:cNvPr>
            <p:cNvSpPr txBox="1"/>
            <p:nvPr/>
          </p:nvSpPr>
          <p:spPr>
            <a:xfrm>
              <a:off x="6008764" y="220033"/>
              <a:ext cx="1992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ISSUE LOGGING,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PRIORITIZATION AND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WORKFLOW MGMT.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31ACA83-84EE-42BA-B0C7-8017B73A4425}"/>
                </a:ext>
              </a:extLst>
            </p:cNvPr>
            <p:cNvCxnSpPr>
              <a:cxnSpLocks/>
            </p:cNvCxnSpPr>
            <p:nvPr/>
          </p:nvCxnSpPr>
          <p:spPr>
            <a:xfrm>
              <a:off x="5114312" y="1359772"/>
              <a:ext cx="1005840" cy="3466"/>
            </a:xfrm>
            <a:prstGeom prst="straightConnector1">
              <a:avLst/>
            </a:prstGeom>
            <a:noFill/>
            <a:ln w="25400" cap="flat" cmpd="sng" algn="ctr">
              <a:solidFill>
                <a:srgbClr val="002060"/>
              </a:solidFill>
              <a:prstDash val="sysDash"/>
              <a:miter lim="800000"/>
              <a:tailEnd type="triangle"/>
            </a:ln>
            <a:effectLst/>
          </p:spPr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3AE97C-15CA-43BF-962F-C5B2538D4393}"/>
                </a:ext>
              </a:extLst>
            </p:cNvPr>
            <p:cNvSpPr/>
            <p:nvPr/>
          </p:nvSpPr>
          <p:spPr>
            <a:xfrm>
              <a:off x="4804262" y="3752024"/>
              <a:ext cx="3395043" cy="1916935"/>
            </a:xfrm>
            <a:prstGeom prst="rect">
              <a:avLst/>
            </a:prstGeom>
            <a:solidFill>
              <a:srgbClr val="D7EA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Elbow Connector 6">
              <a:extLst>
                <a:ext uri="{FF2B5EF4-FFF2-40B4-BE49-F238E27FC236}">
                  <a16:creationId xmlns:a16="http://schemas.microsoft.com/office/drawing/2014/main" id="{E2424FCD-4BFC-406D-A358-E36FE833E30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26993" y="1670951"/>
              <a:ext cx="2853836" cy="3584806"/>
            </a:xfrm>
            <a:prstGeom prst="bentConnector2">
              <a:avLst/>
            </a:prstGeom>
            <a:noFill/>
            <a:ln w="25400" cap="flat" cmpd="sng" algn="ctr">
              <a:solidFill>
                <a:srgbClr val="4472C4">
                  <a:lumMod val="75000"/>
                </a:srgbClr>
              </a:solidFill>
              <a:prstDash val="sysDash"/>
              <a:miter lim="800000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0A38E94-C8F3-4959-AAB9-5DE0C0CC78CB}"/>
                </a:ext>
              </a:extLst>
            </p:cNvPr>
            <p:cNvCxnSpPr>
              <a:cxnSpLocks/>
            </p:cNvCxnSpPr>
            <p:nvPr/>
          </p:nvCxnSpPr>
          <p:spPr>
            <a:xfrm>
              <a:off x="4072511" y="2150172"/>
              <a:ext cx="0" cy="2560320"/>
            </a:xfrm>
            <a:prstGeom prst="straightConnector1">
              <a:avLst/>
            </a:prstGeom>
            <a:noFill/>
            <a:ln w="25400" cap="flat" cmpd="sng" algn="ctr">
              <a:solidFill>
                <a:srgbClr val="4472C4">
                  <a:lumMod val="50000"/>
                </a:srgbClr>
              </a:solidFill>
              <a:prstDash val="sysDash"/>
              <a:miter lim="800000"/>
              <a:tailEnd type="triangle"/>
            </a:ln>
            <a:effectLst/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BCAACD-E8C7-4051-A29F-48E1137F560E}"/>
                </a:ext>
              </a:extLst>
            </p:cNvPr>
            <p:cNvSpPr txBox="1"/>
            <p:nvPr/>
          </p:nvSpPr>
          <p:spPr>
            <a:xfrm>
              <a:off x="2687998" y="4086905"/>
              <a:ext cx="13372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INTERACTION: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0B70234-3380-48C2-97C3-11A85B40C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3690" y="4382710"/>
              <a:ext cx="289682" cy="28968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EBEACEE-6FD3-4917-BABD-D6691C2EF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92" t="23654" r="7931" b="22883"/>
            <a:stretch/>
          </p:blipFill>
          <p:spPr>
            <a:xfrm>
              <a:off x="3321103" y="4448357"/>
              <a:ext cx="308895" cy="198303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6994C63-F635-44D1-8BC8-8987675558A4}"/>
                </a:ext>
              </a:extLst>
            </p:cNvPr>
            <p:cNvCxnSpPr/>
            <p:nvPr/>
          </p:nvCxnSpPr>
          <p:spPr>
            <a:xfrm>
              <a:off x="6739033" y="1820438"/>
              <a:ext cx="0" cy="1912691"/>
            </a:xfrm>
            <a:prstGeom prst="straightConnector1">
              <a:avLst/>
            </a:prstGeom>
            <a:noFill/>
            <a:ln w="25400" cap="flat" cmpd="sng" algn="ctr">
              <a:solidFill>
                <a:srgbClr val="002060"/>
              </a:solidFill>
              <a:prstDash val="sysDash"/>
              <a:miter lim="800000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A6D5F3-28FA-45E0-A5A6-417F92E8D0A1}"/>
                </a:ext>
              </a:extLst>
            </p:cNvPr>
            <p:cNvSpPr txBox="1"/>
            <p:nvPr/>
          </p:nvSpPr>
          <p:spPr>
            <a:xfrm>
              <a:off x="5336904" y="2923823"/>
              <a:ext cx="12346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ISSUE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RESOLUTION</a:t>
              </a:r>
            </a:p>
          </p:txBody>
        </p:sp>
        <p:cxnSp>
          <p:nvCxnSpPr>
            <p:cNvPr id="23" name="Elbow Connector 42">
              <a:extLst>
                <a:ext uri="{FF2B5EF4-FFF2-40B4-BE49-F238E27FC236}">
                  <a16:creationId xmlns:a16="http://schemas.microsoft.com/office/drawing/2014/main" id="{9B7494EA-004E-44C6-97FD-171659EA4AFB}"/>
                </a:ext>
              </a:extLst>
            </p:cNvPr>
            <p:cNvCxnSpPr>
              <a:cxnSpLocks/>
            </p:cNvCxnSpPr>
            <p:nvPr/>
          </p:nvCxnSpPr>
          <p:spPr>
            <a:xfrm>
              <a:off x="7228238" y="1281127"/>
              <a:ext cx="1005840" cy="3383280"/>
            </a:xfrm>
            <a:prstGeom prst="bentConnector3">
              <a:avLst>
                <a:gd name="adj1" fmla="val 127896"/>
              </a:avLst>
            </a:prstGeom>
            <a:noFill/>
            <a:ln w="25400" cap="flat" cmpd="sng" algn="ctr">
              <a:solidFill>
                <a:srgbClr val="00206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E0B6E7-74DE-4E78-B3F0-96D3F1DA689A}"/>
                </a:ext>
              </a:extLst>
            </p:cNvPr>
            <p:cNvSpPr txBox="1"/>
            <p:nvPr/>
          </p:nvSpPr>
          <p:spPr>
            <a:xfrm>
              <a:off x="5006781" y="1406523"/>
              <a:ext cx="13324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RAISE TICKETS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103076F-6ECF-4B4A-8714-06B947FA83B4}"/>
                </a:ext>
              </a:extLst>
            </p:cNvPr>
            <p:cNvSpPr/>
            <p:nvPr/>
          </p:nvSpPr>
          <p:spPr>
            <a:xfrm>
              <a:off x="9487082" y="1019755"/>
              <a:ext cx="1673382" cy="1588109"/>
            </a:xfrm>
            <a:prstGeom prst="rect">
              <a:avLst/>
            </a:prstGeom>
            <a:noFill/>
            <a:ln w="28575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C95281-3772-4E64-B12E-D3F38CB4365A}"/>
                </a:ext>
              </a:extLst>
            </p:cNvPr>
            <p:cNvSpPr txBox="1"/>
            <p:nvPr/>
          </p:nvSpPr>
          <p:spPr>
            <a:xfrm>
              <a:off x="9703250" y="2092474"/>
              <a:ext cx="12410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Program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71871F-C46A-4EBB-8A87-7CD619004401}"/>
                </a:ext>
              </a:extLst>
            </p:cNvPr>
            <p:cNvCxnSpPr/>
            <p:nvPr/>
          </p:nvCxnSpPr>
          <p:spPr>
            <a:xfrm flipV="1">
              <a:off x="8592466" y="1850282"/>
              <a:ext cx="822960" cy="1"/>
            </a:xfrm>
            <a:prstGeom prst="straightConnector1">
              <a:avLst/>
            </a:prstGeom>
            <a:noFill/>
            <a:ln w="25400" cap="flat" cmpd="sng" algn="ctr">
              <a:solidFill>
                <a:srgbClr val="00206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AFDA9D-535A-4AA3-BDEC-C0525DFFAECD}"/>
                </a:ext>
              </a:extLst>
            </p:cNvPr>
            <p:cNvSpPr txBox="1"/>
            <p:nvPr/>
          </p:nvSpPr>
          <p:spPr>
            <a:xfrm>
              <a:off x="8405771" y="1989234"/>
              <a:ext cx="10502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MONITOR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&amp; REPORT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CF23CA-92B0-43F0-86CE-3B4D461BA207}"/>
                </a:ext>
              </a:extLst>
            </p:cNvPr>
            <p:cNvSpPr txBox="1"/>
            <p:nvPr/>
          </p:nvSpPr>
          <p:spPr>
            <a:xfrm>
              <a:off x="4785575" y="5656330"/>
              <a:ext cx="17395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THIRD-PARTY 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ISSUE RESOLUTION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800DAF7-21A1-45F3-A90D-8398A7A1232A}"/>
                </a:ext>
              </a:extLst>
            </p:cNvPr>
            <p:cNvSpPr txBox="1"/>
            <p:nvPr/>
          </p:nvSpPr>
          <p:spPr>
            <a:xfrm>
              <a:off x="6923185" y="6214157"/>
              <a:ext cx="15937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OTHER VENDORS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A848D8-71B8-4EBA-BEC0-D08D67217A28}"/>
                </a:ext>
              </a:extLst>
            </p:cNvPr>
            <p:cNvSpPr txBox="1"/>
            <p:nvPr/>
          </p:nvSpPr>
          <p:spPr>
            <a:xfrm>
              <a:off x="5027832" y="5271261"/>
              <a:ext cx="3108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OFFSHORE</a:t>
              </a: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 SUPPORT TEAM</a:t>
              </a:r>
            </a:p>
          </p:txBody>
        </p:sp>
        <p:pic>
          <p:nvPicPr>
            <p:cNvPr id="32" name="Picture 8" descr="Related image">
              <a:extLst>
                <a:ext uri="{FF2B5EF4-FFF2-40B4-BE49-F238E27FC236}">
                  <a16:creationId xmlns:a16="http://schemas.microsoft.com/office/drawing/2014/main" id="{A3CF7475-5F02-455E-A772-9B6ED701F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0528" y="840051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8181E5C-4A27-4F02-B1EE-1151B92F0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5304" y="1108577"/>
              <a:ext cx="914400" cy="17814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69BA162-E6C7-4614-8A70-AEBDC2CD3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2664" y="1333320"/>
              <a:ext cx="842262" cy="84226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6D6B6AB-F6AB-49D9-AB3A-D24533AEC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5161" y="2830258"/>
              <a:ext cx="390781" cy="39078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8082B3-8192-4622-B2D9-227254F898CC}"/>
                </a:ext>
              </a:extLst>
            </p:cNvPr>
            <p:cNvSpPr txBox="1"/>
            <p:nvPr/>
          </p:nvSpPr>
          <p:spPr>
            <a:xfrm>
              <a:off x="3448793" y="5126068"/>
              <a:ext cx="12346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ISSUE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RESOLUTION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89154B-7D4F-41A4-B096-B6ECF8BFF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050" y="5032503"/>
              <a:ext cx="390781" cy="39078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09FAD29-7834-4A96-92D2-6BE5933C1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759" y="3805204"/>
              <a:ext cx="1807206" cy="35208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B6B7589-7C10-4C4F-A01E-D52456804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660" y="4397448"/>
              <a:ext cx="647758" cy="64775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EF27DB2-8844-497F-ABAA-F52B7FDD8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4045" y="4416938"/>
              <a:ext cx="608779" cy="60877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A51794A-C4E9-4046-B265-4D2C39FB5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5732" y="4416937"/>
              <a:ext cx="608780" cy="60878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13E79EF-38A8-4CBE-8D10-981713189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799361" y="4278121"/>
              <a:ext cx="864740" cy="86474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BC20901-653C-426B-AD3D-4A35232C5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218" y="5797359"/>
              <a:ext cx="475880" cy="47588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C6E5DB-54AE-419A-B3D7-9A585C52F502}"/>
                </a:ext>
              </a:extLst>
            </p:cNvPr>
            <p:cNvSpPr/>
            <p:nvPr/>
          </p:nvSpPr>
          <p:spPr>
            <a:xfrm>
              <a:off x="9510337" y="2711225"/>
              <a:ext cx="1673382" cy="1588109"/>
            </a:xfrm>
            <a:prstGeom prst="rect">
              <a:avLst/>
            </a:prstGeom>
            <a:noFill/>
            <a:ln w="28575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BFCFCC1-DABD-4CA0-8377-7EA751FBDE0A}"/>
                </a:ext>
              </a:extLst>
            </p:cNvPr>
            <p:cNvSpPr txBox="1"/>
            <p:nvPr/>
          </p:nvSpPr>
          <p:spPr>
            <a:xfrm>
              <a:off x="9726505" y="3783944"/>
              <a:ext cx="12410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Program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30A94E1-018E-40AF-BBE9-07CCD125F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5919" y="3024790"/>
              <a:ext cx="842262" cy="842262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B6E04AB-9ADC-49FF-BC9D-0518F9BAF033}"/>
                </a:ext>
              </a:extLst>
            </p:cNvPr>
            <p:cNvCxnSpPr/>
            <p:nvPr/>
          </p:nvCxnSpPr>
          <p:spPr>
            <a:xfrm flipV="1">
              <a:off x="8609680" y="3525139"/>
              <a:ext cx="822960" cy="1"/>
            </a:xfrm>
            <a:prstGeom prst="straightConnector1">
              <a:avLst/>
            </a:prstGeom>
            <a:noFill/>
            <a:ln w="25400" cap="flat" cmpd="sng" algn="ctr">
              <a:solidFill>
                <a:srgbClr val="00206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E8FC3CB-47CF-4116-B524-317D1DFABA76}"/>
                </a:ext>
              </a:extLst>
            </p:cNvPr>
            <p:cNvSpPr txBox="1"/>
            <p:nvPr/>
          </p:nvSpPr>
          <p:spPr>
            <a:xfrm>
              <a:off x="8452965" y="3664091"/>
              <a:ext cx="10502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MONITOR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&amp; REPORT</a:t>
              </a:r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AF4439EF-FB35-4691-80EE-3222DEF60E4D}"/>
                </a:ext>
              </a:extLst>
            </p:cNvPr>
            <p:cNvCxnSpPr>
              <a:stCxn id="15" idx="2"/>
              <a:endCxn id="43" idx="1"/>
            </p:cNvCxnSpPr>
            <p:nvPr/>
          </p:nvCxnSpPr>
          <p:spPr>
            <a:xfrm rot="16200000" flipH="1">
              <a:off x="6814331" y="5356412"/>
              <a:ext cx="366340" cy="991434"/>
            </a:xfrm>
            <a:prstGeom prst="bentConnector2">
              <a:avLst/>
            </a:prstGeom>
            <a:noFill/>
            <a:ln w="25400" cap="flat" cmpd="sng" algn="ctr">
              <a:solidFill>
                <a:srgbClr val="00206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A673131F-1D69-4AD0-AB7F-F8C097C9AF2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90920" y="3510513"/>
              <a:ext cx="403328" cy="2147723"/>
            </a:xfrm>
            <a:prstGeom prst="bentConnector2">
              <a:avLst/>
            </a:prstGeom>
            <a:noFill/>
            <a:ln w="25400" cap="flat" cmpd="sng" algn="ctr">
              <a:solidFill>
                <a:srgbClr val="00206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864846-D51B-484F-87FF-F1C51F031742}"/>
                </a:ext>
              </a:extLst>
            </p:cNvPr>
            <p:cNvSpPr txBox="1"/>
            <p:nvPr/>
          </p:nvSpPr>
          <p:spPr>
            <a:xfrm>
              <a:off x="8037345" y="4827549"/>
              <a:ext cx="2480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REQUEST CHANGE SERVICES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F6872F-141F-4546-9BE7-4A1566BCB34F}"/>
                </a:ext>
              </a:extLst>
            </p:cNvPr>
            <p:cNvSpPr txBox="1"/>
            <p:nvPr/>
          </p:nvSpPr>
          <p:spPr>
            <a:xfrm>
              <a:off x="5184650" y="5030321"/>
              <a:ext cx="25802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Run | Change | Transversal Services</a:t>
              </a:r>
            </a:p>
          </p:txBody>
        </p: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D2720A2A-0D55-483A-97F0-C776675BB8D4}"/>
                </a:ext>
              </a:extLst>
            </p:cNvPr>
            <p:cNvCxnSpPr>
              <a:stCxn id="25" idx="3"/>
              <a:endCxn id="44" idx="3"/>
            </p:cNvCxnSpPr>
            <p:nvPr/>
          </p:nvCxnSpPr>
          <p:spPr>
            <a:xfrm>
              <a:off x="11160464" y="1813810"/>
              <a:ext cx="23255" cy="1691470"/>
            </a:xfrm>
            <a:prstGeom prst="bentConnector3">
              <a:avLst>
                <a:gd name="adj1" fmla="val 1083014"/>
              </a:avLst>
            </a:prstGeom>
            <a:noFill/>
            <a:ln w="25400" cap="flat" cmpd="sng" algn="ctr">
              <a:solidFill>
                <a:srgbClr val="00206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3BD1E33A-12CF-4E16-AA41-7E91B6E87F44}"/>
                </a:ext>
              </a:extLst>
            </p:cNvPr>
            <p:cNvCxnSpPr>
              <a:stCxn id="44" idx="3"/>
            </p:cNvCxnSpPr>
            <p:nvPr/>
          </p:nvCxnSpPr>
          <p:spPr>
            <a:xfrm flipH="1">
              <a:off x="8234078" y="3505279"/>
              <a:ext cx="2949641" cy="1692000"/>
            </a:xfrm>
            <a:prstGeom prst="bentConnector3">
              <a:avLst>
                <a:gd name="adj1" fmla="val -7750"/>
              </a:avLst>
            </a:prstGeom>
            <a:noFill/>
            <a:ln w="25400" cap="flat" cmpd="sng" algn="ctr">
              <a:solidFill>
                <a:srgbClr val="00206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0F0A6E3-96E4-497C-BDE1-19406DC76549}"/>
                </a:ext>
              </a:extLst>
            </p:cNvPr>
            <p:cNvSpPr txBox="1"/>
            <p:nvPr/>
          </p:nvSpPr>
          <p:spPr>
            <a:xfrm>
              <a:off x="8311322" y="5265515"/>
              <a:ext cx="2946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REGULAR TRANSVERSAL SERVICES</a:t>
              </a:r>
            </a:p>
          </p:txBody>
        </p:sp>
        <p:pic>
          <p:nvPicPr>
            <p:cNvPr id="56" name="Picture 17">
              <a:extLst>
                <a:ext uri="{FF2B5EF4-FFF2-40B4-BE49-F238E27FC236}">
                  <a16:creationId xmlns:a16="http://schemas.microsoft.com/office/drawing/2014/main" id="{0199E6EB-B94B-4B03-B12D-36B7C9AE6A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5762" y="2762535"/>
              <a:ext cx="646904" cy="27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8738FB61-7EA9-4624-9ADA-46085E11A3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94579" y="596553"/>
            <a:ext cx="761942" cy="3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62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Application Support &amp; Maintenance Solution</a:t>
            </a:r>
            <a:endParaRPr lang="en-US" dirty="0"/>
          </a:p>
        </p:txBody>
      </p:sp>
      <p:sp>
        <p:nvSpPr>
          <p:cNvPr id="22" name="Rounded Rectangle 3">
            <a:extLst>
              <a:ext uri="{FF2B5EF4-FFF2-40B4-BE49-F238E27FC236}">
                <a16:creationId xmlns:a16="http://schemas.microsoft.com/office/drawing/2014/main" id="{D4CEDBCE-851C-429B-96C9-4A30F45466DB}"/>
              </a:ext>
            </a:extLst>
          </p:cNvPr>
          <p:cNvSpPr/>
          <p:nvPr/>
        </p:nvSpPr>
        <p:spPr>
          <a:xfrm>
            <a:off x="938422" y="438734"/>
            <a:ext cx="5647765" cy="10526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ounded Rectangle 4">
            <a:extLst>
              <a:ext uri="{FF2B5EF4-FFF2-40B4-BE49-F238E27FC236}">
                <a16:creationId xmlns:a16="http://schemas.microsoft.com/office/drawing/2014/main" id="{B01347FC-C3DA-42CA-BFD8-1F3BE7449FE7}"/>
              </a:ext>
            </a:extLst>
          </p:cNvPr>
          <p:cNvSpPr/>
          <p:nvPr/>
        </p:nvSpPr>
        <p:spPr>
          <a:xfrm>
            <a:off x="1374692" y="5179146"/>
            <a:ext cx="5267496" cy="1240120"/>
          </a:xfrm>
          <a:prstGeom prst="roundRect">
            <a:avLst>
              <a:gd name="adj" fmla="val 7388"/>
            </a:avLst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154509" marR="0" lvl="0" indent="-154509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DDBA3F10-CCB4-49DC-854E-0B5C5F5AE55C}"/>
              </a:ext>
            </a:extLst>
          </p:cNvPr>
          <p:cNvSpPr/>
          <p:nvPr/>
        </p:nvSpPr>
        <p:spPr>
          <a:xfrm>
            <a:off x="2112165" y="2349377"/>
            <a:ext cx="1732727" cy="99625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b" anchorCtr="0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DAR IT team / Help Desk</a:t>
            </a:r>
          </a:p>
        </p:txBody>
      </p:sp>
      <p:sp>
        <p:nvSpPr>
          <p:cNvPr id="25" name="Rounded Rectangle 6">
            <a:extLst>
              <a:ext uri="{FF2B5EF4-FFF2-40B4-BE49-F238E27FC236}">
                <a16:creationId xmlns:a16="http://schemas.microsoft.com/office/drawing/2014/main" id="{D1C64BBC-FE71-43EF-8432-A88497AD7190}"/>
              </a:ext>
            </a:extLst>
          </p:cNvPr>
          <p:cNvSpPr/>
          <p:nvPr/>
        </p:nvSpPr>
        <p:spPr>
          <a:xfrm>
            <a:off x="1375445" y="3967985"/>
            <a:ext cx="5266743" cy="1097861"/>
          </a:xfrm>
          <a:prstGeom prst="roundRect">
            <a:avLst/>
          </a:prstGeom>
          <a:solidFill>
            <a:srgbClr val="3B3B3D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b" anchorCtr="0"/>
          <a:lstStyle/>
          <a:p>
            <a:pPr algn="ctr" defTabSz="914377"/>
            <a:endParaRPr lang="en-US" sz="1333" b="1" kern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F50FA3-4383-4AAE-B233-8BBA8329F29C}"/>
              </a:ext>
            </a:extLst>
          </p:cNvPr>
          <p:cNvSpPr/>
          <p:nvPr/>
        </p:nvSpPr>
        <p:spPr>
          <a:xfrm>
            <a:off x="0" y="668691"/>
            <a:ext cx="457200" cy="267694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</a:ln>
          <a:effectLst/>
        </p:spPr>
        <p:txBody>
          <a:bodyPr vert="vert270"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DAR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51D4D-B8B3-457A-BAD1-0802BE9B2369}"/>
              </a:ext>
            </a:extLst>
          </p:cNvPr>
          <p:cNvSpPr/>
          <p:nvPr/>
        </p:nvSpPr>
        <p:spPr>
          <a:xfrm>
            <a:off x="0" y="3885244"/>
            <a:ext cx="457200" cy="2534021"/>
          </a:xfrm>
          <a:prstGeom prst="rect">
            <a:avLst/>
          </a:prstGeom>
          <a:solidFill>
            <a:srgbClr val="3B3B3D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 anchorCtr="0"/>
          <a:lstStyle/>
          <a:p>
            <a:pPr algn="ctr" defTabSz="914377"/>
            <a:r>
              <a:rPr lang="en-US" sz="1400" b="1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AutoFacets</a:t>
            </a:r>
          </a:p>
        </p:txBody>
      </p:sp>
      <p:sp>
        <p:nvSpPr>
          <p:cNvPr id="28" name="Rounded Rectangle 9">
            <a:extLst>
              <a:ext uri="{FF2B5EF4-FFF2-40B4-BE49-F238E27FC236}">
                <a16:creationId xmlns:a16="http://schemas.microsoft.com/office/drawing/2014/main" id="{679FCC8A-7550-45D8-9511-62C02003D8E9}"/>
              </a:ext>
            </a:extLst>
          </p:cNvPr>
          <p:cNvSpPr/>
          <p:nvPr/>
        </p:nvSpPr>
        <p:spPr>
          <a:xfrm>
            <a:off x="3382298" y="4275902"/>
            <a:ext cx="240852" cy="267613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5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ounded Rectangle 10">
            <a:extLst>
              <a:ext uri="{FF2B5EF4-FFF2-40B4-BE49-F238E27FC236}">
                <a16:creationId xmlns:a16="http://schemas.microsoft.com/office/drawing/2014/main" id="{43384A16-7576-4C87-AA2F-49DD3689633E}"/>
              </a:ext>
            </a:extLst>
          </p:cNvPr>
          <p:cNvSpPr/>
          <p:nvPr/>
        </p:nvSpPr>
        <p:spPr>
          <a:xfrm>
            <a:off x="5672510" y="4687382"/>
            <a:ext cx="240852" cy="267613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5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EBB104-4509-4849-B536-C90B490D0AD8}"/>
              </a:ext>
            </a:extLst>
          </p:cNvPr>
          <p:cNvSpPr txBox="1"/>
          <p:nvPr/>
        </p:nvSpPr>
        <p:spPr>
          <a:xfrm>
            <a:off x="4098134" y="5276963"/>
            <a:ext cx="2103120" cy="830997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 rtlCol="0">
            <a:noAutofit/>
          </a:bodyPr>
          <a:lstStyle/>
          <a:p>
            <a:pPr marL="154509" marR="0" lvl="0" indent="-154509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Track issues end-to-end</a:t>
            </a:r>
          </a:p>
          <a:p>
            <a:pPr marL="154509" marR="0" lvl="0" indent="-154509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Configurations related  Changes </a:t>
            </a:r>
          </a:p>
          <a:p>
            <a:pPr marL="154509" marR="0" lvl="0" indent="-154509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Service Request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CC2B89-BDC9-45E1-ADAC-C6997239FB8F}"/>
              </a:ext>
            </a:extLst>
          </p:cNvPr>
          <p:cNvSpPr txBox="1"/>
          <p:nvPr/>
        </p:nvSpPr>
        <p:spPr>
          <a:xfrm>
            <a:off x="1542151" y="5276963"/>
            <a:ext cx="2468880" cy="1015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54509" indent="-154509" defTabSz="914377">
              <a:buFont typeface="Arial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&amp; Work Related Support</a:t>
            </a:r>
          </a:p>
          <a:p>
            <a:pPr marL="154509" indent="-154509" defTabSz="914377">
              <a:buFont typeface="Arial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 Monitoring</a:t>
            </a:r>
          </a:p>
          <a:p>
            <a:pPr marL="154509" indent="-154509" defTabSz="914377">
              <a:buFont typeface="Arial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and maintain SOPs</a:t>
            </a:r>
          </a:p>
          <a:p>
            <a:pPr marL="154509" indent="-154509" defTabSz="914377">
              <a:buFont typeface="Arial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Arounds</a:t>
            </a:r>
          </a:p>
          <a:p>
            <a:pPr marL="154509" indent="-154509" defTabSz="914377">
              <a:buFont typeface="Arial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RCA</a:t>
            </a:r>
          </a:p>
        </p:txBody>
      </p:sp>
      <p:pic>
        <p:nvPicPr>
          <p:cNvPr id="32" name="Picture 2" descr="https://cdn2.iconfinder.com/data/icons/commerce-4/512/support_operator-512.png">
            <a:extLst>
              <a:ext uri="{FF2B5EF4-FFF2-40B4-BE49-F238E27FC236}">
                <a16:creationId xmlns:a16="http://schemas.microsoft.com/office/drawing/2014/main" id="{508B4616-A0DD-4E71-B13D-CAC0B2191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403" y="2411239"/>
            <a:ext cx="470667" cy="47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E2167AF-366B-47A8-A21F-7BBAB3BA4131}"/>
              </a:ext>
            </a:extLst>
          </p:cNvPr>
          <p:cNvGrpSpPr/>
          <p:nvPr/>
        </p:nvGrpSpPr>
        <p:grpSpPr>
          <a:xfrm>
            <a:off x="4570848" y="1722140"/>
            <a:ext cx="618272" cy="711733"/>
            <a:chOff x="5413638" y="3029348"/>
            <a:chExt cx="463704" cy="533800"/>
          </a:xfrm>
        </p:grpSpPr>
        <p:pic>
          <p:nvPicPr>
            <p:cNvPr id="34" name="Picture 8" descr="http://www.clipartbest.com/cliparts/7ca/xor/7caxorpcA.png">
              <a:extLst>
                <a:ext uri="{FF2B5EF4-FFF2-40B4-BE49-F238E27FC236}">
                  <a16:creationId xmlns:a16="http://schemas.microsoft.com/office/drawing/2014/main" id="{E9177D86-4481-46B8-A817-74F18A16A8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rgbClr val="8064A2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3071" y="3029348"/>
              <a:ext cx="414271" cy="414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53ACD8-C71B-4286-91C9-AAF0B0F74BF1}"/>
                </a:ext>
              </a:extLst>
            </p:cNvPr>
            <p:cNvSpPr txBox="1"/>
            <p:nvPr/>
          </p:nvSpPr>
          <p:spPr>
            <a:xfrm>
              <a:off x="5413638" y="3386224"/>
              <a:ext cx="378950" cy="176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5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1" i="0" u="none" strike="noStrike" kern="0" cap="none" spc="0" normalizeH="0" baseline="0" noProof="0" dirty="0">
                  <a:ln>
                    <a:noFill/>
                  </a:ln>
                  <a:solidFill>
                    <a:srgbClr val="4D4E5C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Email</a:t>
              </a:r>
            </a:p>
          </p:txBody>
        </p:sp>
      </p:grpSp>
      <p:cxnSp>
        <p:nvCxnSpPr>
          <p:cNvPr id="36" name="Elbow Connector 20">
            <a:extLst>
              <a:ext uri="{FF2B5EF4-FFF2-40B4-BE49-F238E27FC236}">
                <a16:creationId xmlns:a16="http://schemas.microsoft.com/office/drawing/2014/main" id="{A3D304C0-A7BB-413E-AD3C-0F1D998FB166}"/>
              </a:ext>
            </a:extLst>
          </p:cNvPr>
          <p:cNvCxnSpPr>
            <a:endCxn id="34" idx="3"/>
          </p:cNvCxnSpPr>
          <p:nvPr/>
        </p:nvCxnSpPr>
        <p:spPr>
          <a:xfrm rot="5400000">
            <a:off x="5174016" y="1577382"/>
            <a:ext cx="436043" cy="405834"/>
          </a:xfrm>
          <a:prstGeom prst="bentConnector2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37" name="Elbow Connector 21">
            <a:extLst>
              <a:ext uri="{FF2B5EF4-FFF2-40B4-BE49-F238E27FC236}">
                <a16:creationId xmlns:a16="http://schemas.microsoft.com/office/drawing/2014/main" id="{510CC767-F054-497D-AE4A-1055249D4150}"/>
              </a:ext>
            </a:extLst>
          </p:cNvPr>
          <p:cNvCxnSpPr>
            <a:stCxn id="34" idx="1"/>
            <a:endCxn id="24" idx="0"/>
          </p:cNvCxnSpPr>
          <p:nvPr/>
        </p:nvCxnSpPr>
        <p:spPr>
          <a:xfrm rot="10800000" flipV="1">
            <a:off x="2978529" y="1998321"/>
            <a:ext cx="1658230" cy="351056"/>
          </a:xfrm>
          <a:prstGeom prst="bentConnector2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tailEnd type="arrow"/>
          </a:ln>
          <a:effectLst/>
        </p:spPr>
      </p:cxnSp>
      <p:cxnSp>
        <p:nvCxnSpPr>
          <p:cNvPr id="39" name="Elbow Connector 23">
            <a:extLst>
              <a:ext uri="{FF2B5EF4-FFF2-40B4-BE49-F238E27FC236}">
                <a16:creationId xmlns:a16="http://schemas.microsoft.com/office/drawing/2014/main" id="{1B682CB4-69C4-4B17-910F-C3D9F5487AE2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 rot="16200000" flipH="1">
            <a:off x="3182497" y="3141665"/>
            <a:ext cx="622352" cy="1030288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med" len="med"/>
            <a:tailEnd type="triangle" w="med" len="med"/>
          </a:ln>
          <a:effectLst/>
        </p:spPr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095459C-63AE-4842-960E-0AD03CD8E5A4}"/>
              </a:ext>
            </a:extLst>
          </p:cNvPr>
          <p:cNvGrpSpPr/>
          <p:nvPr/>
        </p:nvGrpSpPr>
        <p:grpSpPr>
          <a:xfrm>
            <a:off x="3046854" y="3954047"/>
            <a:ext cx="1923924" cy="1127347"/>
            <a:chOff x="5228143" y="4054776"/>
            <a:chExt cx="1442944" cy="84551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F632D3F-3372-4E2F-8FFA-E3B2205FE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9799" y="4054776"/>
              <a:ext cx="1113561" cy="683765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249BE40-B9A5-4F77-9C32-5921925682DF}"/>
                </a:ext>
              </a:extLst>
            </p:cNvPr>
            <p:cNvSpPr/>
            <p:nvPr/>
          </p:nvSpPr>
          <p:spPr>
            <a:xfrm>
              <a:off x="5228143" y="4677196"/>
              <a:ext cx="1442944" cy="223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77">
                <a:defRPr/>
              </a:pPr>
              <a:r>
                <a:rPr lang="en-US" sz="1333" b="1" kern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L2 / L3 Support Team</a:t>
              </a:r>
            </a:p>
          </p:txBody>
        </p:sp>
      </p:grpSp>
      <p:cxnSp>
        <p:nvCxnSpPr>
          <p:cNvPr id="47" name="Elbow Connector 31">
            <a:extLst>
              <a:ext uri="{FF2B5EF4-FFF2-40B4-BE49-F238E27FC236}">
                <a16:creationId xmlns:a16="http://schemas.microsoft.com/office/drawing/2014/main" id="{4FBDED43-C5A5-43EC-94DF-450D4A2309BA}"/>
              </a:ext>
            </a:extLst>
          </p:cNvPr>
          <p:cNvCxnSpPr/>
          <p:nvPr/>
        </p:nvCxnSpPr>
        <p:spPr>
          <a:xfrm>
            <a:off x="6460130" y="4649512"/>
            <a:ext cx="2412704" cy="457653"/>
          </a:xfrm>
          <a:prstGeom prst="bentConnector2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tailEnd type="arrow"/>
          </a:ln>
          <a:effectLst/>
        </p:spPr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EBF5AD-BE60-4107-91B4-2EDAB661C0C7}"/>
              </a:ext>
            </a:extLst>
          </p:cNvPr>
          <p:cNvGrpSpPr/>
          <p:nvPr/>
        </p:nvGrpSpPr>
        <p:grpSpPr>
          <a:xfrm>
            <a:off x="9235171" y="3123611"/>
            <a:ext cx="2576036" cy="1162357"/>
            <a:chOff x="6572437" y="2966167"/>
            <a:chExt cx="1221911" cy="645424"/>
          </a:xfrm>
        </p:grpSpPr>
        <p:sp>
          <p:nvSpPr>
            <p:cNvPr id="50" name="Rounded Rectangle 34">
              <a:extLst>
                <a:ext uri="{FF2B5EF4-FFF2-40B4-BE49-F238E27FC236}">
                  <a16:creationId xmlns:a16="http://schemas.microsoft.com/office/drawing/2014/main" id="{2BBC6129-F592-4ABE-A442-41C460DDB820}"/>
                </a:ext>
              </a:extLst>
            </p:cNvPr>
            <p:cNvSpPr/>
            <p:nvPr/>
          </p:nvSpPr>
          <p:spPr>
            <a:xfrm>
              <a:off x="6572437" y="3006279"/>
              <a:ext cx="1221911" cy="60531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b" anchorCtr="0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1" name="Picture 4" descr="http://static1.squarespace.com/static/530e120fe4b0beb5b8ff8628/531b421ae4b0f6dda98a7c00/532008ede4b094aec2553dfa/1397234456684/icon_6219.png">
              <a:extLst>
                <a:ext uri="{FF2B5EF4-FFF2-40B4-BE49-F238E27FC236}">
                  <a16:creationId xmlns:a16="http://schemas.microsoft.com/office/drawing/2014/main" id="{C58CE8A4-9BBD-47EE-9826-87012DAE19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33" t="-1" r="27873" b="62765"/>
            <a:stretch/>
          </p:blipFill>
          <p:spPr bwMode="auto">
            <a:xfrm>
              <a:off x="7053780" y="2966167"/>
              <a:ext cx="319853" cy="284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http://static1.squarespace.com/static/530e120fe4b0beb5b8ff8628/531b421ae4b0f6dda98a7c00/532008ede4b094aec2553dfa/1397234456684/icon_6219.png">
              <a:extLst>
                <a:ext uri="{FF2B5EF4-FFF2-40B4-BE49-F238E27FC236}">
                  <a16:creationId xmlns:a16="http://schemas.microsoft.com/office/drawing/2014/main" id="{3CCA8A2B-F421-4306-9B34-C64547FA7A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33" t="-1" r="27873" b="62765"/>
            <a:stretch/>
          </p:blipFill>
          <p:spPr bwMode="auto">
            <a:xfrm>
              <a:off x="7261721" y="3035404"/>
              <a:ext cx="319853" cy="284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http://static1.squarespace.com/static/530e120fe4b0beb5b8ff8628/531b421ae4b0f6dda98a7c00/532008ede4b094aec2553dfa/1397234456684/icon_6219.png">
              <a:extLst>
                <a:ext uri="{FF2B5EF4-FFF2-40B4-BE49-F238E27FC236}">
                  <a16:creationId xmlns:a16="http://schemas.microsoft.com/office/drawing/2014/main" id="{66B64004-29DA-41DF-857B-7652AE1506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33" t="-1" r="27873" b="62765"/>
            <a:stretch/>
          </p:blipFill>
          <p:spPr bwMode="auto">
            <a:xfrm>
              <a:off x="6859880" y="3042984"/>
              <a:ext cx="319853" cy="284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F140710-8F82-415E-857A-B806F01FBECB}"/>
                </a:ext>
              </a:extLst>
            </p:cNvPr>
            <p:cNvSpPr txBox="1"/>
            <p:nvPr/>
          </p:nvSpPr>
          <p:spPr>
            <a:xfrm>
              <a:off x="6642760" y="3314040"/>
              <a:ext cx="1084336" cy="2790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DAR  Applications /</a:t>
              </a:r>
            </a:p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 Support team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91A603A-EFC1-4031-A1A4-6CE370A93C9A}"/>
              </a:ext>
            </a:extLst>
          </p:cNvPr>
          <p:cNvGrpSpPr/>
          <p:nvPr/>
        </p:nvGrpSpPr>
        <p:grpSpPr>
          <a:xfrm>
            <a:off x="2190964" y="575774"/>
            <a:ext cx="3307569" cy="778650"/>
            <a:chOff x="2440728" y="786809"/>
            <a:chExt cx="3699297" cy="1214936"/>
          </a:xfrm>
          <a:solidFill>
            <a:schemeClr val="accent1">
              <a:lumMod val="75000"/>
            </a:schemeClr>
          </a:solidFill>
        </p:grpSpPr>
        <p:sp>
          <p:nvSpPr>
            <p:cNvPr id="56" name="Rounded Rectangle 40">
              <a:extLst>
                <a:ext uri="{FF2B5EF4-FFF2-40B4-BE49-F238E27FC236}">
                  <a16:creationId xmlns:a16="http://schemas.microsoft.com/office/drawing/2014/main" id="{FD13B049-AB0E-4183-B743-90FF5403A07E}"/>
                </a:ext>
              </a:extLst>
            </p:cNvPr>
            <p:cNvSpPr/>
            <p:nvPr/>
          </p:nvSpPr>
          <p:spPr>
            <a:xfrm>
              <a:off x="4420572" y="801272"/>
              <a:ext cx="1719453" cy="1200473"/>
            </a:xfrm>
            <a:prstGeom prst="roundRect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b" anchorCtr="0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CD39497-7565-4A03-8773-7302C9F8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145" y="967457"/>
              <a:ext cx="600151" cy="594449"/>
            </a:xfrm>
            <a:prstGeom prst="rect">
              <a:avLst/>
            </a:prstGeom>
            <a:grpFill/>
          </p:spPr>
        </p:pic>
        <p:sp>
          <p:nvSpPr>
            <p:cNvPr id="58" name="Rounded Rectangle 42">
              <a:extLst>
                <a:ext uri="{FF2B5EF4-FFF2-40B4-BE49-F238E27FC236}">
                  <a16:creationId xmlns:a16="http://schemas.microsoft.com/office/drawing/2014/main" id="{86C737CE-80A1-4375-8F91-D68D7ED5694B}"/>
                </a:ext>
              </a:extLst>
            </p:cNvPr>
            <p:cNvSpPr/>
            <p:nvPr/>
          </p:nvSpPr>
          <p:spPr>
            <a:xfrm>
              <a:off x="2440728" y="786809"/>
              <a:ext cx="1719453" cy="1200473"/>
            </a:xfrm>
            <a:prstGeom prst="roundRect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b" anchorCtr="0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407AD43-22FD-4ED4-9BD0-FF688AF66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8301" y="952994"/>
              <a:ext cx="600151" cy="594449"/>
            </a:xfrm>
            <a:prstGeom prst="rect">
              <a:avLst/>
            </a:prstGeom>
            <a:grpFill/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E655388-2064-46B0-A3DD-76373F533DFE}"/>
                </a:ext>
              </a:extLst>
            </p:cNvPr>
            <p:cNvSpPr txBox="1"/>
            <p:nvPr/>
          </p:nvSpPr>
          <p:spPr>
            <a:xfrm>
              <a:off x="2795944" y="1515811"/>
              <a:ext cx="982842" cy="40819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DAR Users</a:t>
              </a:r>
            </a:p>
          </p:txBody>
        </p:sp>
      </p:grpSp>
      <p:sp>
        <p:nvSpPr>
          <p:cNvPr id="61" name="Rounded Rectangle 45">
            <a:extLst>
              <a:ext uri="{FF2B5EF4-FFF2-40B4-BE49-F238E27FC236}">
                <a16:creationId xmlns:a16="http://schemas.microsoft.com/office/drawing/2014/main" id="{01E0CB80-2DA5-4CDE-BC83-8A9C4D15FB76}"/>
              </a:ext>
            </a:extLst>
          </p:cNvPr>
          <p:cNvSpPr/>
          <p:nvPr/>
        </p:nvSpPr>
        <p:spPr>
          <a:xfrm>
            <a:off x="4005614" y="3299584"/>
            <a:ext cx="1999757" cy="421607"/>
          </a:xfrm>
          <a:prstGeom prst="roundRect">
            <a:avLst/>
          </a:prstGeom>
          <a:solidFill>
            <a:sysClr val="window" lastClr="FFFFFF">
              <a:alpha val="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Assign to L2 / L3 support team based on user requests</a:t>
            </a:r>
          </a:p>
        </p:txBody>
      </p:sp>
      <p:sp>
        <p:nvSpPr>
          <p:cNvPr id="62" name="Rounded Rectangle 46">
            <a:extLst>
              <a:ext uri="{FF2B5EF4-FFF2-40B4-BE49-F238E27FC236}">
                <a16:creationId xmlns:a16="http://schemas.microsoft.com/office/drawing/2014/main" id="{AA95252D-BF3E-46A5-9B7E-3FF47F8AD085}"/>
              </a:ext>
            </a:extLst>
          </p:cNvPr>
          <p:cNvSpPr/>
          <p:nvPr/>
        </p:nvSpPr>
        <p:spPr>
          <a:xfrm>
            <a:off x="3875676" y="2436231"/>
            <a:ext cx="1592531" cy="394579"/>
          </a:xfrm>
          <a:prstGeom prst="round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Log Incident / Service in ticketing tool</a:t>
            </a:r>
          </a:p>
        </p:txBody>
      </p:sp>
      <p:cxnSp>
        <p:nvCxnSpPr>
          <p:cNvPr id="63" name="Elbow Connector 47">
            <a:extLst>
              <a:ext uri="{FF2B5EF4-FFF2-40B4-BE49-F238E27FC236}">
                <a16:creationId xmlns:a16="http://schemas.microsoft.com/office/drawing/2014/main" id="{AA4E366F-90FD-495A-B7D5-A92785F04D07}"/>
              </a:ext>
            </a:extLst>
          </p:cNvPr>
          <p:cNvCxnSpPr/>
          <p:nvPr/>
        </p:nvCxnSpPr>
        <p:spPr>
          <a:xfrm flipH="1" flipV="1">
            <a:off x="6586188" y="965037"/>
            <a:ext cx="56001" cy="3551879"/>
          </a:xfrm>
          <a:prstGeom prst="bentConnector3">
            <a:avLst>
              <a:gd name="adj1" fmla="val -803450"/>
            </a:avLst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tailEnd type="arrow"/>
          </a:ln>
          <a:effectLst/>
        </p:spPr>
      </p:cxnSp>
      <p:cxnSp>
        <p:nvCxnSpPr>
          <p:cNvPr id="64" name="Elbow Connector 48">
            <a:extLst>
              <a:ext uri="{FF2B5EF4-FFF2-40B4-BE49-F238E27FC236}">
                <a16:creationId xmlns:a16="http://schemas.microsoft.com/office/drawing/2014/main" id="{87CD2C3B-6621-4D00-874D-4CA9D1D65887}"/>
              </a:ext>
            </a:extLst>
          </p:cNvPr>
          <p:cNvCxnSpPr>
            <a:stCxn id="25" idx="3"/>
            <a:endCxn id="50" idx="1"/>
          </p:cNvCxnSpPr>
          <p:nvPr/>
        </p:nvCxnSpPr>
        <p:spPr>
          <a:xfrm flipV="1">
            <a:off x="6642188" y="3740909"/>
            <a:ext cx="2592983" cy="776007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tailEnd type="arrow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E44E907-DB9E-47DF-AA65-0ABC28880CE3}"/>
              </a:ext>
            </a:extLst>
          </p:cNvPr>
          <p:cNvSpPr txBox="1"/>
          <p:nvPr/>
        </p:nvSpPr>
        <p:spPr>
          <a:xfrm>
            <a:off x="4151460" y="1020318"/>
            <a:ext cx="10711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100" b="1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 Partners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9EE53C6-4848-428E-A5E0-5654A54B17A9}"/>
              </a:ext>
            </a:extLst>
          </p:cNvPr>
          <p:cNvCxnSpPr/>
          <p:nvPr/>
        </p:nvCxnSpPr>
        <p:spPr>
          <a:xfrm flipV="1">
            <a:off x="1283679" y="2002645"/>
            <a:ext cx="1699361" cy="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tailEnd type="none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B94DE07-02B6-4BE2-81B2-97A1BE91FEBB}"/>
              </a:ext>
            </a:extLst>
          </p:cNvPr>
          <p:cNvCxnSpPr/>
          <p:nvPr/>
        </p:nvCxnSpPr>
        <p:spPr>
          <a:xfrm>
            <a:off x="1290276" y="1498104"/>
            <a:ext cx="0" cy="499675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tailEnd type="none"/>
          </a:ln>
          <a:effectLst/>
        </p:spPr>
      </p:cxnSp>
      <p:sp>
        <p:nvSpPr>
          <p:cNvPr id="71" name="Rounded Rectangle 62">
            <a:extLst>
              <a:ext uri="{FF2B5EF4-FFF2-40B4-BE49-F238E27FC236}">
                <a16:creationId xmlns:a16="http://schemas.microsoft.com/office/drawing/2014/main" id="{261A3EE8-F886-4162-ADA0-C55B06E4D169}"/>
              </a:ext>
            </a:extLst>
          </p:cNvPr>
          <p:cNvSpPr/>
          <p:nvPr/>
        </p:nvSpPr>
        <p:spPr>
          <a:xfrm>
            <a:off x="7179395" y="1144038"/>
            <a:ext cx="1592531" cy="394579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Ticket resolved &amp; Acknowledgement to the user</a:t>
            </a:r>
          </a:p>
        </p:txBody>
      </p:sp>
      <p:sp>
        <p:nvSpPr>
          <p:cNvPr id="72" name="Rounded Rectangle 63">
            <a:extLst>
              <a:ext uri="{FF2B5EF4-FFF2-40B4-BE49-F238E27FC236}">
                <a16:creationId xmlns:a16="http://schemas.microsoft.com/office/drawing/2014/main" id="{3C9B28DD-D9E3-4899-92B3-FF4D4803A60F}"/>
              </a:ext>
            </a:extLst>
          </p:cNvPr>
          <p:cNvSpPr/>
          <p:nvPr/>
        </p:nvSpPr>
        <p:spPr>
          <a:xfrm>
            <a:off x="7178575" y="3808923"/>
            <a:ext cx="2011680" cy="593872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Re-assign/Transfer  ticket to Infra or other Appls support team based on ticket analysis.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5AD15E3-8597-4BA2-B32B-F5248837354A}"/>
              </a:ext>
            </a:extLst>
          </p:cNvPr>
          <p:cNvCxnSpPr>
            <a:endCxn id="24" idx="3"/>
          </p:cNvCxnSpPr>
          <p:nvPr/>
        </p:nvCxnSpPr>
        <p:spPr>
          <a:xfrm flipH="1" flipV="1">
            <a:off x="3844892" y="2847505"/>
            <a:ext cx="6670575" cy="26602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tailEnd type="arrow"/>
          </a:ln>
          <a:effectLst/>
        </p:spPr>
      </p:cxnSp>
      <p:sp>
        <p:nvSpPr>
          <p:cNvPr id="74" name="Rounded Rectangle 65">
            <a:extLst>
              <a:ext uri="{FF2B5EF4-FFF2-40B4-BE49-F238E27FC236}">
                <a16:creationId xmlns:a16="http://schemas.microsoft.com/office/drawing/2014/main" id="{7194FC04-5638-48D8-A441-C969695F82E5}"/>
              </a:ext>
            </a:extLst>
          </p:cNvPr>
          <p:cNvSpPr/>
          <p:nvPr/>
        </p:nvSpPr>
        <p:spPr>
          <a:xfrm>
            <a:off x="7143583" y="2332301"/>
            <a:ext cx="2265031" cy="394579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Update the details in CISM tool on action been performed</a:t>
            </a:r>
          </a:p>
        </p:txBody>
      </p:sp>
      <p:cxnSp>
        <p:nvCxnSpPr>
          <p:cNvPr id="75" name="Elbow Connector 66">
            <a:extLst>
              <a:ext uri="{FF2B5EF4-FFF2-40B4-BE49-F238E27FC236}">
                <a16:creationId xmlns:a16="http://schemas.microsoft.com/office/drawing/2014/main" id="{3EE5C049-9F2A-49BD-85A4-D5BB070FEF46}"/>
              </a:ext>
            </a:extLst>
          </p:cNvPr>
          <p:cNvCxnSpPr>
            <a:endCxn id="22" idx="3"/>
          </p:cNvCxnSpPr>
          <p:nvPr/>
        </p:nvCxnSpPr>
        <p:spPr>
          <a:xfrm rot="10800000">
            <a:off x="6586187" y="965037"/>
            <a:ext cx="3934131" cy="2215768"/>
          </a:xfrm>
          <a:prstGeom prst="bentConnector3">
            <a:avLst>
              <a:gd name="adj1" fmla="val -175"/>
            </a:avLst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tailEnd type="arrow"/>
          </a:ln>
          <a:effectLst/>
        </p:spPr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12AEBC10-78DC-4E73-9204-75706BE6BFF2}"/>
              </a:ext>
            </a:extLst>
          </p:cNvPr>
          <p:cNvSpPr/>
          <p:nvPr/>
        </p:nvSpPr>
        <p:spPr>
          <a:xfrm rot="10800000" flipV="1">
            <a:off x="1469709" y="1504954"/>
            <a:ext cx="395442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1100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Leverage DAR  IT team to lock the tickets in ticketing tool and assign UCarX related tickets to AF team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08ADD29-91F0-4982-BAFF-73AD7BE362BD}"/>
              </a:ext>
            </a:extLst>
          </p:cNvPr>
          <p:cNvGrpSpPr/>
          <p:nvPr/>
        </p:nvGrpSpPr>
        <p:grpSpPr>
          <a:xfrm>
            <a:off x="4087117" y="1875298"/>
            <a:ext cx="497252" cy="521322"/>
            <a:chOff x="4220827" y="1480316"/>
            <a:chExt cx="497252" cy="521322"/>
          </a:xfrm>
        </p:grpSpPr>
        <p:pic>
          <p:nvPicPr>
            <p:cNvPr id="78" name="Picture 6" descr="http://www.roh.nhs.uk/wp-content/themes/Mobile-theme/images/telephone.png">
              <a:extLst>
                <a:ext uri="{FF2B5EF4-FFF2-40B4-BE49-F238E27FC236}">
                  <a16:creationId xmlns:a16="http://schemas.microsoft.com/office/drawing/2014/main" id="{181D96D4-2452-4738-950A-434D14D910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5549" y="1480316"/>
              <a:ext cx="374646" cy="374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41EC8FB-2E71-4D63-8D43-BBE71D824A51}"/>
                </a:ext>
              </a:extLst>
            </p:cNvPr>
            <p:cNvSpPr txBox="1"/>
            <p:nvPr/>
          </p:nvSpPr>
          <p:spPr>
            <a:xfrm>
              <a:off x="4220827" y="1801583"/>
              <a:ext cx="49725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18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4D4E5C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Hotline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B656AFD-2AAA-477C-BAA9-96C0E120E738}"/>
              </a:ext>
            </a:extLst>
          </p:cNvPr>
          <p:cNvGrpSpPr/>
          <p:nvPr/>
        </p:nvGrpSpPr>
        <p:grpSpPr>
          <a:xfrm>
            <a:off x="839110" y="2037510"/>
            <a:ext cx="914870" cy="570130"/>
            <a:chOff x="3619834" y="1507733"/>
            <a:chExt cx="914870" cy="570130"/>
          </a:xfrm>
        </p:grpSpPr>
        <p:pic>
          <p:nvPicPr>
            <p:cNvPr id="81" name="Picture 6" descr="http://www.roh.nhs.uk/wp-content/themes/Mobile-theme/images/telephone.png">
              <a:extLst>
                <a:ext uri="{FF2B5EF4-FFF2-40B4-BE49-F238E27FC236}">
                  <a16:creationId xmlns:a16="http://schemas.microsoft.com/office/drawing/2014/main" id="{4E0A0E90-5C36-4C8D-98AE-73A07870E5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4556" y="1556541"/>
              <a:ext cx="374646" cy="374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7AE287C-D711-4EBD-9D16-A1519C7CEE41}"/>
                </a:ext>
              </a:extLst>
            </p:cNvPr>
            <p:cNvSpPr txBox="1"/>
            <p:nvPr/>
          </p:nvSpPr>
          <p:spPr>
            <a:xfrm>
              <a:off x="3619834" y="1877808"/>
              <a:ext cx="49725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18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4D4E5C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Hotline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1446D10-945C-4D2F-B90D-221EF1BD7420}"/>
                </a:ext>
              </a:extLst>
            </p:cNvPr>
            <p:cNvGrpSpPr/>
            <p:nvPr/>
          </p:nvGrpSpPr>
          <p:grpSpPr>
            <a:xfrm>
              <a:off x="4071000" y="1507733"/>
              <a:ext cx="463704" cy="556931"/>
              <a:chOff x="5413638" y="3029348"/>
              <a:chExt cx="463704" cy="556931"/>
            </a:xfrm>
          </p:grpSpPr>
          <p:pic>
            <p:nvPicPr>
              <p:cNvPr id="84" name="Picture 8" descr="http://www.clipartbest.com/cliparts/7ca/xor/7caxorpcA.png">
                <a:extLst>
                  <a:ext uri="{FF2B5EF4-FFF2-40B4-BE49-F238E27FC236}">
                    <a16:creationId xmlns:a16="http://schemas.microsoft.com/office/drawing/2014/main" id="{69B264DA-B38E-4C98-B724-8D16197E37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rgbClr val="8064A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3071" y="3029348"/>
                <a:ext cx="414271" cy="414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5B9A65D-0A04-4EC7-B172-A8B12A408BDD}"/>
                  </a:ext>
                </a:extLst>
              </p:cNvPr>
              <p:cNvSpPr txBox="1"/>
              <p:nvPr/>
            </p:nvSpPr>
            <p:spPr>
              <a:xfrm>
                <a:off x="5413638" y="3386224"/>
                <a:ext cx="42511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18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4E5C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Email</a:t>
                </a:r>
              </a:p>
            </p:txBody>
          </p:sp>
        </p:grpSp>
      </p:grpSp>
      <p:cxnSp>
        <p:nvCxnSpPr>
          <p:cNvPr id="6" name="Straight Arrow Connector 5"/>
          <p:cNvCxnSpPr/>
          <p:nvPr/>
        </p:nvCxnSpPr>
        <p:spPr>
          <a:xfrm>
            <a:off x="6057900" y="1504953"/>
            <a:ext cx="0" cy="1376953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med" len="med"/>
            <a:tailEnd type="triangle" w="med" len="med"/>
          </a:ln>
          <a:effectLst/>
        </p:spPr>
      </p:cxnSp>
      <p:grpSp>
        <p:nvGrpSpPr>
          <p:cNvPr id="4" name="Group 3"/>
          <p:cNvGrpSpPr/>
          <p:nvPr/>
        </p:nvGrpSpPr>
        <p:grpSpPr>
          <a:xfrm>
            <a:off x="7961488" y="5100293"/>
            <a:ext cx="1935517" cy="1014311"/>
            <a:chOff x="7961488" y="5100293"/>
            <a:chExt cx="1935517" cy="101431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2735204-6A4C-468E-AD2F-C1C2977260F0}"/>
                </a:ext>
              </a:extLst>
            </p:cNvPr>
            <p:cNvGrpSpPr/>
            <p:nvPr/>
          </p:nvGrpSpPr>
          <p:grpSpPr>
            <a:xfrm>
              <a:off x="7961488" y="5188096"/>
              <a:ext cx="1935517" cy="926508"/>
              <a:chOff x="5795688" y="4188915"/>
              <a:chExt cx="1023516" cy="900355"/>
            </a:xfrm>
          </p:grpSpPr>
          <p:sp>
            <p:nvSpPr>
              <p:cNvPr id="44" name="Rounded Rectangle 28">
                <a:extLst>
                  <a:ext uri="{FF2B5EF4-FFF2-40B4-BE49-F238E27FC236}">
                    <a16:creationId xmlns:a16="http://schemas.microsoft.com/office/drawing/2014/main" id="{D98ECF78-7844-4E6D-9D99-ACBD078724A9}"/>
                  </a:ext>
                </a:extLst>
              </p:cNvPr>
              <p:cNvSpPr/>
              <p:nvPr/>
            </p:nvSpPr>
            <p:spPr>
              <a:xfrm>
                <a:off x="5795688" y="4188915"/>
                <a:ext cx="1023516" cy="900355"/>
              </a:xfrm>
              <a:prstGeom prst="roundRect">
                <a:avLst/>
              </a:prstGeom>
              <a:solidFill>
                <a:srgbClr val="3B3B3D"/>
              </a:soli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b" anchorCtr="0"/>
              <a:lstStyle/>
              <a:p>
                <a:pPr algn="ctr" defTabSz="914377">
                  <a:defRPr/>
                </a:pPr>
                <a:endParaRPr lang="en-US" sz="1333" b="1" kern="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ctr" defTabSz="914377">
                  <a:defRPr/>
                </a:pPr>
                <a:endParaRPr lang="en-US" sz="1333" b="1" kern="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E41F4E2-4CA0-4751-B70F-5552352DE324}"/>
                  </a:ext>
                </a:extLst>
              </p:cNvPr>
              <p:cNvSpPr txBox="1"/>
              <p:nvPr/>
            </p:nvSpPr>
            <p:spPr>
              <a:xfrm>
                <a:off x="5865086" y="4781830"/>
                <a:ext cx="895323" cy="28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1333" b="1" kern="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AutoFacets CoE</a:t>
                </a:r>
                <a:endParaRPr lang="en-US" sz="3200" b="1" kern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16F56A1-FE3B-4761-9E55-56638319A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9169" y="5100293"/>
              <a:ext cx="1044136" cy="830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2558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Development Methodology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6839F2F-5C1D-4E02-8C1D-13796C3B3A18}"/>
              </a:ext>
            </a:extLst>
          </p:cNvPr>
          <p:cNvGrpSpPr/>
          <p:nvPr/>
        </p:nvGrpSpPr>
        <p:grpSpPr>
          <a:xfrm>
            <a:off x="-35266" y="547918"/>
            <a:ext cx="12262532" cy="5762164"/>
            <a:chOff x="-72837" y="762491"/>
            <a:chExt cx="12262532" cy="5762164"/>
          </a:xfrm>
        </p:grpSpPr>
        <p:sp>
          <p:nvSpPr>
            <p:cNvPr id="79" name="Chevron 8">
              <a:extLst>
                <a:ext uri="{FF2B5EF4-FFF2-40B4-BE49-F238E27FC236}">
                  <a16:creationId xmlns:a16="http://schemas.microsoft.com/office/drawing/2014/main" id="{381CE38F-78B6-4F81-8B4B-75DEB901A0E9}"/>
                </a:ext>
              </a:extLst>
            </p:cNvPr>
            <p:cNvSpPr/>
            <p:nvPr/>
          </p:nvSpPr>
          <p:spPr>
            <a:xfrm>
              <a:off x="8168935" y="5588308"/>
              <a:ext cx="4020760" cy="936347"/>
            </a:xfrm>
            <a:prstGeom prst="homePlate">
              <a:avLst/>
            </a:prstGeom>
            <a:solidFill>
              <a:srgbClr val="1575B6"/>
            </a:solidFill>
            <a:ln w="19050">
              <a:noFill/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2936" tIns="41469" rIns="82936" bIns="41469" anchor="t"/>
            <a:lstStyle/>
            <a:p>
              <a:pPr algn="ctr" hangingPunct="0">
                <a:buClr>
                  <a:srgbClr val="F5801F"/>
                </a:buClr>
                <a:buSzPct val="100000"/>
                <a:tabLst>
                  <a:tab pos="0" algn="l"/>
                  <a:tab pos="624904" algn="l"/>
                  <a:tab pos="829366" algn="l"/>
                  <a:tab pos="1244049" algn="l"/>
                  <a:tab pos="1658732" algn="l"/>
                  <a:tab pos="2073416" algn="l"/>
                  <a:tab pos="2488099" algn="l"/>
                  <a:tab pos="2902782" algn="l"/>
                  <a:tab pos="3317465" algn="l"/>
                  <a:tab pos="3732148" algn="l"/>
                  <a:tab pos="4146831" algn="l"/>
                  <a:tab pos="4561514" algn="l"/>
                  <a:tab pos="4976197" algn="l"/>
                  <a:tab pos="5390881" algn="l"/>
                  <a:tab pos="5805564" algn="l"/>
                  <a:tab pos="6220247" algn="l"/>
                  <a:tab pos="6634930" algn="l"/>
                  <a:tab pos="7049613" algn="l"/>
                  <a:tab pos="7464296" algn="l"/>
                  <a:tab pos="7878979" algn="l"/>
                  <a:tab pos="8293662" algn="l"/>
                </a:tabLst>
              </a:pPr>
              <a:r>
                <a: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Sprint Review Meeting</a:t>
              </a:r>
            </a:p>
            <a:p>
              <a:pPr marL="171450" indent="-171450" hangingPunct="0"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624904" algn="l"/>
                  <a:tab pos="829366" algn="l"/>
                  <a:tab pos="1244049" algn="l"/>
                  <a:tab pos="1658732" algn="l"/>
                  <a:tab pos="2073416" algn="l"/>
                  <a:tab pos="2488099" algn="l"/>
                  <a:tab pos="2902782" algn="l"/>
                  <a:tab pos="3317465" algn="l"/>
                  <a:tab pos="3732148" algn="l"/>
                  <a:tab pos="4146831" algn="l"/>
                  <a:tab pos="4561514" algn="l"/>
                  <a:tab pos="4976197" algn="l"/>
                  <a:tab pos="5390881" algn="l"/>
                  <a:tab pos="5805564" algn="l"/>
                  <a:tab pos="6220247" algn="l"/>
                  <a:tab pos="6634930" algn="l"/>
                  <a:tab pos="7049613" algn="l"/>
                  <a:tab pos="7464296" algn="l"/>
                  <a:tab pos="7878979" algn="l"/>
                  <a:tab pos="8293662" algn="l"/>
                </a:tabLst>
              </a:pP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Demo Features to all</a:t>
              </a:r>
            </a:p>
            <a:p>
              <a:pPr marL="171450" indent="-171450" hangingPunct="0"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624904" algn="l"/>
                  <a:tab pos="829366" algn="l"/>
                  <a:tab pos="1244049" algn="l"/>
                  <a:tab pos="1658732" algn="l"/>
                  <a:tab pos="2073416" algn="l"/>
                  <a:tab pos="2488099" algn="l"/>
                  <a:tab pos="2902782" algn="l"/>
                  <a:tab pos="3317465" algn="l"/>
                  <a:tab pos="3732148" algn="l"/>
                  <a:tab pos="4146831" algn="l"/>
                  <a:tab pos="4561514" algn="l"/>
                  <a:tab pos="4976197" algn="l"/>
                  <a:tab pos="5390881" algn="l"/>
                  <a:tab pos="5805564" algn="l"/>
                  <a:tab pos="6220247" algn="l"/>
                  <a:tab pos="6634930" algn="l"/>
                  <a:tab pos="7049613" algn="l"/>
                  <a:tab pos="7464296" algn="l"/>
                  <a:tab pos="7878979" algn="l"/>
                  <a:tab pos="8293662" algn="l"/>
                </a:tabLst>
              </a:pP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Retrospective on the Sprint Adjustments</a:t>
              </a:r>
            </a:p>
          </p:txBody>
        </p:sp>
        <p:sp>
          <p:nvSpPr>
            <p:cNvPr id="80" name="Chevron 9">
              <a:extLst>
                <a:ext uri="{FF2B5EF4-FFF2-40B4-BE49-F238E27FC236}">
                  <a16:creationId xmlns:a16="http://schemas.microsoft.com/office/drawing/2014/main" id="{3D4537F2-289B-48AF-94ED-6E22AE633630}"/>
                </a:ext>
              </a:extLst>
            </p:cNvPr>
            <p:cNvSpPr/>
            <p:nvPr/>
          </p:nvSpPr>
          <p:spPr>
            <a:xfrm>
              <a:off x="4078226" y="5586864"/>
              <a:ext cx="4020760" cy="936347"/>
            </a:xfrm>
            <a:prstGeom prst="homePlate">
              <a:avLst/>
            </a:prstGeom>
            <a:solidFill>
              <a:srgbClr val="1575B6"/>
            </a:solidFill>
            <a:ln w="19050">
              <a:noFill/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2936" tIns="41469" rIns="82936" bIns="41469" anchor="ctr"/>
            <a:lstStyle/>
            <a:p>
              <a:pPr algn="ctr" hangingPunct="0">
                <a:buClr>
                  <a:srgbClr val="F5801F"/>
                </a:buClr>
                <a:buSzPct val="100000"/>
                <a:tabLst>
                  <a:tab pos="0" algn="l"/>
                  <a:tab pos="624904" algn="l"/>
                  <a:tab pos="829366" algn="l"/>
                  <a:tab pos="1244049" algn="l"/>
                  <a:tab pos="1658732" algn="l"/>
                  <a:tab pos="2073416" algn="l"/>
                  <a:tab pos="2488099" algn="l"/>
                  <a:tab pos="2902782" algn="l"/>
                  <a:tab pos="3317465" algn="l"/>
                  <a:tab pos="3732148" algn="l"/>
                  <a:tab pos="4146831" algn="l"/>
                  <a:tab pos="4561514" algn="l"/>
                  <a:tab pos="4976197" algn="l"/>
                  <a:tab pos="5390881" algn="l"/>
                  <a:tab pos="5805564" algn="l"/>
                  <a:tab pos="6220247" algn="l"/>
                  <a:tab pos="6634930" algn="l"/>
                  <a:tab pos="7049613" algn="l"/>
                  <a:tab pos="7464296" algn="l"/>
                  <a:tab pos="7878979" algn="l"/>
                  <a:tab pos="8293662" algn="l"/>
                </a:tabLst>
              </a:pPr>
              <a:r>
                <a: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Daily Scrum Meeting</a:t>
              </a:r>
            </a:p>
            <a:p>
              <a:pPr marL="171450" indent="-171450" hangingPunct="0"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624904" algn="l"/>
                  <a:tab pos="829366" algn="l"/>
                  <a:tab pos="1244049" algn="l"/>
                  <a:tab pos="1658732" algn="l"/>
                  <a:tab pos="2073416" algn="l"/>
                  <a:tab pos="2488099" algn="l"/>
                  <a:tab pos="2902782" algn="l"/>
                  <a:tab pos="3317465" algn="l"/>
                  <a:tab pos="3732148" algn="l"/>
                  <a:tab pos="4146831" algn="l"/>
                  <a:tab pos="4561514" algn="l"/>
                  <a:tab pos="4976197" algn="l"/>
                  <a:tab pos="5390881" algn="l"/>
                  <a:tab pos="5805564" algn="l"/>
                  <a:tab pos="6220247" algn="l"/>
                  <a:tab pos="6634930" algn="l"/>
                  <a:tab pos="7049613" algn="l"/>
                  <a:tab pos="7464296" algn="l"/>
                  <a:tab pos="7878979" algn="l"/>
                  <a:tab pos="8293662" algn="l"/>
                </a:tabLst>
              </a:pP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Done Since last meeting</a:t>
              </a:r>
            </a:p>
            <a:p>
              <a:pPr marL="171450" indent="-171450" hangingPunct="0"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624904" algn="l"/>
                  <a:tab pos="829366" algn="l"/>
                  <a:tab pos="1244049" algn="l"/>
                  <a:tab pos="1658732" algn="l"/>
                  <a:tab pos="2073416" algn="l"/>
                  <a:tab pos="2488099" algn="l"/>
                  <a:tab pos="2902782" algn="l"/>
                  <a:tab pos="3317465" algn="l"/>
                  <a:tab pos="3732148" algn="l"/>
                  <a:tab pos="4146831" algn="l"/>
                  <a:tab pos="4561514" algn="l"/>
                  <a:tab pos="4976197" algn="l"/>
                  <a:tab pos="5390881" algn="l"/>
                  <a:tab pos="5805564" algn="l"/>
                  <a:tab pos="6220247" algn="l"/>
                  <a:tab pos="6634930" algn="l"/>
                  <a:tab pos="7049613" algn="l"/>
                  <a:tab pos="7464296" algn="l"/>
                  <a:tab pos="7878979" algn="l"/>
                  <a:tab pos="8293662" algn="l"/>
                </a:tabLst>
              </a:pP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Plan for today</a:t>
              </a:r>
            </a:p>
            <a:p>
              <a:pPr marL="171450" indent="-171450" hangingPunct="0"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624904" algn="l"/>
                  <a:tab pos="829366" algn="l"/>
                  <a:tab pos="1244049" algn="l"/>
                  <a:tab pos="1658732" algn="l"/>
                  <a:tab pos="2073416" algn="l"/>
                  <a:tab pos="2488099" algn="l"/>
                  <a:tab pos="2902782" algn="l"/>
                  <a:tab pos="3317465" algn="l"/>
                  <a:tab pos="3732148" algn="l"/>
                  <a:tab pos="4146831" algn="l"/>
                  <a:tab pos="4561514" algn="l"/>
                  <a:tab pos="4976197" algn="l"/>
                  <a:tab pos="5390881" algn="l"/>
                  <a:tab pos="5805564" algn="l"/>
                  <a:tab pos="6220247" algn="l"/>
                  <a:tab pos="6634930" algn="l"/>
                  <a:tab pos="7049613" algn="l"/>
                  <a:tab pos="7464296" algn="l"/>
                  <a:tab pos="7878979" algn="l"/>
                  <a:tab pos="8293662" algn="l"/>
                </a:tabLst>
              </a:pP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Road Blocks / Accelerators</a:t>
              </a:r>
            </a:p>
          </p:txBody>
        </p:sp>
        <p:sp>
          <p:nvSpPr>
            <p:cNvPr id="81" name="Chevron 10">
              <a:extLst>
                <a:ext uri="{FF2B5EF4-FFF2-40B4-BE49-F238E27FC236}">
                  <a16:creationId xmlns:a16="http://schemas.microsoft.com/office/drawing/2014/main" id="{D3E70C87-87BC-4644-9F13-43EB6997A27A}"/>
                </a:ext>
              </a:extLst>
            </p:cNvPr>
            <p:cNvSpPr/>
            <p:nvPr/>
          </p:nvSpPr>
          <p:spPr>
            <a:xfrm>
              <a:off x="0" y="5586864"/>
              <a:ext cx="4020760" cy="936347"/>
            </a:xfrm>
            <a:prstGeom prst="homePlate">
              <a:avLst/>
            </a:prstGeom>
            <a:solidFill>
              <a:srgbClr val="1575B6"/>
            </a:solidFill>
            <a:ln w="19050">
              <a:noFill/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2936" tIns="41469" rIns="82936" bIns="41469" anchor="ctr"/>
            <a:lstStyle/>
            <a:p>
              <a:pPr algn="ctr" hangingPunct="0">
                <a:buClr>
                  <a:srgbClr val="F5801F"/>
                </a:buClr>
                <a:buSzPct val="100000"/>
                <a:tabLst>
                  <a:tab pos="0" algn="l"/>
                  <a:tab pos="624904" algn="l"/>
                  <a:tab pos="829366" algn="l"/>
                  <a:tab pos="1244049" algn="l"/>
                  <a:tab pos="1658732" algn="l"/>
                  <a:tab pos="2073416" algn="l"/>
                  <a:tab pos="2488099" algn="l"/>
                  <a:tab pos="2902782" algn="l"/>
                  <a:tab pos="3317465" algn="l"/>
                  <a:tab pos="3732148" algn="l"/>
                  <a:tab pos="4146831" algn="l"/>
                  <a:tab pos="4561514" algn="l"/>
                  <a:tab pos="4976197" algn="l"/>
                  <a:tab pos="5390881" algn="l"/>
                  <a:tab pos="5805564" algn="l"/>
                  <a:tab pos="6220247" algn="l"/>
                  <a:tab pos="6634930" algn="l"/>
                  <a:tab pos="7049613" algn="l"/>
                  <a:tab pos="7464296" algn="l"/>
                  <a:tab pos="7878979" algn="l"/>
                  <a:tab pos="8293662" algn="l"/>
                </a:tabLst>
              </a:pPr>
              <a:r>
                <a: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Sprint Planning Meeting</a:t>
              </a:r>
            </a:p>
            <a:p>
              <a:pPr marL="171450" indent="-171450" hangingPunct="0"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624904" algn="l"/>
                  <a:tab pos="829366" algn="l"/>
                  <a:tab pos="1244049" algn="l"/>
                  <a:tab pos="1658732" algn="l"/>
                  <a:tab pos="2073416" algn="l"/>
                  <a:tab pos="2488099" algn="l"/>
                  <a:tab pos="2902782" algn="l"/>
                  <a:tab pos="3317465" algn="l"/>
                  <a:tab pos="3732148" algn="l"/>
                  <a:tab pos="4146831" algn="l"/>
                  <a:tab pos="4561514" algn="l"/>
                  <a:tab pos="4976197" algn="l"/>
                  <a:tab pos="5390881" algn="l"/>
                  <a:tab pos="5805564" algn="l"/>
                  <a:tab pos="6220247" algn="l"/>
                  <a:tab pos="6634930" algn="l"/>
                  <a:tab pos="7049613" algn="l"/>
                  <a:tab pos="7464296" algn="l"/>
                  <a:tab pos="7878979" algn="l"/>
                  <a:tab pos="8293662" algn="l"/>
                </a:tabLst>
              </a:pP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Review Product Backlog</a:t>
              </a:r>
            </a:p>
            <a:p>
              <a:pPr marL="171450" indent="-171450" hangingPunct="0"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624904" algn="l"/>
                  <a:tab pos="829366" algn="l"/>
                  <a:tab pos="1244049" algn="l"/>
                  <a:tab pos="1658732" algn="l"/>
                  <a:tab pos="2073416" algn="l"/>
                  <a:tab pos="2488099" algn="l"/>
                  <a:tab pos="2902782" algn="l"/>
                  <a:tab pos="3317465" algn="l"/>
                  <a:tab pos="3732148" algn="l"/>
                  <a:tab pos="4146831" algn="l"/>
                  <a:tab pos="4561514" algn="l"/>
                  <a:tab pos="4976197" algn="l"/>
                  <a:tab pos="5390881" algn="l"/>
                  <a:tab pos="5805564" algn="l"/>
                  <a:tab pos="6220247" algn="l"/>
                  <a:tab pos="6634930" algn="l"/>
                  <a:tab pos="7049613" algn="l"/>
                  <a:tab pos="7464296" algn="l"/>
                  <a:tab pos="7878979" algn="l"/>
                  <a:tab pos="8293662" algn="l"/>
                </a:tabLst>
              </a:pP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Estimate Sprint Backlog</a:t>
              </a:r>
            </a:p>
            <a:p>
              <a:pPr marL="171450" indent="-171450" hangingPunct="0">
                <a:buSzPct val="100000"/>
                <a:buFont typeface="Arial" panose="020B0604020202020204" pitchFamily="34" charset="0"/>
                <a:buChar char="•"/>
                <a:tabLst>
                  <a:tab pos="0" algn="l"/>
                  <a:tab pos="624904" algn="l"/>
                  <a:tab pos="829366" algn="l"/>
                  <a:tab pos="1244049" algn="l"/>
                  <a:tab pos="1658732" algn="l"/>
                  <a:tab pos="2073416" algn="l"/>
                  <a:tab pos="2488099" algn="l"/>
                  <a:tab pos="2902782" algn="l"/>
                  <a:tab pos="3317465" algn="l"/>
                  <a:tab pos="3732148" algn="l"/>
                  <a:tab pos="4146831" algn="l"/>
                  <a:tab pos="4561514" algn="l"/>
                  <a:tab pos="4976197" algn="l"/>
                  <a:tab pos="5390881" algn="l"/>
                  <a:tab pos="5805564" algn="l"/>
                  <a:tab pos="6220247" algn="l"/>
                  <a:tab pos="6634930" algn="l"/>
                  <a:tab pos="7049613" algn="l"/>
                  <a:tab pos="7464296" algn="l"/>
                  <a:tab pos="7878979" algn="l"/>
                  <a:tab pos="8293662" algn="l"/>
                </a:tabLst>
              </a:pP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Commit</a:t>
              </a:r>
            </a:p>
          </p:txBody>
        </p:sp>
        <p:sp>
          <p:nvSpPr>
            <p:cNvPr id="82" name="Striped Right Arrow 11">
              <a:extLst>
                <a:ext uri="{FF2B5EF4-FFF2-40B4-BE49-F238E27FC236}">
                  <a16:creationId xmlns:a16="http://schemas.microsoft.com/office/drawing/2014/main" id="{AEE1423A-FE2E-46FF-97DD-F9237463107F}"/>
                </a:ext>
              </a:extLst>
            </p:cNvPr>
            <p:cNvSpPr/>
            <p:nvPr/>
          </p:nvSpPr>
          <p:spPr>
            <a:xfrm>
              <a:off x="8661400" y="4997825"/>
              <a:ext cx="2986027" cy="262989"/>
            </a:xfrm>
            <a:prstGeom prst="stripedRightArrow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endParaRPr>
            </a:p>
          </p:txBody>
        </p:sp>
        <p:sp>
          <p:nvSpPr>
            <p:cNvPr id="83" name="Striped Right Arrow 12">
              <a:extLst>
                <a:ext uri="{FF2B5EF4-FFF2-40B4-BE49-F238E27FC236}">
                  <a16:creationId xmlns:a16="http://schemas.microsoft.com/office/drawing/2014/main" id="{1C80CF7A-16E7-493D-B2A1-AD9ADF99EDEA}"/>
                </a:ext>
              </a:extLst>
            </p:cNvPr>
            <p:cNvSpPr/>
            <p:nvPr/>
          </p:nvSpPr>
          <p:spPr>
            <a:xfrm>
              <a:off x="6511932" y="4997825"/>
              <a:ext cx="2027254" cy="262989"/>
            </a:xfrm>
            <a:prstGeom prst="stripedRightArrow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endParaRPr>
            </a:p>
          </p:txBody>
        </p:sp>
        <p:sp>
          <p:nvSpPr>
            <p:cNvPr id="84" name="Striped Right Arrow 13">
              <a:extLst>
                <a:ext uri="{FF2B5EF4-FFF2-40B4-BE49-F238E27FC236}">
                  <a16:creationId xmlns:a16="http://schemas.microsoft.com/office/drawing/2014/main" id="{A9E1E943-266B-4FAF-9828-E3E6DE82B623}"/>
                </a:ext>
              </a:extLst>
            </p:cNvPr>
            <p:cNvSpPr/>
            <p:nvPr/>
          </p:nvSpPr>
          <p:spPr>
            <a:xfrm>
              <a:off x="4227516" y="4997825"/>
              <a:ext cx="2027254" cy="262989"/>
            </a:xfrm>
            <a:prstGeom prst="stripedRightArrow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endParaRPr>
            </a:p>
          </p:txBody>
        </p:sp>
        <p:sp>
          <p:nvSpPr>
            <p:cNvPr id="85" name="Striped Right Arrow 14">
              <a:extLst>
                <a:ext uri="{FF2B5EF4-FFF2-40B4-BE49-F238E27FC236}">
                  <a16:creationId xmlns:a16="http://schemas.microsoft.com/office/drawing/2014/main" id="{748097DD-38D5-405F-A884-477D964BC20E}"/>
                </a:ext>
              </a:extLst>
            </p:cNvPr>
            <p:cNvSpPr/>
            <p:nvPr/>
          </p:nvSpPr>
          <p:spPr>
            <a:xfrm>
              <a:off x="2044700" y="4997825"/>
              <a:ext cx="2027254" cy="262989"/>
            </a:xfrm>
            <a:prstGeom prst="stripedRightArrow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endParaRPr>
            </a:p>
          </p:txBody>
        </p:sp>
        <p:sp>
          <p:nvSpPr>
            <p:cNvPr id="86" name="Right Arrow 15">
              <a:extLst>
                <a:ext uri="{FF2B5EF4-FFF2-40B4-BE49-F238E27FC236}">
                  <a16:creationId xmlns:a16="http://schemas.microsoft.com/office/drawing/2014/main" id="{62CDEA47-26C7-4EB6-B596-3ACCB3BDEB98}"/>
                </a:ext>
              </a:extLst>
            </p:cNvPr>
            <p:cNvSpPr/>
            <p:nvPr/>
          </p:nvSpPr>
          <p:spPr>
            <a:xfrm>
              <a:off x="8377629" y="1931126"/>
              <a:ext cx="1533174" cy="372016"/>
            </a:xfrm>
            <a:prstGeom prst="rightArrow">
              <a:avLst>
                <a:gd name="adj1" fmla="val 53409"/>
                <a:gd name="adj2" fmla="val 60142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AA47313-666F-40AC-96FA-370B0C989E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0731" y="3350759"/>
              <a:ext cx="625424" cy="663406"/>
              <a:chOff x="988911" y="5071736"/>
              <a:chExt cx="884679" cy="963135"/>
            </a:xfrm>
            <a:solidFill>
              <a:schemeClr val="accent5">
                <a:lumMod val="60000"/>
                <a:lumOff val="40000"/>
              </a:schemeClr>
            </a:solidFill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E3AB574-C648-4FF3-94CC-580776212147}"/>
                  </a:ext>
                </a:extLst>
              </p:cNvPr>
              <p:cNvGrpSpPr/>
              <p:nvPr/>
            </p:nvGrpSpPr>
            <p:grpSpPr>
              <a:xfrm>
                <a:off x="1325880" y="5404485"/>
                <a:ext cx="547710" cy="553729"/>
                <a:chOff x="1435774" y="1789788"/>
                <a:chExt cx="3410045" cy="3447519"/>
              </a:xfrm>
              <a:grpFill/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rallelogram 5">
                  <a:extLst>
                    <a:ext uri="{FF2B5EF4-FFF2-40B4-BE49-F238E27FC236}">
                      <a16:creationId xmlns:a16="http://schemas.microsoft.com/office/drawing/2014/main" id="{AD66EEC3-A638-4419-B51B-EF0ADE320928}"/>
                    </a:ext>
                  </a:extLst>
                </p:cNvPr>
                <p:cNvSpPr/>
                <p:nvPr/>
              </p:nvSpPr>
              <p:spPr>
                <a:xfrm rot="16200000" flipV="1">
                  <a:off x="2443070" y="2834557"/>
                  <a:ext cx="2757672" cy="204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6374" h="1527048">
                      <a:moveTo>
                        <a:pt x="2056374" y="0"/>
                      </a:moveTo>
                      <a:lnTo>
                        <a:pt x="339951" y="0"/>
                      </a:lnTo>
                      <a:lnTo>
                        <a:pt x="0" y="1527048"/>
                      </a:lnTo>
                      <a:lnTo>
                        <a:pt x="1706076" y="1527048"/>
                      </a:lnTo>
                      <a:lnTo>
                        <a:pt x="1704529" y="1524011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0" name="Parallelogram 7">
                  <a:extLst>
                    <a:ext uri="{FF2B5EF4-FFF2-40B4-BE49-F238E27FC236}">
                      <a16:creationId xmlns:a16="http://schemas.microsoft.com/office/drawing/2014/main" id="{660AE7F2-A710-4081-8E94-5974CC9BBD85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635317" y="3075146"/>
                  <a:ext cx="2975454" cy="1348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8772" h="1005840">
                      <a:moveTo>
                        <a:pt x="2218772" y="0"/>
                      </a:moveTo>
                      <a:lnTo>
                        <a:pt x="1706271" y="1005840"/>
                      </a:lnTo>
                      <a:lnTo>
                        <a:pt x="0" y="1005840"/>
                      </a:lnTo>
                      <a:lnTo>
                        <a:pt x="521629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1" name="Parallelogram 9">
                  <a:extLst>
                    <a:ext uri="{FF2B5EF4-FFF2-40B4-BE49-F238E27FC236}">
                      <a16:creationId xmlns:a16="http://schemas.microsoft.com/office/drawing/2014/main" id="{328A3383-587E-4F04-99AC-70F739714B00}"/>
                    </a:ext>
                  </a:extLst>
                </p:cNvPr>
                <p:cNvSpPr/>
                <p:nvPr/>
              </p:nvSpPr>
              <p:spPr>
                <a:xfrm rot="16200000" flipV="1">
                  <a:off x="2554883" y="670679"/>
                  <a:ext cx="1161684" cy="3399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258" h="2535280">
                      <a:moveTo>
                        <a:pt x="866258" y="1008202"/>
                      </a:moveTo>
                      <a:lnTo>
                        <a:pt x="352554" y="0"/>
                      </a:lnTo>
                      <a:lnTo>
                        <a:pt x="0" y="1527078"/>
                      </a:lnTo>
                      <a:lnTo>
                        <a:pt x="513705" y="253528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2" name="Parallelogram 5">
                  <a:extLst>
                    <a:ext uri="{FF2B5EF4-FFF2-40B4-BE49-F238E27FC236}">
                      <a16:creationId xmlns:a16="http://schemas.microsoft.com/office/drawing/2014/main" id="{CFE50C77-1F20-4470-A7A5-B9B3740328A7}"/>
                    </a:ext>
                  </a:extLst>
                </p:cNvPr>
                <p:cNvSpPr/>
                <p:nvPr/>
              </p:nvSpPr>
              <p:spPr>
                <a:xfrm rot="16200000" flipV="1">
                  <a:off x="2471970" y="2859412"/>
                  <a:ext cx="2472511" cy="1818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2511" h="1818734">
                      <a:moveTo>
                        <a:pt x="2472511" y="0"/>
                      </a:moveTo>
                      <a:cubicBezTo>
                        <a:pt x="2266465" y="602682"/>
                        <a:pt x="1803439" y="1153748"/>
                        <a:pt x="1148076" y="1496659"/>
                      </a:cubicBezTo>
                      <a:cubicBezTo>
                        <a:pt x="775166" y="1691780"/>
                        <a:pt x="382390" y="1797315"/>
                        <a:pt x="0" y="1818734"/>
                      </a:cubicBezTo>
                      <a:lnTo>
                        <a:pt x="2055639" y="1818734"/>
                      </a:lnTo>
                      <a:lnTo>
                        <a:pt x="2053564" y="181466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375064CA-9624-4669-B4F4-9312D4223198}"/>
                  </a:ext>
                </a:extLst>
              </p:cNvPr>
              <p:cNvGrpSpPr/>
              <p:nvPr/>
            </p:nvGrpSpPr>
            <p:grpSpPr>
              <a:xfrm>
                <a:off x="988911" y="5481142"/>
                <a:ext cx="547710" cy="553729"/>
                <a:chOff x="1435774" y="1789788"/>
                <a:chExt cx="3410045" cy="3447519"/>
              </a:xfrm>
              <a:grpFill/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5" name="Parallelogram 5">
                  <a:extLst>
                    <a:ext uri="{FF2B5EF4-FFF2-40B4-BE49-F238E27FC236}">
                      <a16:creationId xmlns:a16="http://schemas.microsoft.com/office/drawing/2014/main" id="{CCF3F742-F933-4253-A206-E6AC313D1BCE}"/>
                    </a:ext>
                  </a:extLst>
                </p:cNvPr>
                <p:cNvSpPr/>
                <p:nvPr/>
              </p:nvSpPr>
              <p:spPr>
                <a:xfrm rot="16200000" flipV="1">
                  <a:off x="2443070" y="2834557"/>
                  <a:ext cx="2757672" cy="204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6374" h="1527048">
                      <a:moveTo>
                        <a:pt x="2056374" y="0"/>
                      </a:moveTo>
                      <a:lnTo>
                        <a:pt x="339951" y="0"/>
                      </a:lnTo>
                      <a:lnTo>
                        <a:pt x="0" y="1527048"/>
                      </a:lnTo>
                      <a:lnTo>
                        <a:pt x="1706076" y="1527048"/>
                      </a:lnTo>
                      <a:lnTo>
                        <a:pt x="1704529" y="1524011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6" name="Parallelogram 7">
                  <a:extLst>
                    <a:ext uri="{FF2B5EF4-FFF2-40B4-BE49-F238E27FC236}">
                      <a16:creationId xmlns:a16="http://schemas.microsoft.com/office/drawing/2014/main" id="{70739A19-1B1D-4F3C-9955-914DEA6645B6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635317" y="3075146"/>
                  <a:ext cx="2975454" cy="1348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8772" h="1005840">
                      <a:moveTo>
                        <a:pt x="2218772" y="0"/>
                      </a:moveTo>
                      <a:lnTo>
                        <a:pt x="1706271" y="1005840"/>
                      </a:lnTo>
                      <a:lnTo>
                        <a:pt x="0" y="1005840"/>
                      </a:lnTo>
                      <a:lnTo>
                        <a:pt x="521629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7" name="Parallelogram 9">
                  <a:extLst>
                    <a:ext uri="{FF2B5EF4-FFF2-40B4-BE49-F238E27FC236}">
                      <a16:creationId xmlns:a16="http://schemas.microsoft.com/office/drawing/2014/main" id="{FF2EEFB5-34BE-4488-80AC-687500F8667B}"/>
                    </a:ext>
                  </a:extLst>
                </p:cNvPr>
                <p:cNvSpPr/>
                <p:nvPr/>
              </p:nvSpPr>
              <p:spPr>
                <a:xfrm rot="16200000" flipV="1">
                  <a:off x="2554883" y="670679"/>
                  <a:ext cx="1161684" cy="3399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258" h="2535280">
                      <a:moveTo>
                        <a:pt x="866258" y="1008202"/>
                      </a:moveTo>
                      <a:lnTo>
                        <a:pt x="352554" y="0"/>
                      </a:lnTo>
                      <a:lnTo>
                        <a:pt x="0" y="1527078"/>
                      </a:lnTo>
                      <a:lnTo>
                        <a:pt x="513705" y="253528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8" name="Parallelogram 5">
                  <a:extLst>
                    <a:ext uri="{FF2B5EF4-FFF2-40B4-BE49-F238E27FC236}">
                      <a16:creationId xmlns:a16="http://schemas.microsoft.com/office/drawing/2014/main" id="{E8656A06-365A-49D0-8E9F-C6FB58BD09C9}"/>
                    </a:ext>
                  </a:extLst>
                </p:cNvPr>
                <p:cNvSpPr/>
                <p:nvPr/>
              </p:nvSpPr>
              <p:spPr>
                <a:xfrm rot="16200000" flipV="1">
                  <a:off x="2471970" y="2859412"/>
                  <a:ext cx="2472511" cy="1818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2511" h="1818734">
                      <a:moveTo>
                        <a:pt x="2472511" y="0"/>
                      </a:moveTo>
                      <a:cubicBezTo>
                        <a:pt x="2266465" y="602682"/>
                        <a:pt x="1803439" y="1153748"/>
                        <a:pt x="1148076" y="1496659"/>
                      </a:cubicBezTo>
                      <a:cubicBezTo>
                        <a:pt x="775166" y="1691780"/>
                        <a:pt x="382390" y="1797315"/>
                        <a:pt x="0" y="1818734"/>
                      </a:cubicBezTo>
                      <a:lnTo>
                        <a:pt x="2055639" y="1818734"/>
                      </a:lnTo>
                      <a:lnTo>
                        <a:pt x="2053564" y="181466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ADA7329B-F319-4966-9EAF-53B361E64667}"/>
                  </a:ext>
                </a:extLst>
              </p:cNvPr>
              <p:cNvGrpSpPr/>
              <p:nvPr/>
            </p:nvGrpSpPr>
            <p:grpSpPr>
              <a:xfrm>
                <a:off x="1138562" y="5071736"/>
                <a:ext cx="547709" cy="553729"/>
                <a:chOff x="1435774" y="1789788"/>
                <a:chExt cx="3410039" cy="3447519"/>
              </a:xfrm>
              <a:grpFill/>
              <a:effectLst/>
            </p:grpSpPr>
            <p:sp>
              <p:nvSpPr>
                <p:cNvPr id="91" name="Parallelogram 5">
                  <a:extLst>
                    <a:ext uri="{FF2B5EF4-FFF2-40B4-BE49-F238E27FC236}">
                      <a16:creationId xmlns:a16="http://schemas.microsoft.com/office/drawing/2014/main" id="{DD748502-CE65-4C82-ADA0-0ED3560F940A}"/>
                    </a:ext>
                  </a:extLst>
                </p:cNvPr>
                <p:cNvSpPr/>
                <p:nvPr/>
              </p:nvSpPr>
              <p:spPr>
                <a:xfrm rot="16200000" flipV="1">
                  <a:off x="2443066" y="2834557"/>
                  <a:ext cx="2757671" cy="2047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6374" h="1527048">
                      <a:moveTo>
                        <a:pt x="2056374" y="0"/>
                      </a:moveTo>
                      <a:lnTo>
                        <a:pt x="339951" y="0"/>
                      </a:lnTo>
                      <a:lnTo>
                        <a:pt x="0" y="1527048"/>
                      </a:lnTo>
                      <a:lnTo>
                        <a:pt x="1706076" y="1527048"/>
                      </a:lnTo>
                      <a:lnTo>
                        <a:pt x="1704529" y="1524011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2" name="Parallelogram 7">
                  <a:extLst>
                    <a:ext uri="{FF2B5EF4-FFF2-40B4-BE49-F238E27FC236}">
                      <a16:creationId xmlns:a16="http://schemas.microsoft.com/office/drawing/2014/main" id="{AB7C9D91-E048-4DA0-801D-47FB4DC96DFC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635317" y="3075146"/>
                  <a:ext cx="2975454" cy="1348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8772" h="1005840">
                      <a:moveTo>
                        <a:pt x="2218772" y="0"/>
                      </a:moveTo>
                      <a:lnTo>
                        <a:pt x="1706271" y="1005840"/>
                      </a:lnTo>
                      <a:lnTo>
                        <a:pt x="0" y="1005840"/>
                      </a:lnTo>
                      <a:lnTo>
                        <a:pt x="521629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3" name="Parallelogram 9">
                  <a:extLst>
                    <a:ext uri="{FF2B5EF4-FFF2-40B4-BE49-F238E27FC236}">
                      <a16:creationId xmlns:a16="http://schemas.microsoft.com/office/drawing/2014/main" id="{EE71D29E-1E15-41B0-A3F5-D237CF8C96A7}"/>
                    </a:ext>
                  </a:extLst>
                </p:cNvPr>
                <p:cNvSpPr/>
                <p:nvPr/>
              </p:nvSpPr>
              <p:spPr>
                <a:xfrm rot="16200000" flipV="1">
                  <a:off x="2554883" y="670679"/>
                  <a:ext cx="1161684" cy="3399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258" h="2535280">
                      <a:moveTo>
                        <a:pt x="866258" y="1008202"/>
                      </a:moveTo>
                      <a:lnTo>
                        <a:pt x="352554" y="0"/>
                      </a:lnTo>
                      <a:lnTo>
                        <a:pt x="0" y="1527078"/>
                      </a:lnTo>
                      <a:lnTo>
                        <a:pt x="513705" y="253528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4" name="Parallelogram 5">
                  <a:extLst>
                    <a:ext uri="{FF2B5EF4-FFF2-40B4-BE49-F238E27FC236}">
                      <a16:creationId xmlns:a16="http://schemas.microsoft.com/office/drawing/2014/main" id="{174B2F87-77E2-45C7-BCD4-E32B06052590}"/>
                    </a:ext>
                  </a:extLst>
                </p:cNvPr>
                <p:cNvSpPr/>
                <p:nvPr/>
              </p:nvSpPr>
              <p:spPr>
                <a:xfrm rot="16200000" flipV="1">
                  <a:off x="2471970" y="2859412"/>
                  <a:ext cx="2472511" cy="1818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2511" h="1818734">
                      <a:moveTo>
                        <a:pt x="2472511" y="0"/>
                      </a:moveTo>
                      <a:cubicBezTo>
                        <a:pt x="2266465" y="602682"/>
                        <a:pt x="1803439" y="1153748"/>
                        <a:pt x="1148076" y="1496659"/>
                      </a:cubicBezTo>
                      <a:cubicBezTo>
                        <a:pt x="775166" y="1691780"/>
                        <a:pt x="382390" y="1797315"/>
                        <a:pt x="0" y="1818734"/>
                      </a:cubicBezTo>
                      <a:lnTo>
                        <a:pt x="2055639" y="1818734"/>
                      </a:lnTo>
                      <a:lnTo>
                        <a:pt x="2053564" y="181466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597D21A-B95A-4850-A68E-98BCFD90C916}"/>
                </a:ext>
              </a:extLst>
            </p:cNvPr>
            <p:cNvSpPr txBox="1"/>
            <p:nvPr/>
          </p:nvSpPr>
          <p:spPr>
            <a:xfrm>
              <a:off x="51194" y="2539792"/>
              <a:ext cx="16624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US" sz="1100" dirty="0">
                  <a:solidFill>
                    <a:srgbClr val="0094C8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Product Backlog</a:t>
              </a:r>
            </a:p>
            <a:p>
              <a:pPr marL="115888" indent="-115888">
                <a:buFont typeface="Arial" panose="020B0604020202020204" pitchFamily="34" charset="0"/>
                <a:buChar char="•"/>
              </a:pPr>
              <a:r>
                <a:rPr lang="en-US" sz="1050" b="0" dirty="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Client prioritizes product features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2F13C19-4D41-4BC1-BA39-3F00FBB32460}"/>
                </a:ext>
              </a:extLst>
            </p:cNvPr>
            <p:cNvCxnSpPr/>
            <p:nvPr/>
          </p:nvCxnSpPr>
          <p:spPr>
            <a:xfrm>
              <a:off x="1790701" y="888275"/>
              <a:ext cx="0" cy="378000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2C93705-2856-441B-87F0-4F8A2CE6E5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5473" y="3383018"/>
              <a:ext cx="748200" cy="663406"/>
              <a:chOff x="182550" y="3123502"/>
              <a:chExt cx="1333562" cy="1182431"/>
            </a:xfrm>
            <a:solidFill>
              <a:schemeClr val="accent1">
                <a:lumMod val="60000"/>
                <a:lumOff val="40000"/>
              </a:schemeClr>
            </a:solidFill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C564B77-0EB5-4829-91FF-40BFDAF59D4C}"/>
                  </a:ext>
                </a:extLst>
              </p:cNvPr>
              <p:cNvGrpSpPr/>
              <p:nvPr/>
            </p:nvGrpSpPr>
            <p:grpSpPr>
              <a:xfrm>
                <a:off x="182550" y="3981692"/>
                <a:ext cx="1333561" cy="324241"/>
                <a:chOff x="1448609" y="1789781"/>
                <a:chExt cx="3397208" cy="3447522"/>
              </a:xfrm>
              <a:grpFill/>
              <a:effectLst/>
            </p:grpSpPr>
            <p:sp>
              <p:nvSpPr>
                <p:cNvPr id="119" name="Parallelogram 5">
                  <a:extLst>
                    <a:ext uri="{FF2B5EF4-FFF2-40B4-BE49-F238E27FC236}">
                      <a16:creationId xmlns:a16="http://schemas.microsoft.com/office/drawing/2014/main" id="{99F5EE4D-83EA-4C9B-B43F-674D259D56F9}"/>
                    </a:ext>
                  </a:extLst>
                </p:cNvPr>
                <p:cNvSpPr/>
                <p:nvPr/>
              </p:nvSpPr>
              <p:spPr>
                <a:xfrm rot="16200000" flipV="1">
                  <a:off x="2443070" y="2834546"/>
                  <a:ext cx="2757668" cy="2047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6374" h="1527048">
                      <a:moveTo>
                        <a:pt x="2056374" y="0"/>
                      </a:moveTo>
                      <a:lnTo>
                        <a:pt x="339951" y="0"/>
                      </a:lnTo>
                      <a:lnTo>
                        <a:pt x="0" y="1527048"/>
                      </a:lnTo>
                      <a:lnTo>
                        <a:pt x="1706076" y="1527048"/>
                      </a:lnTo>
                      <a:lnTo>
                        <a:pt x="1704529" y="1524011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0" name="Parallelogram 7">
                  <a:extLst>
                    <a:ext uri="{FF2B5EF4-FFF2-40B4-BE49-F238E27FC236}">
                      <a16:creationId xmlns:a16="http://schemas.microsoft.com/office/drawing/2014/main" id="{CB012B89-60AC-47BB-B3A6-D74D95E15499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635319" y="3075143"/>
                  <a:ext cx="2975450" cy="1348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8772" h="1005840">
                      <a:moveTo>
                        <a:pt x="2218772" y="0"/>
                      </a:moveTo>
                      <a:lnTo>
                        <a:pt x="1706271" y="1005840"/>
                      </a:lnTo>
                      <a:lnTo>
                        <a:pt x="0" y="1005840"/>
                      </a:lnTo>
                      <a:lnTo>
                        <a:pt x="521629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1" name="Parallelogram 9">
                  <a:extLst>
                    <a:ext uri="{FF2B5EF4-FFF2-40B4-BE49-F238E27FC236}">
                      <a16:creationId xmlns:a16="http://schemas.microsoft.com/office/drawing/2014/main" id="{8388A401-98D6-4A93-9582-4C91791A2E0D}"/>
                    </a:ext>
                  </a:extLst>
                </p:cNvPr>
                <p:cNvSpPr/>
                <p:nvPr/>
              </p:nvSpPr>
              <p:spPr>
                <a:xfrm rot="16200000" flipV="1">
                  <a:off x="2568349" y="763083"/>
                  <a:ext cx="1161683" cy="3215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258" h="2535280">
                      <a:moveTo>
                        <a:pt x="866258" y="1008202"/>
                      </a:moveTo>
                      <a:lnTo>
                        <a:pt x="352554" y="0"/>
                      </a:lnTo>
                      <a:lnTo>
                        <a:pt x="0" y="1527078"/>
                      </a:lnTo>
                      <a:lnTo>
                        <a:pt x="513705" y="253528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DADE94FB-085D-40BE-87A2-875492992CEF}"/>
                  </a:ext>
                </a:extLst>
              </p:cNvPr>
              <p:cNvGrpSpPr/>
              <p:nvPr/>
            </p:nvGrpSpPr>
            <p:grpSpPr>
              <a:xfrm>
                <a:off x="182550" y="3695629"/>
                <a:ext cx="1333561" cy="324242"/>
                <a:chOff x="1448609" y="1789780"/>
                <a:chExt cx="3397210" cy="3447523"/>
              </a:xfrm>
              <a:grpFill/>
              <a:effectLst/>
            </p:grpSpPr>
            <p:sp>
              <p:nvSpPr>
                <p:cNvPr id="116" name="Parallelogram 5">
                  <a:extLst>
                    <a:ext uri="{FF2B5EF4-FFF2-40B4-BE49-F238E27FC236}">
                      <a16:creationId xmlns:a16="http://schemas.microsoft.com/office/drawing/2014/main" id="{6D0929DA-773D-45E3-A551-450C5D51C6FA}"/>
                    </a:ext>
                  </a:extLst>
                </p:cNvPr>
                <p:cNvSpPr/>
                <p:nvPr/>
              </p:nvSpPr>
              <p:spPr>
                <a:xfrm rot="16200000" flipV="1">
                  <a:off x="2443070" y="2834551"/>
                  <a:ext cx="2757671" cy="2047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6374" h="1527048">
                      <a:moveTo>
                        <a:pt x="2056374" y="0"/>
                      </a:moveTo>
                      <a:lnTo>
                        <a:pt x="339951" y="0"/>
                      </a:lnTo>
                      <a:lnTo>
                        <a:pt x="0" y="1527048"/>
                      </a:lnTo>
                      <a:lnTo>
                        <a:pt x="1706076" y="1527048"/>
                      </a:lnTo>
                      <a:lnTo>
                        <a:pt x="1704529" y="1524011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7" name="Parallelogram 7">
                  <a:extLst>
                    <a:ext uri="{FF2B5EF4-FFF2-40B4-BE49-F238E27FC236}">
                      <a16:creationId xmlns:a16="http://schemas.microsoft.com/office/drawing/2014/main" id="{4A7184D4-E3B0-485D-A420-3C1CB00D7FCA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635319" y="3075143"/>
                  <a:ext cx="2975450" cy="1348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8772" h="1005840">
                      <a:moveTo>
                        <a:pt x="2218772" y="0"/>
                      </a:moveTo>
                      <a:lnTo>
                        <a:pt x="1706271" y="1005840"/>
                      </a:lnTo>
                      <a:lnTo>
                        <a:pt x="0" y="1005840"/>
                      </a:lnTo>
                      <a:lnTo>
                        <a:pt x="521629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8" name="Parallelogram 9">
                  <a:extLst>
                    <a:ext uri="{FF2B5EF4-FFF2-40B4-BE49-F238E27FC236}">
                      <a16:creationId xmlns:a16="http://schemas.microsoft.com/office/drawing/2014/main" id="{7D414950-EEAA-4C73-A26F-93DC3DD63B1D}"/>
                    </a:ext>
                  </a:extLst>
                </p:cNvPr>
                <p:cNvSpPr/>
                <p:nvPr/>
              </p:nvSpPr>
              <p:spPr>
                <a:xfrm rot="16200000" flipV="1">
                  <a:off x="2568351" y="763082"/>
                  <a:ext cx="1161682" cy="3215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258" h="2535280">
                      <a:moveTo>
                        <a:pt x="866258" y="1008202"/>
                      </a:moveTo>
                      <a:lnTo>
                        <a:pt x="352554" y="0"/>
                      </a:lnTo>
                      <a:lnTo>
                        <a:pt x="0" y="1527078"/>
                      </a:lnTo>
                      <a:lnTo>
                        <a:pt x="513705" y="253528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B18379D4-090F-4567-B8AC-C9D70BC2F4A1}"/>
                  </a:ext>
                </a:extLst>
              </p:cNvPr>
              <p:cNvGrpSpPr/>
              <p:nvPr/>
            </p:nvGrpSpPr>
            <p:grpSpPr>
              <a:xfrm>
                <a:off x="182550" y="3409566"/>
                <a:ext cx="1333561" cy="324242"/>
                <a:chOff x="1448609" y="1789780"/>
                <a:chExt cx="3397210" cy="3447523"/>
              </a:xfrm>
              <a:grpFill/>
              <a:effectLst/>
            </p:grpSpPr>
            <p:sp>
              <p:nvSpPr>
                <p:cNvPr id="113" name="Parallelogram 5">
                  <a:extLst>
                    <a:ext uri="{FF2B5EF4-FFF2-40B4-BE49-F238E27FC236}">
                      <a16:creationId xmlns:a16="http://schemas.microsoft.com/office/drawing/2014/main" id="{846DA103-ED23-4607-B3F5-3A483D62F161}"/>
                    </a:ext>
                  </a:extLst>
                </p:cNvPr>
                <p:cNvSpPr/>
                <p:nvPr/>
              </p:nvSpPr>
              <p:spPr>
                <a:xfrm rot="16200000" flipV="1">
                  <a:off x="2443070" y="2834551"/>
                  <a:ext cx="2757671" cy="2047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6374" h="1527048">
                      <a:moveTo>
                        <a:pt x="2056374" y="0"/>
                      </a:moveTo>
                      <a:lnTo>
                        <a:pt x="339951" y="0"/>
                      </a:lnTo>
                      <a:lnTo>
                        <a:pt x="0" y="1527048"/>
                      </a:lnTo>
                      <a:lnTo>
                        <a:pt x="1706076" y="1527048"/>
                      </a:lnTo>
                      <a:lnTo>
                        <a:pt x="1704529" y="1524011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4" name="Parallelogram 7">
                  <a:extLst>
                    <a:ext uri="{FF2B5EF4-FFF2-40B4-BE49-F238E27FC236}">
                      <a16:creationId xmlns:a16="http://schemas.microsoft.com/office/drawing/2014/main" id="{53612485-6339-40CA-A02E-6373FC599402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635319" y="3075143"/>
                  <a:ext cx="2975450" cy="1348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8772" h="1005840">
                      <a:moveTo>
                        <a:pt x="2218772" y="0"/>
                      </a:moveTo>
                      <a:lnTo>
                        <a:pt x="1706271" y="1005840"/>
                      </a:lnTo>
                      <a:lnTo>
                        <a:pt x="0" y="1005840"/>
                      </a:lnTo>
                      <a:lnTo>
                        <a:pt x="521629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5" name="Parallelogram 9">
                  <a:extLst>
                    <a:ext uri="{FF2B5EF4-FFF2-40B4-BE49-F238E27FC236}">
                      <a16:creationId xmlns:a16="http://schemas.microsoft.com/office/drawing/2014/main" id="{66C7A6E4-EB2B-43E7-8BD4-9AE7F41DB675}"/>
                    </a:ext>
                  </a:extLst>
                </p:cNvPr>
                <p:cNvSpPr/>
                <p:nvPr/>
              </p:nvSpPr>
              <p:spPr>
                <a:xfrm rot="16200000" flipV="1">
                  <a:off x="2568351" y="763082"/>
                  <a:ext cx="1161682" cy="3215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258" h="2535280">
                      <a:moveTo>
                        <a:pt x="866258" y="1008202"/>
                      </a:moveTo>
                      <a:lnTo>
                        <a:pt x="352554" y="0"/>
                      </a:lnTo>
                      <a:lnTo>
                        <a:pt x="0" y="1527078"/>
                      </a:lnTo>
                      <a:lnTo>
                        <a:pt x="513705" y="253528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3129D138-C328-4D6A-BCC6-2F315F1A404A}"/>
                  </a:ext>
                </a:extLst>
              </p:cNvPr>
              <p:cNvGrpSpPr/>
              <p:nvPr/>
            </p:nvGrpSpPr>
            <p:grpSpPr>
              <a:xfrm>
                <a:off x="182551" y="3123502"/>
                <a:ext cx="1333561" cy="324242"/>
                <a:chOff x="1448609" y="1789776"/>
                <a:chExt cx="3397209" cy="3447533"/>
              </a:xfrm>
              <a:grpFill/>
              <a:effectLst/>
            </p:grpSpPr>
            <p:sp>
              <p:nvSpPr>
                <p:cNvPr id="110" name="Parallelogram 5">
                  <a:extLst>
                    <a:ext uri="{FF2B5EF4-FFF2-40B4-BE49-F238E27FC236}">
                      <a16:creationId xmlns:a16="http://schemas.microsoft.com/office/drawing/2014/main" id="{D5C5E245-29C8-4641-B801-6C83F6375777}"/>
                    </a:ext>
                  </a:extLst>
                </p:cNvPr>
                <p:cNvSpPr/>
                <p:nvPr/>
              </p:nvSpPr>
              <p:spPr>
                <a:xfrm rot="16200000" flipV="1">
                  <a:off x="2443066" y="2834556"/>
                  <a:ext cx="2757678" cy="204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6374" h="1527048">
                      <a:moveTo>
                        <a:pt x="2056374" y="0"/>
                      </a:moveTo>
                      <a:lnTo>
                        <a:pt x="339951" y="0"/>
                      </a:lnTo>
                      <a:lnTo>
                        <a:pt x="0" y="1527048"/>
                      </a:lnTo>
                      <a:lnTo>
                        <a:pt x="1706076" y="1527048"/>
                      </a:lnTo>
                      <a:lnTo>
                        <a:pt x="1704529" y="1524011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1" name="Parallelogram 7">
                  <a:extLst>
                    <a:ext uri="{FF2B5EF4-FFF2-40B4-BE49-F238E27FC236}">
                      <a16:creationId xmlns:a16="http://schemas.microsoft.com/office/drawing/2014/main" id="{4CE412D2-3247-42FD-9F5C-9D8FD76BA48F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635317" y="3075137"/>
                  <a:ext cx="2975453" cy="1348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8772" h="1005840">
                      <a:moveTo>
                        <a:pt x="2218772" y="0"/>
                      </a:moveTo>
                      <a:lnTo>
                        <a:pt x="1706271" y="1005840"/>
                      </a:lnTo>
                      <a:lnTo>
                        <a:pt x="0" y="1005840"/>
                      </a:lnTo>
                      <a:lnTo>
                        <a:pt x="521629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2" name="Parallelogram 9">
                  <a:extLst>
                    <a:ext uri="{FF2B5EF4-FFF2-40B4-BE49-F238E27FC236}">
                      <a16:creationId xmlns:a16="http://schemas.microsoft.com/office/drawing/2014/main" id="{A3753928-15CB-4585-8F5F-A2F6225CD1CD}"/>
                    </a:ext>
                  </a:extLst>
                </p:cNvPr>
                <p:cNvSpPr/>
                <p:nvPr/>
              </p:nvSpPr>
              <p:spPr>
                <a:xfrm rot="16200000" flipV="1">
                  <a:off x="2568347" y="763080"/>
                  <a:ext cx="1161683" cy="321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258" h="2535280">
                      <a:moveTo>
                        <a:pt x="866258" y="1008202"/>
                      </a:moveTo>
                      <a:lnTo>
                        <a:pt x="352554" y="0"/>
                      </a:lnTo>
                      <a:lnTo>
                        <a:pt x="0" y="1527078"/>
                      </a:lnTo>
                      <a:lnTo>
                        <a:pt x="513705" y="253528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122" name="Up Arrow 20">
              <a:extLst>
                <a:ext uri="{FF2B5EF4-FFF2-40B4-BE49-F238E27FC236}">
                  <a16:creationId xmlns:a16="http://schemas.microsoft.com/office/drawing/2014/main" id="{22C554E2-AAB2-491D-AB4A-36615ECBE9D4}"/>
                </a:ext>
              </a:extLst>
            </p:cNvPr>
            <p:cNvSpPr/>
            <p:nvPr/>
          </p:nvSpPr>
          <p:spPr>
            <a:xfrm rot="5400000">
              <a:off x="1629716" y="3422117"/>
              <a:ext cx="381036" cy="494071"/>
            </a:xfrm>
            <a:prstGeom prst="upArrow">
              <a:avLst/>
            </a:prstGeom>
            <a:solidFill>
              <a:srgbClr val="159B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endParaRPr>
            </a:p>
          </p:txBody>
        </p:sp>
        <p:sp>
          <p:nvSpPr>
            <p:cNvPr id="123" name="Up Arrow 21">
              <a:extLst>
                <a:ext uri="{FF2B5EF4-FFF2-40B4-BE49-F238E27FC236}">
                  <a16:creationId xmlns:a16="http://schemas.microsoft.com/office/drawing/2014/main" id="{61A9CAA9-404A-47BD-B937-9330A073F9F9}"/>
                </a:ext>
              </a:extLst>
            </p:cNvPr>
            <p:cNvSpPr/>
            <p:nvPr/>
          </p:nvSpPr>
          <p:spPr>
            <a:xfrm rot="5400000">
              <a:off x="2173995" y="3422117"/>
              <a:ext cx="381036" cy="494071"/>
            </a:xfrm>
            <a:prstGeom prst="upArrow">
              <a:avLst/>
            </a:prstGeom>
            <a:solidFill>
              <a:schemeClr val="accent3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2A32EC7-48DE-4007-AFB3-138A4863C183}"/>
                </a:ext>
              </a:extLst>
            </p:cNvPr>
            <p:cNvSpPr txBox="1"/>
            <p:nvPr/>
          </p:nvSpPr>
          <p:spPr>
            <a:xfrm>
              <a:off x="1865340" y="763015"/>
              <a:ext cx="2469274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US" sz="1100" dirty="0">
                  <a:solidFill>
                    <a:srgbClr val="0094C8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Sprint Backlog</a:t>
              </a:r>
            </a:p>
            <a:p>
              <a:pPr marL="115888" indent="-115888">
                <a:buFont typeface="Arial" panose="020B0604020202020204" pitchFamily="34" charset="0"/>
                <a:buChar char="•"/>
              </a:pPr>
              <a:r>
                <a:rPr lang="en-US" sz="1050" b="0" dirty="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Assign and delegate product features in “Sprints”</a:t>
              </a:r>
            </a:p>
            <a:p>
              <a:pPr marL="115888" indent="-115888">
                <a:buFont typeface="Arial" panose="020B0604020202020204" pitchFamily="34" charset="0"/>
                <a:buChar char="•"/>
              </a:pPr>
              <a:r>
                <a:rPr lang="en-US" sz="1050" b="0" dirty="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Arrive at realistic estimates</a:t>
              </a:r>
            </a:p>
            <a:p>
              <a:pPr marL="115888" indent="-115888">
                <a:buFont typeface="Arial" panose="020B0604020202020204" pitchFamily="34" charset="0"/>
                <a:buChar char="•"/>
              </a:pPr>
              <a:r>
                <a:rPr lang="en-US" sz="1050" b="0" dirty="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Commit to estimates</a:t>
              </a:r>
            </a:p>
          </p:txBody>
        </p:sp>
        <p:sp>
          <p:nvSpPr>
            <p:cNvPr id="125" name="Rounded Rectangle 23">
              <a:extLst>
                <a:ext uri="{FF2B5EF4-FFF2-40B4-BE49-F238E27FC236}">
                  <a16:creationId xmlns:a16="http://schemas.microsoft.com/office/drawing/2014/main" id="{33836BCE-4E64-49F0-A840-CD26450E4FF8}"/>
                </a:ext>
              </a:extLst>
            </p:cNvPr>
            <p:cNvSpPr/>
            <p:nvPr/>
          </p:nvSpPr>
          <p:spPr>
            <a:xfrm>
              <a:off x="51194" y="4325921"/>
              <a:ext cx="1636304" cy="27432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Product Backlog</a:t>
              </a:r>
            </a:p>
          </p:txBody>
        </p:sp>
        <p:sp>
          <p:nvSpPr>
            <p:cNvPr id="126" name="Rounded Rectangle 24">
              <a:extLst>
                <a:ext uri="{FF2B5EF4-FFF2-40B4-BE49-F238E27FC236}">
                  <a16:creationId xmlns:a16="http://schemas.microsoft.com/office/drawing/2014/main" id="{7E5E4A5F-0575-4ACE-A052-E71E9C166F3B}"/>
                </a:ext>
              </a:extLst>
            </p:cNvPr>
            <p:cNvSpPr/>
            <p:nvPr/>
          </p:nvSpPr>
          <p:spPr>
            <a:xfrm>
              <a:off x="2508830" y="4325921"/>
              <a:ext cx="1636304" cy="27432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Backlog Tasks</a:t>
              </a: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2F0825E-C60A-4B20-8F6A-2FACB1777CE6}"/>
                </a:ext>
              </a:extLst>
            </p:cNvPr>
            <p:cNvGrpSpPr/>
            <p:nvPr/>
          </p:nvGrpSpPr>
          <p:grpSpPr>
            <a:xfrm>
              <a:off x="5290768" y="1461373"/>
              <a:ext cx="2756245" cy="2846158"/>
              <a:chOff x="3014071" y="1387840"/>
              <a:chExt cx="4148729" cy="4396961"/>
            </a:xfrm>
          </p:grpSpPr>
          <p:sp>
            <p:nvSpPr>
              <p:cNvPr id="128" name="Oval 3">
                <a:extLst>
                  <a:ext uri="{FF2B5EF4-FFF2-40B4-BE49-F238E27FC236}">
                    <a16:creationId xmlns:a16="http://schemas.microsoft.com/office/drawing/2014/main" id="{5238DFA3-F87A-4F87-BC23-1B6129AAD0B6}"/>
                  </a:ext>
                </a:extLst>
              </p:cNvPr>
              <p:cNvSpPr/>
              <p:nvPr/>
            </p:nvSpPr>
            <p:spPr>
              <a:xfrm>
                <a:off x="3014071" y="1774128"/>
                <a:ext cx="427622" cy="925396"/>
              </a:xfrm>
              <a:custGeom>
                <a:avLst/>
                <a:gdLst/>
                <a:ahLst/>
                <a:cxnLst/>
                <a:rect l="l" t="t" r="r" b="b"/>
                <a:pathLst>
                  <a:path w="791187" h="1712168">
                    <a:moveTo>
                      <a:pt x="224100" y="0"/>
                    </a:moveTo>
                    <a:lnTo>
                      <a:pt x="791187" y="327408"/>
                    </a:lnTo>
                    <a:cubicBezTo>
                      <a:pt x="704497" y="484101"/>
                      <a:pt x="655320" y="664350"/>
                      <a:pt x="655320" y="856084"/>
                    </a:cubicBezTo>
                    <a:cubicBezTo>
                      <a:pt x="655320" y="1047818"/>
                      <a:pt x="704497" y="1228067"/>
                      <a:pt x="791187" y="1384760"/>
                    </a:cubicBezTo>
                    <a:lnTo>
                      <a:pt x="224099" y="1712168"/>
                    </a:lnTo>
                    <a:cubicBezTo>
                      <a:pt x="81066" y="1459381"/>
                      <a:pt x="0" y="1167199"/>
                      <a:pt x="0" y="856084"/>
                    </a:cubicBezTo>
                    <a:cubicBezTo>
                      <a:pt x="0" y="544969"/>
                      <a:pt x="81066" y="252787"/>
                      <a:pt x="2241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endParaRPr>
              </a:p>
            </p:txBody>
          </p:sp>
          <p:sp>
            <p:nvSpPr>
              <p:cNvPr id="129" name="Oval 3">
                <a:extLst>
                  <a:ext uri="{FF2B5EF4-FFF2-40B4-BE49-F238E27FC236}">
                    <a16:creationId xmlns:a16="http://schemas.microsoft.com/office/drawing/2014/main" id="{126083A3-C354-491F-94AC-E84AD057C087}"/>
                  </a:ext>
                </a:extLst>
              </p:cNvPr>
              <p:cNvSpPr/>
              <p:nvPr/>
            </p:nvSpPr>
            <p:spPr>
              <a:xfrm rot="7200000">
                <a:off x="3380790" y="2409304"/>
                <a:ext cx="427621" cy="925396"/>
              </a:xfrm>
              <a:custGeom>
                <a:avLst/>
                <a:gdLst/>
                <a:ahLst/>
                <a:cxnLst/>
                <a:rect l="l" t="t" r="r" b="b"/>
                <a:pathLst>
                  <a:path w="791186" h="1712168">
                    <a:moveTo>
                      <a:pt x="567087" y="0"/>
                    </a:moveTo>
                    <a:cubicBezTo>
                      <a:pt x="710121" y="252787"/>
                      <a:pt x="791186" y="544969"/>
                      <a:pt x="791186" y="856084"/>
                    </a:cubicBezTo>
                    <a:cubicBezTo>
                      <a:pt x="791186" y="1167199"/>
                      <a:pt x="710121" y="1459381"/>
                      <a:pt x="567087" y="1712168"/>
                    </a:cubicBezTo>
                    <a:lnTo>
                      <a:pt x="0" y="1384760"/>
                    </a:lnTo>
                    <a:cubicBezTo>
                      <a:pt x="86690" y="1228067"/>
                      <a:pt x="135866" y="1047818"/>
                      <a:pt x="135866" y="856084"/>
                    </a:cubicBezTo>
                    <a:cubicBezTo>
                      <a:pt x="135866" y="664350"/>
                      <a:pt x="86690" y="484102"/>
                      <a:pt x="0" y="327408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0070C0"/>
                  </a:gs>
                  <a:gs pos="30000">
                    <a:srgbClr val="00B0F0"/>
                  </a:gs>
                </a:gsLst>
                <a:lin ang="54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endParaRPr>
              </a:p>
            </p:txBody>
          </p:sp>
          <p:sp>
            <p:nvSpPr>
              <p:cNvPr id="130" name="Oval 3">
                <a:extLst>
                  <a:ext uri="{FF2B5EF4-FFF2-40B4-BE49-F238E27FC236}">
                    <a16:creationId xmlns:a16="http://schemas.microsoft.com/office/drawing/2014/main" id="{82A83A60-5BED-4071-AEF8-E79A868BDD8F}"/>
                  </a:ext>
                </a:extLst>
              </p:cNvPr>
              <p:cNvSpPr/>
              <p:nvPr/>
            </p:nvSpPr>
            <p:spPr>
              <a:xfrm rot="7200000">
                <a:off x="4139018" y="1116415"/>
                <a:ext cx="568580" cy="1210341"/>
              </a:xfrm>
              <a:custGeom>
                <a:avLst/>
                <a:gdLst/>
                <a:ahLst/>
                <a:cxnLst/>
                <a:rect l="l" t="t" r="r" b="b"/>
                <a:pathLst>
                  <a:path w="568580" h="1210341">
                    <a:moveTo>
                      <a:pt x="135370" y="1210341"/>
                    </a:moveTo>
                    <a:cubicBezTo>
                      <a:pt x="58064" y="1073715"/>
                      <a:pt x="14249" y="915795"/>
                      <a:pt x="14249" y="747643"/>
                    </a:cubicBezTo>
                    <a:cubicBezTo>
                      <a:pt x="14249" y="580971"/>
                      <a:pt x="57296" y="424352"/>
                      <a:pt x="133560" y="288681"/>
                    </a:cubicBezTo>
                    <a:lnTo>
                      <a:pt x="0" y="208431"/>
                    </a:lnTo>
                    <a:lnTo>
                      <a:pt x="540814" y="0"/>
                    </a:lnTo>
                    <a:lnTo>
                      <a:pt x="568580" y="550068"/>
                    </a:lnTo>
                    <a:lnTo>
                      <a:pt x="437427" y="471263"/>
                    </a:lnTo>
                    <a:cubicBezTo>
                      <a:pt x="393156" y="553544"/>
                      <a:pt x="368437" y="647707"/>
                      <a:pt x="368437" y="747643"/>
                    </a:cubicBezTo>
                    <a:cubicBezTo>
                      <a:pt x="368437" y="851272"/>
                      <a:pt x="395017" y="948694"/>
                      <a:pt x="441871" y="103338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endParaRPr>
              </a:p>
            </p:txBody>
          </p:sp>
          <p:sp>
            <p:nvSpPr>
              <p:cNvPr id="131" name="Oval 3">
                <a:extLst>
                  <a:ext uri="{FF2B5EF4-FFF2-40B4-BE49-F238E27FC236}">
                    <a16:creationId xmlns:a16="http://schemas.microsoft.com/office/drawing/2014/main" id="{ABD97B7A-E3AB-42C5-8F65-DFD442F6EE21}"/>
                  </a:ext>
                </a:extLst>
              </p:cNvPr>
              <p:cNvSpPr/>
              <p:nvPr/>
            </p:nvSpPr>
            <p:spPr>
              <a:xfrm rot="3600000">
                <a:off x="3380790" y="1138953"/>
                <a:ext cx="427622" cy="925396"/>
              </a:xfrm>
              <a:custGeom>
                <a:avLst/>
                <a:gdLst/>
                <a:ahLst/>
                <a:cxnLst/>
                <a:rect l="l" t="t" r="r" b="b"/>
                <a:pathLst>
                  <a:path w="791187" h="1712168">
                    <a:moveTo>
                      <a:pt x="224100" y="0"/>
                    </a:moveTo>
                    <a:lnTo>
                      <a:pt x="791187" y="327408"/>
                    </a:lnTo>
                    <a:cubicBezTo>
                      <a:pt x="704497" y="484101"/>
                      <a:pt x="655320" y="664350"/>
                      <a:pt x="655320" y="856084"/>
                    </a:cubicBezTo>
                    <a:cubicBezTo>
                      <a:pt x="655320" y="1047818"/>
                      <a:pt x="704497" y="1228067"/>
                      <a:pt x="791187" y="1384760"/>
                    </a:cubicBezTo>
                    <a:lnTo>
                      <a:pt x="224099" y="1712168"/>
                    </a:lnTo>
                    <a:cubicBezTo>
                      <a:pt x="81066" y="1459381"/>
                      <a:pt x="0" y="1167199"/>
                      <a:pt x="0" y="856084"/>
                    </a:cubicBezTo>
                    <a:cubicBezTo>
                      <a:pt x="0" y="544969"/>
                      <a:pt x="81066" y="252787"/>
                      <a:pt x="2241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Right Arrow 77">
                <a:extLst>
                  <a:ext uri="{FF2B5EF4-FFF2-40B4-BE49-F238E27FC236}">
                    <a16:creationId xmlns:a16="http://schemas.microsoft.com/office/drawing/2014/main" id="{93ACD007-D2BF-4230-8220-4ED22776D6B1}"/>
                  </a:ext>
                </a:extLst>
              </p:cNvPr>
              <p:cNvSpPr/>
              <p:nvPr/>
            </p:nvSpPr>
            <p:spPr>
              <a:xfrm>
                <a:off x="4876800" y="4732921"/>
                <a:ext cx="2286000" cy="1051880"/>
              </a:xfrm>
              <a:prstGeom prst="rightArrow">
                <a:avLst>
                  <a:gd name="adj1" fmla="val 53409"/>
                  <a:gd name="adj2" fmla="val 60142"/>
                </a:avLst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4B439357-D147-448B-9568-AC24E461BE27}"/>
                  </a:ext>
                </a:extLst>
              </p:cNvPr>
              <p:cNvSpPr/>
              <p:nvPr/>
            </p:nvSpPr>
            <p:spPr>
              <a:xfrm>
                <a:off x="3336250" y="4983605"/>
                <a:ext cx="1476982" cy="54864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endParaRPr>
              </a:p>
            </p:txBody>
          </p:sp>
          <p:sp>
            <p:nvSpPr>
              <p:cNvPr id="134" name="Oval 3">
                <a:extLst>
                  <a:ext uri="{FF2B5EF4-FFF2-40B4-BE49-F238E27FC236}">
                    <a16:creationId xmlns:a16="http://schemas.microsoft.com/office/drawing/2014/main" id="{800AB3D8-6550-444E-96CA-954C24C3F211}"/>
                  </a:ext>
                </a:extLst>
              </p:cNvPr>
              <p:cNvSpPr/>
              <p:nvPr/>
            </p:nvSpPr>
            <p:spPr>
              <a:xfrm>
                <a:off x="5669149" y="3298238"/>
                <a:ext cx="680085" cy="1471738"/>
              </a:xfrm>
              <a:custGeom>
                <a:avLst/>
                <a:gdLst/>
                <a:ahLst/>
                <a:cxnLst/>
                <a:rect l="l" t="t" r="r" b="b"/>
                <a:pathLst>
                  <a:path w="791186" h="1712168">
                    <a:moveTo>
                      <a:pt x="567087" y="0"/>
                    </a:moveTo>
                    <a:cubicBezTo>
                      <a:pt x="710121" y="252787"/>
                      <a:pt x="791186" y="544969"/>
                      <a:pt x="791186" y="856084"/>
                    </a:cubicBezTo>
                    <a:cubicBezTo>
                      <a:pt x="791186" y="1167199"/>
                      <a:pt x="710121" y="1459381"/>
                      <a:pt x="567087" y="1712168"/>
                    </a:cubicBezTo>
                    <a:lnTo>
                      <a:pt x="0" y="1384760"/>
                    </a:lnTo>
                    <a:cubicBezTo>
                      <a:pt x="86690" y="1228067"/>
                      <a:pt x="135866" y="1047818"/>
                      <a:pt x="135866" y="856084"/>
                    </a:cubicBezTo>
                    <a:cubicBezTo>
                      <a:pt x="135866" y="664350"/>
                      <a:pt x="86690" y="484102"/>
                      <a:pt x="0" y="32740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endParaRPr>
              </a:p>
            </p:txBody>
          </p:sp>
          <p:sp>
            <p:nvSpPr>
              <p:cNvPr id="135" name="Oval 3">
                <a:extLst>
                  <a:ext uri="{FF2B5EF4-FFF2-40B4-BE49-F238E27FC236}">
                    <a16:creationId xmlns:a16="http://schemas.microsoft.com/office/drawing/2014/main" id="{EB2F86B1-E80A-484B-8D4B-9C66DB7ED2EE}"/>
                  </a:ext>
                </a:extLst>
              </p:cNvPr>
              <p:cNvSpPr/>
              <p:nvPr/>
            </p:nvSpPr>
            <p:spPr>
              <a:xfrm>
                <a:off x="3336249" y="3298238"/>
                <a:ext cx="680085" cy="1471738"/>
              </a:xfrm>
              <a:custGeom>
                <a:avLst/>
                <a:gdLst/>
                <a:ahLst/>
                <a:cxnLst/>
                <a:rect l="l" t="t" r="r" b="b"/>
                <a:pathLst>
                  <a:path w="791187" h="1712168">
                    <a:moveTo>
                      <a:pt x="224100" y="0"/>
                    </a:moveTo>
                    <a:lnTo>
                      <a:pt x="791187" y="327408"/>
                    </a:lnTo>
                    <a:cubicBezTo>
                      <a:pt x="704497" y="484101"/>
                      <a:pt x="655320" y="664350"/>
                      <a:pt x="655320" y="856084"/>
                    </a:cubicBezTo>
                    <a:cubicBezTo>
                      <a:pt x="655320" y="1047818"/>
                      <a:pt x="704497" y="1228067"/>
                      <a:pt x="791187" y="1384760"/>
                    </a:cubicBezTo>
                    <a:lnTo>
                      <a:pt x="224099" y="1712168"/>
                    </a:lnTo>
                    <a:cubicBezTo>
                      <a:pt x="81066" y="1459381"/>
                      <a:pt x="0" y="1167199"/>
                      <a:pt x="0" y="856084"/>
                    </a:cubicBezTo>
                    <a:cubicBezTo>
                      <a:pt x="0" y="544969"/>
                      <a:pt x="81066" y="252787"/>
                      <a:pt x="2241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endParaRPr>
              </a:p>
            </p:txBody>
          </p:sp>
          <p:sp>
            <p:nvSpPr>
              <p:cNvPr id="136" name="Oval 3">
                <a:extLst>
                  <a:ext uri="{FF2B5EF4-FFF2-40B4-BE49-F238E27FC236}">
                    <a16:creationId xmlns:a16="http://schemas.microsoft.com/office/drawing/2014/main" id="{1825D043-E011-4A8D-A652-BEA7B8767E10}"/>
                  </a:ext>
                </a:extLst>
              </p:cNvPr>
              <p:cNvSpPr/>
              <p:nvPr/>
            </p:nvSpPr>
            <p:spPr>
              <a:xfrm rot="7200000">
                <a:off x="3919474" y="4308414"/>
                <a:ext cx="680084" cy="1471739"/>
              </a:xfrm>
              <a:custGeom>
                <a:avLst/>
                <a:gdLst/>
                <a:ahLst/>
                <a:cxnLst/>
                <a:rect l="l" t="t" r="r" b="b"/>
                <a:pathLst>
                  <a:path w="791186" h="1712168">
                    <a:moveTo>
                      <a:pt x="567087" y="0"/>
                    </a:moveTo>
                    <a:cubicBezTo>
                      <a:pt x="710121" y="252787"/>
                      <a:pt x="791186" y="544969"/>
                      <a:pt x="791186" y="856084"/>
                    </a:cubicBezTo>
                    <a:cubicBezTo>
                      <a:pt x="791186" y="1167199"/>
                      <a:pt x="710121" y="1459381"/>
                      <a:pt x="567087" y="1712168"/>
                    </a:cubicBezTo>
                    <a:lnTo>
                      <a:pt x="0" y="1384760"/>
                    </a:lnTo>
                    <a:cubicBezTo>
                      <a:pt x="86690" y="1228067"/>
                      <a:pt x="135866" y="1047818"/>
                      <a:pt x="135866" y="856084"/>
                    </a:cubicBezTo>
                    <a:cubicBezTo>
                      <a:pt x="135866" y="664350"/>
                      <a:pt x="86690" y="484102"/>
                      <a:pt x="0" y="32740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endParaRPr>
              </a:p>
            </p:txBody>
          </p:sp>
          <p:sp>
            <p:nvSpPr>
              <p:cNvPr id="137" name="Oval 3">
                <a:extLst>
                  <a:ext uri="{FF2B5EF4-FFF2-40B4-BE49-F238E27FC236}">
                    <a16:creationId xmlns:a16="http://schemas.microsoft.com/office/drawing/2014/main" id="{A00EA241-0023-4677-927C-61F0394E96B3}"/>
                  </a:ext>
                </a:extLst>
              </p:cNvPr>
              <p:cNvSpPr/>
              <p:nvPr/>
            </p:nvSpPr>
            <p:spPr>
              <a:xfrm rot="7200000">
                <a:off x="5085924" y="2288063"/>
                <a:ext cx="680085" cy="1471739"/>
              </a:xfrm>
              <a:custGeom>
                <a:avLst/>
                <a:gdLst/>
                <a:ahLst/>
                <a:cxnLst/>
                <a:rect l="l" t="t" r="r" b="b"/>
                <a:pathLst>
                  <a:path w="791187" h="1712168">
                    <a:moveTo>
                      <a:pt x="224100" y="0"/>
                    </a:moveTo>
                    <a:lnTo>
                      <a:pt x="791187" y="327408"/>
                    </a:lnTo>
                    <a:cubicBezTo>
                      <a:pt x="704497" y="484101"/>
                      <a:pt x="655320" y="664350"/>
                      <a:pt x="655320" y="856084"/>
                    </a:cubicBezTo>
                    <a:cubicBezTo>
                      <a:pt x="655320" y="1047818"/>
                      <a:pt x="704497" y="1228067"/>
                      <a:pt x="791187" y="1384760"/>
                    </a:cubicBezTo>
                    <a:lnTo>
                      <a:pt x="224099" y="1712168"/>
                    </a:lnTo>
                    <a:cubicBezTo>
                      <a:pt x="81066" y="1459381"/>
                      <a:pt x="0" y="1167199"/>
                      <a:pt x="0" y="856084"/>
                    </a:cubicBezTo>
                    <a:cubicBezTo>
                      <a:pt x="0" y="544969"/>
                      <a:pt x="81066" y="252787"/>
                      <a:pt x="2241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endParaRPr>
              </a:p>
            </p:txBody>
          </p:sp>
          <p:sp>
            <p:nvSpPr>
              <p:cNvPr id="138" name="Oval 3">
                <a:extLst>
                  <a:ext uri="{FF2B5EF4-FFF2-40B4-BE49-F238E27FC236}">
                    <a16:creationId xmlns:a16="http://schemas.microsoft.com/office/drawing/2014/main" id="{6B85879C-629E-4E95-B48B-403BFEB8906D}"/>
                  </a:ext>
                </a:extLst>
              </p:cNvPr>
              <p:cNvSpPr/>
              <p:nvPr/>
            </p:nvSpPr>
            <p:spPr>
              <a:xfrm rot="3600000">
                <a:off x="5085925" y="4308414"/>
                <a:ext cx="680084" cy="1471739"/>
              </a:xfrm>
              <a:custGeom>
                <a:avLst/>
                <a:gdLst/>
                <a:ahLst/>
                <a:cxnLst/>
                <a:rect l="l" t="t" r="r" b="b"/>
                <a:pathLst>
                  <a:path w="791186" h="1712168">
                    <a:moveTo>
                      <a:pt x="567087" y="0"/>
                    </a:moveTo>
                    <a:cubicBezTo>
                      <a:pt x="710121" y="252787"/>
                      <a:pt x="791186" y="544969"/>
                      <a:pt x="791186" y="856084"/>
                    </a:cubicBezTo>
                    <a:cubicBezTo>
                      <a:pt x="791186" y="1167199"/>
                      <a:pt x="710121" y="1459381"/>
                      <a:pt x="567087" y="1712168"/>
                    </a:cubicBezTo>
                    <a:lnTo>
                      <a:pt x="0" y="1384760"/>
                    </a:lnTo>
                    <a:cubicBezTo>
                      <a:pt x="86690" y="1228067"/>
                      <a:pt x="135866" y="1047818"/>
                      <a:pt x="135866" y="856084"/>
                    </a:cubicBezTo>
                    <a:cubicBezTo>
                      <a:pt x="135866" y="664350"/>
                      <a:pt x="86690" y="484102"/>
                      <a:pt x="0" y="32740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endParaRPr>
              </a:p>
            </p:txBody>
          </p:sp>
          <p:sp>
            <p:nvSpPr>
              <p:cNvPr id="139" name="Oval 3">
                <a:extLst>
                  <a:ext uri="{FF2B5EF4-FFF2-40B4-BE49-F238E27FC236}">
                    <a16:creationId xmlns:a16="http://schemas.microsoft.com/office/drawing/2014/main" id="{DCB286B0-2D25-42C6-99E5-040EE5A64961}"/>
                  </a:ext>
                </a:extLst>
              </p:cNvPr>
              <p:cNvSpPr/>
              <p:nvPr/>
            </p:nvSpPr>
            <p:spPr>
              <a:xfrm rot="3600000">
                <a:off x="3919474" y="2288063"/>
                <a:ext cx="680085" cy="1471739"/>
              </a:xfrm>
              <a:custGeom>
                <a:avLst/>
                <a:gdLst/>
                <a:ahLst/>
                <a:cxnLst/>
                <a:rect l="l" t="t" r="r" b="b"/>
                <a:pathLst>
                  <a:path w="791187" h="1712168">
                    <a:moveTo>
                      <a:pt x="224100" y="0"/>
                    </a:moveTo>
                    <a:lnTo>
                      <a:pt x="791187" y="327408"/>
                    </a:lnTo>
                    <a:cubicBezTo>
                      <a:pt x="704497" y="484101"/>
                      <a:pt x="655320" y="664350"/>
                      <a:pt x="655320" y="856084"/>
                    </a:cubicBezTo>
                    <a:cubicBezTo>
                      <a:pt x="655320" y="1047818"/>
                      <a:pt x="704497" y="1228067"/>
                      <a:pt x="791187" y="1384760"/>
                    </a:cubicBezTo>
                    <a:lnTo>
                      <a:pt x="224099" y="1712168"/>
                    </a:lnTo>
                    <a:cubicBezTo>
                      <a:pt x="81066" y="1459381"/>
                      <a:pt x="0" y="1167199"/>
                      <a:pt x="0" y="856084"/>
                    </a:cubicBezTo>
                    <a:cubicBezTo>
                      <a:pt x="0" y="544969"/>
                      <a:pt x="81066" y="252787"/>
                      <a:pt x="22410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0070C0"/>
                  </a:gs>
                  <a:gs pos="30000">
                    <a:srgbClr val="00B0F0"/>
                  </a:gs>
                </a:gsLst>
                <a:lin ang="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3F3AA4D-2BB7-4056-A699-489EF657C968}"/>
                </a:ext>
              </a:extLst>
            </p:cNvPr>
            <p:cNvSpPr txBox="1"/>
            <p:nvPr/>
          </p:nvSpPr>
          <p:spPr>
            <a:xfrm>
              <a:off x="6698557" y="1284334"/>
              <a:ext cx="2497552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</a:lstStyle>
            <a:p>
              <a:pPr>
                <a:buClr>
                  <a:srgbClr val="0070C0"/>
                </a:buClr>
              </a:pPr>
              <a:r>
                <a:rPr lang="en-US" sz="1100" dirty="0">
                  <a:solidFill>
                    <a:srgbClr val="0094C8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Daily Scrum</a:t>
              </a:r>
            </a:p>
            <a:p>
              <a:pPr marL="236538" indent="-176213">
                <a:buClr>
                  <a:srgbClr val="0070C0"/>
                </a:buClr>
                <a:buFont typeface="Wingdings" panose="05000000000000000000" pitchFamily="2" charset="2"/>
                <a:buChar char="q"/>
              </a:pPr>
              <a:r>
                <a:rPr lang="en-US" sz="1050" b="0" dirty="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Progress since last meet</a:t>
              </a:r>
            </a:p>
            <a:p>
              <a:pPr marL="236538" indent="-176213">
                <a:buClr>
                  <a:srgbClr val="0070C0"/>
                </a:buClr>
                <a:buFont typeface="Wingdings" panose="05000000000000000000" pitchFamily="2" charset="2"/>
                <a:buChar char="q"/>
              </a:pPr>
              <a:r>
                <a:rPr lang="en-US" sz="1050" b="0" dirty="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Plan for today</a:t>
              </a:r>
            </a:p>
            <a:p>
              <a:pPr marL="236538" indent="-176213">
                <a:buClr>
                  <a:srgbClr val="0070C0"/>
                </a:buClr>
                <a:buFont typeface="Wingdings" panose="05000000000000000000" pitchFamily="2" charset="2"/>
                <a:buChar char="q"/>
              </a:pPr>
              <a:r>
                <a:rPr lang="en-US" sz="1050" b="0" dirty="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Road Blocks / Accelerators</a:t>
              </a:r>
            </a:p>
            <a:p>
              <a:pPr marL="236538" indent="-176213">
                <a:buClr>
                  <a:srgbClr val="0070C0"/>
                </a:buClr>
                <a:buFont typeface="Wingdings" panose="05000000000000000000" pitchFamily="2" charset="2"/>
                <a:buChar char="q"/>
              </a:pPr>
              <a:r>
                <a:rPr lang="en-US" sz="1050" b="0" dirty="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Query Resolution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C2BA9E2-C1FE-4998-9C24-98A1C2C7934A}"/>
                </a:ext>
              </a:extLst>
            </p:cNvPr>
            <p:cNvSpPr txBox="1"/>
            <p:nvPr/>
          </p:nvSpPr>
          <p:spPr>
            <a:xfrm>
              <a:off x="5608903" y="1625974"/>
              <a:ext cx="615448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B0F0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24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hours</a:t>
              </a:r>
              <a:endParaRPr lang="en-US" sz="900" dirty="0"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4005303-8256-41DD-8F5B-D78041F5266E}"/>
                </a:ext>
              </a:extLst>
            </p:cNvPr>
            <p:cNvSpPr txBox="1"/>
            <p:nvPr/>
          </p:nvSpPr>
          <p:spPr>
            <a:xfrm>
              <a:off x="6239623" y="2640651"/>
              <a:ext cx="51328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</a:lstStyle>
            <a:p>
              <a:pPr algn="ctr"/>
              <a:r>
                <a:rPr lang="en-US" sz="1400" dirty="0">
                  <a:solidFill>
                    <a:srgbClr val="00B0F0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30</a:t>
              </a:r>
            </a:p>
            <a:p>
              <a:pPr algn="ctr"/>
              <a:r>
                <a:rPr lang="en-US" sz="1200" dirty="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days</a:t>
              </a:r>
              <a:endParaRPr lang="en-US" sz="1100" dirty="0"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F0ADB28-7A0B-486D-83F5-873012357E55}"/>
                </a:ext>
              </a:extLst>
            </p:cNvPr>
            <p:cNvSpPr/>
            <p:nvPr/>
          </p:nvSpPr>
          <p:spPr>
            <a:xfrm>
              <a:off x="5847866" y="3219259"/>
              <a:ext cx="1374368" cy="3631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14726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79646">
                    <a:lumMod val="50000"/>
                  </a:srgbClr>
                </a:buClr>
                <a:buSzPct val="100000"/>
              </a:pPr>
              <a:r>
                <a:rPr 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Time-boxed </a:t>
              </a:r>
            </a:p>
            <a:p>
              <a:pPr algn="ctr" defTabSz="414726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79646">
                    <a:lumMod val="50000"/>
                  </a:srgbClr>
                </a:buClr>
                <a:buSzPct val="100000"/>
              </a:pPr>
              <a:r>
                <a:rPr 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Test &amp; Develop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A7C35A8-71D5-45CC-88FB-0577846997DE}"/>
                </a:ext>
              </a:extLst>
            </p:cNvPr>
            <p:cNvSpPr/>
            <p:nvPr/>
          </p:nvSpPr>
          <p:spPr>
            <a:xfrm>
              <a:off x="9949219" y="1964832"/>
              <a:ext cx="1368899" cy="49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14726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79646">
                    <a:lumMod val="50000"/>
                  </a:srgbClr>
                </a:buClr>
                <a:buSzPct val="100000"/>
                <a:tabLst>
                  <a:tab pos="0" algn="l"/>
                  <a:tab pos="503972" algn="l"/>
                  <a:tab pos="1007943" algn="l"/>
                  <a:tab pos="1511915" algn="l"/>
                  <a:tab pos="2015886" algn="l"/>
                  <a:tab pos="2519858" algn="l"/>
                  <a:tab pos="3023829" algn="l"/>
                  <a:tab pos="3527801" algn="l"/>
                  <a:tab pos="4031772" algn="l"/>
                  <a:tab pos="4535744" algn="l"/>
                  <a:tab pos="5039716" algn="l"/>
                  <a:tab pos="5543687" algn="l"/>
                  <a:tab pos="6047659" algn="l"/>
                  <a:tab pos="6551630" algn="l"/>
                  <a:tab pos="7055602" algn="l"/>
                  <a:tab pos="7559573" algn="l"/>
                  <a:tab pos="8063545" algn="l"/>
                  <a:tab pos="8567517" algn="l"/>
                  <a:tab pos="9071488" algn="l"/>
                  <a:tab pos="9575460" algn="l"/>
                  <a:tab pos="10079431" algn="l"/>
                </a:tabLst>
                <a:defRPr/>
              </a:pPr>
              <a:r>
                <a:rPr 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Working Code Ready for Deployment</a:t>
              </a:r>
            </a:p>
          </p:txBody>
        </p:sp>
        <p:pic>
          <p:nvPicPr>
            <p:cNvPr id="145" name="Picture 4" descr="chart, graph, stock icon">
              <a:extLst>
                <a:ext uri="{FF2B5EF4-FFF2-40B4-BE49-F238E27FC236}">
                  <a16:creationId xmlns:a16="http://schemas.microsoft.com/office/drawing/2014/main" id="{6FFF928C-82E2-45C2-9CE5-FFCC08785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4267" y="2793844"/>
              <a:ext cx="552296" cy="538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095A4AB-DFF7-4721-8778-DB52F4E68DED}"/>
                </a:ext>
              </a:extLst>
            </p:cNvPr>
            <p:cNvSpPr/>
            <p:nvPr/>
          </p:nvSpPr>
          <p:spPr>
            <a:xfrm>
              <a:off x="7352429" y="3317730"/>
              <a:ext cx="1549387" cy="227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14726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79646">
                    <a:lumMod val="50000"/>
                  </a:srgbClr>
                </a:buClr>
                <a:buSzPct val="100000"/>
                <a:tabLst>
                  <a:tab pos="0" algn="l"/>
                  <a:tab pos="503972" algn="l"/>
                  <a:tab pos="1007943" algn="l"/>
                  <a:tab pos="1511915" algn="l"/>
                  <a:tab pos="2015886" algn="l"/>
                  <a:tab pos="2519858" algn="l"/>
                  <a:tab pos="3023829" algn="l"/>
                  <a:tab pos="3527801" algn="l"/>
                  <a:tab pos="4031772" algn="l"/>
                  <a:tab pos="4535744" algn="l"/>
                  <a:tab pos="5039716" algn="l"/>
                  <a:tab pos="5543687" algn="l"/>
                  <a:tab pos="6047659" algn="l"/>
                  <a:tab pos="6551630" algn="l"/>
                  <a:tab pos="7055602" algn="l"/>
                  <a:tab pos="7559573" algn="l"/>
                  <a:tab pos="8063545" algn="l"/>
                  <a:tab pos="8567517" algn="l"/>
                  <a:tab pos="9071488" algn="l"/>
                  <a:tab pos="9575460" algn="l"/>
                  <a:tab pos="10079431" algn="l"/>
                </a:tabLst>
                <a:defRPr/>
              </a:pPr>
              <a:r>
                <a:rPr 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Sprint Burn down</a:t>
              </a:r>
            </a:p>
          </p:txBody>
        </p:sp>
        <p:sp>
          <p:nvSpPr>
            <p:cNvPr id="147" name="Rounded Rectangle 34">
              <a:extLst>
                <a:ext uri="{FF2B5EF4-FFF2-40B4-BE49-F238E27FC236}">
                  <a16:creationId xmlns:a16="http://schemas.microsoft.com/office/drawing/2014/main" id="{4E241286-9CB6-4639-B7D7-62B3B6E9474E}"/>
                </a:ext>
              </a:extLst>
            </p:cNvPr>
            <p:cNvSpPr/>
            <p:nvPr/>
          </p:nvSpPr>
          <p:spPr>
            <a:xfrm>
              <a:off x="9916637" y="4325921"/>
              <a:ext cx="1636304" cy="27432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Release Deliverables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99F6CF1-A71D-4E83-9948-90A4AE14DC84}"/>
                </a:ext>
              </a:extLst>
            </p:cNvPr>
            <p:cNvCxnSpPr/>
            <p:nvPr/>
          </p:nvCxnSpPr>
          <p:spPr>
            <a:xfrm>
              <a:off x="9423401" y="888275"/>
              <a:ext cx="0" cy="378000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B809F6DA-EF4A-4F77-92D1-396F766924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73893" y="3273111"/>
              <a:ext cx="625424" cy="663406"/>
              <a:chOff x="988911" y="5071736"/>
              <a:chExt cx="884679" cy="963135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A81583C-0AF9-4F82-8B21-C8CF14B678E9}"/>
                  </a:ext>
                </a:extLst>
              </p:cNvPr>
              <p:cNvGrpSpPr/>
              <p:nvPr/>
            </p:nvGrpSpPr>
            <p:grpSpPr>
              <a:xfrm>
                <a:off x="1325880" y="5404485"/>
                <a:ext cx="547710" cy="553729"/>
                <a:chOff x="1435774" y="1789788"/>
                <a:chExt cx="3410045" cy="3447519"/>
              </a:xfrm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1" name="Parallelogram 5">
                  <a:extLst>
                    <a:ext uri="{FF2B5EF4-FFF2-40B4-BE49-F238E27FC236}">
                      <a16:creationId xmlns:a16="http://schemas.microsoft.com/office/drawing/2014/main" id="{D7B91367-2195-486E-A5A6-F3B89F0863E4}"/>
                    </a:ext>
                  </a:extLst>
                </p:cNvPr>
                <p:cNvSpPr/>
                <p:nvPr/>
              </p:nvSpPr>
              <p:spPr>
                <a:xfrm rot="16200000" flipV="1">
                  <a:off x="2443070" y="2834557"/>
                  <a:ext cx="2757672" cy="204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6374" h="1527048">
                      <a:moveTo>
                        <a:pt x="2056374" y="0"/>
                      </a:moveTo>
                      <a:lnTo>
                        <a:pt x="339951" y="0"/>
                      </a:lnTo>
                      <a:lnTo>
                        <a:pt x="0" y="1527048"/>
                      </a:lnTo>
                      <a:lnTo>
                        <a:pt x="1706076" y="1527048"/>
                      </a:lnTo>
                      <a:lnTo>
                        <a:pt x="1704529" y="1524011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2" name="Parallelogram 7">
                  <a:extLst>
                    <a:ext uri="{FF2B5EF4-FFF2-40B4-BE49-F238E27FC236}">
                      <a16:creationId xmlns:a16="http://schemas.microsoft.com/office/drawing/2014/main" id="{7749FDBD-A533-489A-90C4-CDBF0AFBE6A4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635317" y="3075146"/>
                  <a:ext cx="2975454" cy="1348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8772" h="1005840">
                      <a:moveTo>
                        <a:pt x="2218772" y="0"/>
                      </a:moveTo>
                      <a:lnTo>
                        <a:pt x="1706271" y="1005840"/>
                      </a:lnTo>
                      <a:lnTo>
                        <a:pt x="0" y="1005840"/>
                      </a:lnTo>
                      <a:lnTo>
                        <a:pt x="52162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EEEEE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3" name="Parallelogram 9">
                  <a:extLst>
                    <a:ext uri="{FF2B5EF4-FFF2-40B4-BE49-F238E27FC236}">
                      <a16:creationId xmlns:a16="http://schemas.microsoft.com/office/drawing/2014/main" id="{01FD39EB-8F2D-49E9-97AA-1AB0DE475E08}"/>
                    </a:ext>
                  </a:extLst>
                </p:cNvPr>
                <p:cNvSpPr/>
                <p:nvPr/>
              </p:nvSpPr>
              <p:spPr>
                <a:xfrm rot="16200000" flipV="1">
                  <a:off x="2554883" y="670679"/>
                  <a:ext cx="1161684" cy="3399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258" h="2535280">
                      <a:moveTo>
                        <a:pt x="866258" y="1008202"/>
                      </a:moveTo>
                      <a:lnTo>
                        <a:pt x="352554" y="0"/>
                      </a:lnTo>
                      <a:lnTo>
                        <a:pt x="0" y="1527078"/>
                      </a:lnTo>
                      <a:lnTo>
                        <a:pt x="513705" y="253528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4" name="Parallelogram 5">
                  <a:extLst>
                    <a:ext uri="{FF2B5EF4-FFF2-40B4-BE49-F238E27FC236}">
                      <a16:creationId xmlns:a16="http://schemas.microsoft.com/office/drawing/2014/main" id="{63F9CBF2-0888-4FF9-B4E2-B8ECE784B16B}"/>
                    </a:ext>
                  </a:extLst>
                </p:cNvPr>
                <p:cNvSpPr/>
                <p:nvPr/>
              </p:nvSpPr>
              <p:spPr>
                <a:xfrm rot="16200000" flipV="1">
                  <a:off x="2471970" y="2859412"/>
                  <a:ext cx="2472511" cy="1818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2511" h="1818734">
                      <a:moveTo>
                        <a:pt x="2472511" y="0"/>
                      </a:moveTo>
                      <a:cubicBezTo>
                        <a:pt x="2266465" y="602682"/>
                        <a:pt x="1803439" y="1153748"/>
                        <a:pt x="1148076" y="1496659"/>
                      </a:cubicBezTo>
                      <a:cubicBezTo>
                        <a:pt x="775166" y="1691780"/>
                        <a:pt x="382390" y="1797315"/>
                        <a:pt x="0" y="1818734"/>
                      </a:cubicBezTo>
                      <a:lnTo>
                        <a:pt x="2055639" y="1818734"/>
                      </a:lnTo>
                      <a:lnTo>
                        <a:pt x="2053564" y="1814661"/>
                      </a:lnTo>
                      <a:close/>
                    </a:path>
                  </a:pathLst>
                </a:custGeom>
                <a:solidFill>
                  <a:schemeClr val="bg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D252370C-7B43-4E44-9BA4-32F2F66C3443}"/>
                  </a:ext>
                </a:extLst>
              </p:cNvPr>
              <p:cNvGrpSpPr/>
              <p:nvPr/>
            </p:nvGrpSpPr>
            <p:grpSpPr>
              <a:xfrm>
                <a:off x="988911" y="5481142"/>
                <a:ext cx="547710" cy="553729"/>
                <a:chOff x="1435774" y="1789788"/>
                <a:chExt cx="3410045" cy="3447519"/>
              </a:xfrm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57" name="Parallelogram 5">
                  <a:extLst>
                    <a:ext uri="{FF2B5EF4-FFF2-40B4-BE49-F238E27FC236}">
                      <a16:creationId xmlns:a16="http://schemas.microsoft.com/office/drawing/2014/main" id="{87552891-40DB-4DDF-9DF7-0ED4BE0D2F09}"/>
                    </a:ext>
                  </a:extLst>
                </p:cNvPr>
                <p:cNvSpPr/>
                <p:nvPr/>
              </p:nvSpPr>
              <p:spPr>
                <a:xfrm rot="16200000" flipV="1">
                  <a:off x="2443070" y="2834557"/>
                  <a:ext cx="2757672" cy="204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6374" h="1527048">
                      <a:moveTo>
                        <a:pt x="2056374" y="0"/>
                      </a:moveTo>
                      <a:lnTo>
                        <a:pt x="339951" y="0"/>
                      </a:lnTo>
                      <a:lnTo>
                        <a:pt x="0" y="1527048"/>
                      </a:lnTo>
                      <a:lnTo>
                        <a:pt x="1706076" y="1527048"/>
                      </a:lnTo>
                      <a:lnTo>
                        <a:pt x="1704529" y="1524011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8" name="Parallelogram 7">
                  <a:extLst>
                    <a:ext uri="{FF2B5EF4-FFF2-40B4-BE49-F238E27FC236}">
                      <a16:creationId xmlns:a16="http://schemas.microsoft.com/office/drawing/2014/main" id="{0CDCA9B6-9E52-4276-A477-6EEF1D0B0871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635317" y="3075146"/>
                  <a:ext cx="2975454" cy="1348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8772" h="1005840">
                      <a:moveTo>
                        <a:pt x="2218772" y="0"/>
                      </a:moveTo>
                      <a:lnTo>
                        <a:pt x="1706271" y="1005840"/>
                      </a:lnTo>
                      <a:lnTo>
                        <a:pt x="0" y="1005840"/>
                      </a:lnTo>
                      <a:lnTo>
                        <a:pt x="521629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9" name="Parallelogram 9">
                  <a:extLst>
                    <a:ext uri="{FF2B5EF4-FFF2-40B4-BE49-F238E27FC236}">
                      <a16:creationId xmlns:a16="http://schemas.microsoft.com/office/drawing/2014/main" id="{51409200-A73E-4E72-8405-F801477A9F8C}"/>
                    </a:ext>
                  </a:extLst>
                </p:cNvPr>
                <p:cNvSpPr/>
                <p:nvPr/>
              </p:nvSpPr>
              <p:spPr>
                <a:xfrm rot="16200000" flipV="1">
                  <a:off x="2554883" y="670679"/>
                  <a:ext cx="1161684" cy="3399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258" h="2535280">
                      <a:moveTo>
                        <a:pt x="866258" y="1008202"/>
                      </a:moveTo>
                      <a:lnTo>
                        <a:pt x="352554" y="0"/>
                      </a:lnTo>
                      <a:lnTo>
                        <a:pt x="0" y="1527078"/>
                      </a:lnTo>
                      <a:lnTo>
                        <a:pt x="513705" y="253528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0" name="Parallelogram 5">
                  <a:extLst>
                    <a:ext uri="{FF2B5EF4-FFF2-40B4-BE49-F238E27FC236}">
                      <a16:creationId xmlns:a16="http://schemas.microsoft.com/office/drawing/2014/main" id="{3E1A395F-6200-406F-B0FE-AA358C634CC5}"/>
                    </a:ext>
                  </a:extLst>
                </p:cNvPr>
                <p:cNvSpPr/>
                <p:nvPr/>
              </p:nvSpPr>
              <p:spPr>
                <a:xfrm rot="16200000" flipV="1">
                  <a:off x="2471970" y="2859412"/>
                  <a:ext cx="2472511" cy="1818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2511" h="1818734">
                      <a:moveTo>
                        <a:pt x="2472511" y="0"/>
                      </a:moveTo>
                      <a:cubicBezTo>
                        <a:pt x="2266465" y="602682"/>
                        <a:pt x="1803439" y="1153748"/>
                        <a:pt x="1148076" y="1496659"/>
                      </a:cubicBezTo>
                      <a:cubicBezTo>
                        <a:pt x="775166" y="1691780"/>
                        <a:pt x="382390" y="1797315"/>
                        <a:pt x="0" y="1818734"/>
                      </a:cubicBezTo>
                      <a:lnTo>
                        <a:pt x="2055639" y="1818734"/>
                      </a:lnTo>
                      <a:lnTo>
                        <a:pt x="2053564" y="1814661"/>
                      </a:lnTo>
                      <a:close/>
                    </a:path>
                  </a:pathLst>
                </a:custGeom>
                <a:solidFill>
                  <a:schemeClr val="bg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CC66F509-DE2C-4757-B2AE-BF6EDA4FC65F}"/>
                  </a:ext>
                </a:extLst>
              </p:cNvPr>
              <p:cNvGrpSpPr/>
              <p:nvPr/>
            </p:nvGrpSpPr>
            <p:grpSpPr>
              <a:xfrm>
                <a:off x="1138562" y="5071736"/>
                <a:ext cx="547710" cy="553729"/>
                <a:chOff x="1435774" y="1789788"/>
                <a:chExt cx="3410045" cy="3447519"/>
              </a:xfrm>
              <a:effectLst/>
            </p:grpSpPr>
            <p:sp>
              <p:nvSpPr>
                <p:cNvPr id="153" name="Parallelogram 5">
                  <a:extLst>
                    <a:ext uri="{FF2B5EF4-FFF2-40B4-BE49-F238E27FC236}">
                      <a16:creationId xmlns:a16="http://schemas.microsoft.com/office/drawing/2014/main" id="{19E62334-92E1-4C7E-87D6-84AD4F8A56E1}"/>
                    </a:ext>
                  </a:extLst>
                </p:cNvPr>
                <p:cNvSpPr/>
                <p:nvPr/>
              </p:nvSpPr>
              <p:spPr>
                <a:xfrm rot="16200000" flipV="1">
                  <a:off x="2443070" y="2834557"/>
                  <a:ext cx="2757672" cy="204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6374" h="1527048">
                      <a:moveTo>
                        <a:pt x="2056374" y="0"/>
                      </a:moveTo>
                      <a:lnTo>
                        <a:pt x="339951" y="0"/>
                      </a:lnTo>
                      <a:lnTo>
                        <a:pt x="0" y="1527048"/>
                      </a:lnTo>
                      <a:lnTo>
                        <a:pt x="1706076" y="1527048"/>
                      </a:lnTo>
                      <a:lnTo>
                        <a:pt x="1704529" y="1524011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4" name="Parallelogram 7">
                  <a:extLst>
                    <a:ext uri="{FF2B5EF4-FFF2-40B4-BE49-F238E27FC236}">
                      <a16:creationId xmlns:a16="http://schemas.microsoft.com/office/drawing/2014/main" id="{512260FA-3B35-40BA-946C-55BD4262022F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635317" y="3075146"/>
                  <a:ext cx="2975454" cy="1348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8772" h="1005840">
                      <a:moveTo>
                        <a:pt x="2218772" y="0"/>
                      </a:moveTo>
                      <a:lnTo>
                        <a:pt x="1706271" y="1005840"/>
                      </a:lnTo>
                      <a:lnTo>
                        <a:pt x="0" y="1005840"/>
                      </a:lnTo>
                      <a:lnTo>
                        <a:pt x="521629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5" name="Parallelogram 9">
                  <a:extLst>
                    <a:ext uri="{FF2B5EF4-FFF2-40B4-BE49-F238E27FC236}">
                      <a16:creationId xmlns:a16="http://schemas.microsoft.com/office/drawing/2014/main" id="{58A93F55-DA23-4E98-B3AB-1E138403D589}"/>
                    </a:ext>
                  </a:extLst>
                </p:cNvPr>
                <p:cNvSpPr/>
                <p:nvPr/>
              </p:nvSpPr>
              <p:spPr>
                <a:xfrm rot="16200000" flipV="1">
                  <a:off x="2554883" y="670679"/>
                  <a:ext cx="1161684" cy="3399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258" h="2535280">
                      <a:moveTo>
                        <a:pt x="866258" y="1008202"/>
                      </a:moveTo>
                      <a:lnTo>
                        <a:pt x="352554" y="0"/>
                      </a:lnTo>
                      <a:lnTo>
                        <a:pt x="0" y="1527078"/>
                      </a:lnTo>
                      <a:lnTo>
                        <a:pt x="513705" y="253528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6" name="Parallelogram 5">
                  <a:extLst>
                    <a:ext uri="{FF2B5EF4-FFF2-40B4-BE49-F238E27FC236}">
                      <a16:creationId xmlns:a16="http://schemas.microsoft.com/office/drawing/2014/main" id="{C3FD2AFD-7303-4A1D-B361-9337D4DCCBEB}"/>
                    </a:ext>
                  </a:extLst>
                </p:cNvPr>
                <p:cNvSpPr/>
                <p:nvPr/>
              </p:nvSpPr>
              <p:spPr>
                <a:xfrm rot="16200000" flipV="1">
                  <a:off x="2471970" y="2859412"/>
                  <a:ext cx="2472511" cy="1818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2511" h="1818734">
                      <a:moveTo>
                        <a:pt x="2472511" y="0"/>
                      </a:moveTo>
                      <a:cubicBezTo>
                        <a:pt x="2266465" y="602682"/>
                        <a:pt x="1803439" y="1153748"/>
                        <a:pt x="1148076" y="1496659"/>
                      </a:cubicBezTo>
                      <a:cubicBezTo>
                        <a:pt x="775166" y="1691780"/>
                        <a:pt x="382390" y="1797315"/>
                        <a:pt x="0" y="1818734"/>
                      </a:cubicBezTo>
                      <a:lnTo>
                        <a:pt x="2055639" y="1818734"/>
                      </a:lnTo>
                      <a:lnTo>
                        <a:pt x="2053564" y="1814661"/>
                      </a:lnTo>
                      <a:close/>
                    </a:path>
                  </a:pathLst>
                </a:custGeom>
                <a:solidFill>
                  <a:schemeClr val="bg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>
                    <a:latin typeface="Segoe UI" panose="020B0502040204020203" pitchFamily="34" charset="0"/>
                    <a:ea typeface="Noto Sans" panose="020B0502040504020204" pitchFamily="34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165" name="Rounded Rectangle 37">
              <a:extLst>
                <a:ext uri="{FF2B5EF4-FFF2-40B4-BE49-F238E27FC236}">
                  <a16:creationId xmlns:a16="http://schemas.microsoft.com/office/drawing/2014/main" id="{E92FC762-C80E-4F72-A85F-686C7A507ADD}"/>
                </a:ext>
              </a:extLst>
            </p:cNvPr>
            <p:cNvSpPr/>
            <p:nvPr/>
          </p:nvSpPr>
          <p:spPr bwMode="auto">
            <a:xfrm>
              <a:off x="666350" y="4931809"/>
              <a:ext cx="1260888" cy="385872"/>
            </a:xfrm>
            <a:prstGeom prst="roundRect">
              <a:avLst/>
            </a:prstGeom>
            <a:solidFill>
              <a:srgbClr val="4E677C"/>
            </a:solidFill>
            <a:ln w="19050">
              <a:solidFill>
                <a:schemeClr val="bg1">
                  <a:lumMod val="9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2936" tIns="41469" rIns="82936" bIns="41469" anchor="ctr"/>
            <a:lstStyle/>
            <a:p>
              <a:pPr algn="ctr" hangingPunct="0">
                <a:buClr>
                  <a:srgbClr val="F5801F"/>
                </a:buClr>
                <a:buSzPct val="100000"/>
                <a:tabLst>
                  <a:tab pos="0" algn="l"/>
                  <a:tab pos="624904" algn="l"/>
                  <a:tab pos="829366" algn="l"/>
                  <a:tab pos="1244049" algn="l"/>
                  <a:tab pos="1658732" algn="l"/>
                  <a:tab pos="2073416" algn="l"/>
                  <a:tab pos="2488099" algn="l"/>
                  <a:tab pos="2902782" algn="l"/>
                  <a:tab pos="3317465" algn="l"/>
                  <a:tab pos="3732148" algn="l"/>
                  <a:tab pos="4146831" algn="l"/>
                  <a:tab pos="4561514" algn="l"/>
                  <a:tab pos="4976197" algn="l"/>
                  <a:tab pos="5390881" algn="l"/>
                  <a:tab pos="5805564" algn="l"/>
                  <a:tab pos="6220247" algn="l"/>
                  <a:tab pos="6634930" algn="l"/>
                  <a:tab pos="7049613" algn="l"/>
                  <a:tab pos="7464296" algn="l"/>
                  <a:tab pos="7878979" algn="l"/>
                  <a:tab pos="8293662" algn="l"/>
                </a:tabLst>
              </a:pPr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Sprint Analysis</a:t>
              </a:r>
            </a:p>
          </p:txBody>
        </p:sp>
        <p:sp>
          <p:nvSpPr>
            <p:cNvPr id="166" name="Cube 165">
              <a:extLst>
                <a:ext uri="{FF2B5EF4-FFF2-40B4-BE49-F238E27FC236}">
                  <a16:creationId xmlns:a16="http://schemas.microsoft.com/office/drawing/2014/main" id="{8002A095-C27E-4CED-98EB-99D8E4E97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26" y="4932039"/>
              <a:ext cx="358323" cy="349123"/>
            </a:xfrm>
            <a:prstGeom prst="cube">
              <a:avLst/>
            </a:prstGeom>
            <a:solidFill>
              <a:srgbClr val="FFC0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lt1"/>
                </a:solidFill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AEDD7C26-B664-40EA-A1AB-856D4F8B586E}"/>
                </a:ext>
              </a:extLst>
            </p:cNvPr>
            <p:cNvSpPr/>
            <p:nvPr/>
          </p:nvSpPr>
          <p:spPr>
            <a:xfrm>
              <a:off x="-72837" y="5281162"/>
              <a:ext cx="670376" cy="188921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lstStyle/>
            <a:p>
              <a:pPr algn="ctr" defTabSz="414726" fontAlgn="base" hangingPunct="0">
                <a:lnSpc>
                  <a:spcPct val="6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</a:pPr>
              <a:r>
                <a:rPr lang="en-US" sz="1000" b="1" i="1" dirty="0">
                  <a:solidFill>
                    <a:srgbClr val="0094C8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Sprints</a:t>
              </a:r>
            </a:p>
          </p:txBody>
        </p:sp>
        <p:sp>
          <p:nvSpPr>
            <p:cNvPr id="168" name="Rounded Rectangle 40">
              <a:extLst>
                <a:ext uri="{FF2B5EF4-FFF2-40B4-BE49-F238E27FC236}">
                  <a16:creationId xmlns:a16="http://schemas.microsoft.com/office/drawing/2014/main" id="{B77B188C-A2FD-4E69-A9B4-559D837DC559}"/>
                </a:ext>
              </a:extLst>
            </p:cNvPr>
            <p:cNvSpPr/>
            <p:nvPr/>
          </p:nvSpPr>
          <p:spPr bwMode="auto">
            <a:xfrm>
              <a:off x="4652107" y="4933274"/>
              <a:ext cx="1137600" cy="385872"/>
            </a:xfrm>
            <a:prstGeom prst="roundRect">
              <a:avLst/>
            </a:prstGeom>
            <a:solidFill>
              <a:srgbClr val="4E677C"/>
            </a:solidFill>
            <a:ln w="19050">
              <a:solidFill>
                <a:schemeClr val="bg1">
                  <a:lumMod val="9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2936" tIns="41469" rIns="82936" bIns="41469" anchor="ctr"/>
            <a:lstStyle/>
            <a:p>
              <a:pPr algn="ctr" hangingPunct="0">
                <a:buClr>
                  <a:srgbClr val="F5801F"/>
                </a:buClr>
                <a:buSzPct val="100000"/>
                <a:tabLst>
                  <a:tab pos="0" algn="l"/>
                  <a:tab pos="624904" algn="l"/>
                  <a:tab pos="829366" algn="l"/>
                  <a:tab pos="1244049" algn="l"/>
                  <a:tab pos="1658732" algn="l"/>
                  <a:tab pos="2073416" algn="l"/>
                  <a:tab pos="2488099" algn="l"/>
                  <a:tab pos="2902782" algn="l"/>
                  <a:tab pos="3317465" algn="l"/>
                  <a:tab pos="3732148" algn="l"/>
                  <a:tab pos="4146831" algn="l"/>
                  <a:tab pos="4561514" algn="l"/>
                  <a:tab pos="4976197" algn="l"/>
                  <a:tab pos="5390881" algn="l"/>
                  <a:tab pos="5805564" algn="l"/>
                  <a:tab pos="6220247" algn="l"/>
                  <a:tab pos="6634930" algn="l"/>
                  <a:tab pos="7049613" algn="l"/>
                  <a:tab pos="7464296" algn="l"/>
                  <a:tab pos="7878979" algn="l"/>
                  <a:tab pos="8293662" algn="l"/>
                </a:tabLst>
              </a:pPr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Design</a:t>
              </a:r>
            </a:p>
          </p:txBody>
        </p:sp>
        <p:sp>
          <p:nvSpPr>
            <p:cNvPr id="169" name="Rounded Rectangle 41">
              <a:extLst>
                <a:ext uri="{FF2B5EF4-FFF2-40B4-BE49-F238E27FC236}">
                  <a16:creationId xmlns:a16="http://schemas.microsoft.com/office/drawing/2014/main" id="{CC8C9A38-40F1-4E79-8B02-EEB13ED40F27}"/>
                </a:ext>
              </a:extLst>
            </p:cNvPr>
            <p:cNvSpPr/>
            <p:nvPr/>
          </p:nvSpPr>
          <p:spPr bwMode="auto">
            <a:xfrm>
              <a:off x="6851885" y="4933274"/>
              <a:ext cx="1195127" cy="385872"/>
            </a:xfrm>
            <a:prstGeom prst="roundRect">
              <a:avLst/>
            </a:prstGeom>
            <a:solidFill>
              <a:srgbClr val="4E677C"/>
            </a:solidFill>
            <a:ln w="19050">
              <a:solidFill>
                <a:schemeClr val="bg1">
                  <a:lumMod val="9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2936" tIns="41469" rIns="82936" bIns="41469" anchor="ctr"/>
            <a:lstStyle/>
            <a:p>
              <a:pPr algn="ctr" hangingPunct="0">
                <a:buClr>
                  <a:srgbClr val="F5801F"/>
                </a:buClr>
                <a:buSzPct val="100000"/>
                <a:tabLst>
                  <a:tab pos="0" algn="l"/>
                  <a:tab pos="624904" algn="l"/>
                  <a:tab pos="829366" algn="l"/>
                  <a:tab pos="1244049" algn="l"/>
                  <a:tab pos="1658732" algn="l"/>
                  <a:tab pos="2073416" algn="l"/>
                  <a:tab pos="2488099" algn="l"/>
                  <a:tab pos="2902782" algn="l"/>
                  <a:tab pos="3317465" algn="l"/>
                  <a:tab pos="3732148" algn="l"/>
                  <a:tab pos="4146831" algn="l"/>
                  <a:tab pos="4561514" algn="l"/>
                  <a:tab pos="4976197" algn="l"/>
                  <a:tab pos="5390881" algn="l"/>
                  <a:tab pos="5805564" algn="l"/>
                  <a:tab pos="6220247" algn="l"/>
                  <a:tab pos="6634930" algn="l"/>
                  <a:tab pos="7049613" algn="l"/>
                  <a:tab pos="7464296" algn="l"/>
                  <a:tab pos="7878979" algn="l"/>
                  <a:tab pos="8293662" algn="l"/>
                </a:tabLst>
              </a:pPr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Development</a:t>
              </a:r>
            </a:p>
          </p:txBody>
        </p:sp>
        <p:sp>
          <p:nvSpPr>
            <p:cNvPr id="170" name="Rounded Rectangle 42">
              <a:extLst>
                <a:ext uri="{FF2B5EF4-FFF2-40B4-BE49-F238E27FC236}">
                  <a16:creationId xmlns:a16="http://schemas.microsoft.com/office/drawing/2014/main" id="{BD71262B-1F48-4729-B535-465A86B78A94}"/>
                </a:ext>
              </a:extLst>
            </p:cNvPr>
            <p:cNvSpPr/>
            <p:nvPr/>
          </p:nvSpPr>
          <p:spPr bwMode="auto">
            <a:xfrm>
              <a:off x="2452329" y="4933274"/>
              <a:ext cx="1137600" cy="385872"/>
            </a:xfrm>
            <a:prstGeom prst="roundRect">
              <a:avLst/>
            </a:prstGeom>
            <a:solidFill>
              <a:srgbClr val="4E677C"/>
            </a:solidFill>
            <a:ln w="19050">
              <a:solidFill>
                <a:schemeClr val="bg1">
                  <a:lumMod val="9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2936" tIns="41469" rIns="82936" bIns="41469" anchor="ctr"/>
            <a:lstStyle/>
            <a:p>
              <a:pPr algn="ctr" hangingPunct="0">
                <a:buClr>
                  <a:srgbClr val="F5801F"/>
                </a:buClr>
                <a:buSzPct val="100000"/>
                <a:tabLst>
                  <a:tab pos="0" algn="l"/>
                  <a:tab pos="624904" algn="l"/>
                  <a:tab pos="829366" algn="l"/>
                  <a:tab pos="1244049" algn="l"/>
                  <a:tab pos="1658732" algn="l"/>
                  <a:tab pos="2073416" algn="l"/>
                  <a:tab pos="2488099" algn="l"/>
                  <a:tab pos="2902782" algn="l"/>
                  <a:tab pos="3317465" algn="l"/>
                  <a:tab pos="3732148" algn="l"/>
                  <a:tab pos="4146831" algn="l"/>
                  <a:tab pos="4561514" algn="l"/>
                  <a:tab pos="4976197" algn="l"/>
                  <a:tab pos="5390881" algn="l"/>
                  <a:tab pos="5805564" algn="l"/>
                  <a:tab pos="6220247" algn="l"/>
                  <a:tab pos="6634930" algn="l"/>
                  <a:tab pos="7049613" algn="l"/>
                  <a:tab pos="7464296" algn="l"/>
                  <a:tab pos="7878979" algn="l"/>
                  <a:tab pos="8293662" algn="l"/>
                </a:tabLst>
              </a:pPr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Wire-Framing</a:t>
              </a:r>
            </a:p>
          </p:txBody>
        </p:sp>
        <p:sp>
          <p:nvSpPr>
            <p:cNvPr id="171" name="Rounded Rectangle 43">
              <a:extLst>
                <a:ext uri="{FF2B5EF4-FFF2-40B4-BE49-F238E27FC236}">
                  <a16:creationId xmlns:a16="http://schemas.microsoft.com/office/drawing/2014/main" id="{6E75D9A4-B256-4882-AEB7-ACB0D78503FA}"/>
                </a:ext>
              </a:extLst>
            </p:cNvPr>
            <p:cNvSpPr/>
            <p:nvPr/>
          </p:nvSpPr>
          <p:spPr bwMode="auto">
            <a:xfrm>
              <a:off x="8897948" y="4936111"/>
              <a:ext cx="1137600" cy="385872"/>
            </a:xfrm>
            <a:prstGeom prst="roundRect">
              <a:avLst/>
            </a:prstGeom>
            <a:solidFill>
              <a:srgbClr val="4E677C"/>
            </a:solidFill>
            <a:ln w="19050">
              <a:solidFill>
                <a:schemeClr val="bg1">
                  <a:lumMod val="9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2936" tIns="41469" rIns="82936" bIns="41469" anchor="ctr"/>
            <a:lstStyle/>
            <a:p>
              <a:pPr algn="ctr" hangingPunct="0">
                <a:buClr>
                  <a:srgbClr val="F5801F"/>
                </a:buClr>
                <a:buSzPct val="100000"/>
                <a:tabLst>
                  <a:tab pos="0" algn="l"/>
                  <a:tab pos="624904" algn="l"/>
                  <a:tab pos="829366" algn="l"/>
                  <a:tab pos="1244049" algn="l"/>
                  <a:tab pos="1658732" algn="l"/>
                  <a:tab pos="2073416" algn="l"/>
                  <a:tab pos="2488099" algn="l"/>
                  <a:tab pos="2902782" algn="l"/>
                  <a:tab pos="3317465" algn="l"/>
                  <a:tab pos="3732148" algn="l"/>
                  <a:tab pos="4146831" algn="l"/>
                  <a:tab pos="4561514" algn="l"/>
                  <a:tab pos="4976197" algn="l"/>
                  <a:tab pos="5390881" algn="l"/>
                  <a:tab pos="5805564" algn="l"/>
                  <a:tab pos="6220247" algn="l"/>
                  <a:tab pos="6634930" algn="l"/>
                  <a:tab pos="7049613" algn="l"/>
                  <a:tab pos="7464296" algn="l"/>
                  <a:tab pos="7878979" algn="l"/>
                  <a:tab pos="8293662" algn="l"/>
                </a:tabLst>
              </a:pPr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Testing</a:t>
              </a:r>
            </a:p>
          </p:txBody>
        </p:sp>
        <p:sp>
          <p:nvSpPr>
            <p:cNvPr id="172" name="Rounded Rectangle 44">
              <a:extLst>
                <a:ext uri="{FF2B5EF4-FFF2-40B4-BE49-F238E27FC236}">
                  <a16:creationId xmlns:a16="http://schemas.microsoft.com/office/drawing/2014/main" id="{6DEFADEA-E08D-400D-AB62-FD15FF9DED95}"/>
                </a:ext>
              </a:extLst>
            </p:cNvPr>
            <p:cNvSpPr/>
            <p:nvPr/>
          </p:nvSpPr>
          <p:spPr bwMode="auto">
            <a:xfrm>
              <a:off x="10351148" y="4936111"/>
              <a:ext cx="949800" cy="385872"/>
            </a:xfrm>
            <a:prstGeom prst="roundRect">
              <a:avLst/>
            </a:prstGeom>
            <a:solidFill>
              <a:srgbClr val="4E677C"/>
            </a:solidFill>
            <a:ln w="19050">
              <a:solidFill>
                <a:schemeClr val="bg1">
                  <a:lumMod val="9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2936" tIns="41469" rIns="82936" bIns="41469" anchor="ctr"/>
            <a:lstStyle/>
            <a:p>
              <a:pPr algn="ctr" hangingPunct="0">
                <a:buClr>
                  <a:srgbClr val="F5801F"/>
                </a:buClr>
                <a:buSzPct val="100000"/>
                <a:tabLst>
                  <a:tab pos="0" algn="l"/>
                  <a:tab pos="624904" algn="l"/>
                  <a:tab pos="829366" algn="l"/>
                  <a:tab pos="1244049" algn="l"/>
                  <a:tab pos="1658732" algn="l"/>
                  <a:tab pos="2073416" algn="l"/>
                  <a:tab pos="2488099" algn="l"/>
                  <a:tab pos="2902782" algn="l"/>
                  <a:tab pos="3317465" algn="l"/>
                  <a:tab pos="3732148" algn="l"/>
                  <a:tab pos="4146831" algn="l"/>
                  <a:tab pos="4561514" algn="l"/>
                  <a:tab pos="4976197" algn="l"/>
                  <a:tab pos="5390881" algn="l"/>
                  <a:tab pos="5805564" algn="l"/>
                  <a:tab pos="6220247" algn="l"/>
                  <a:tab pos="6634930" algn="l"/>
                  <a:tab pos="7049613" algn="l"/>
                  <a:tab pos="7464296" algn="l"/>
                  <a:tab pos="7878979" algn="l"/>
                  <a:tab pos="8293662" algn="l"/>
                </a:tabLst>
              </a:pPr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Supp &amp; M</a:t>
              </a:r>
            </a:p>
          </p:txBody>
        </p:sp>
        <p:sp>
          <p:nvSpPr>
            <p:cNvPr id="173" name="Striped Right Arrow 45">
              <a:extLst>
                <a:ext uri="{FF2B5EF4-FFF2-40B4-BE49-F238E27FC236}">
                  <a16:creationId xmlns:a16="http://schemas.microsoft.com/office/drawing/2014/main" id="{0D2294B2-51E2-4145-808D-5B0B7E097900}"/>
                </a:ext>
              </a:extLst>
            </p:cNvPr>
            <p:cNvSpPr/>
            <p:nvPr/>
          </p:nvSpPr>
          <p:spPr>
            <a:xfrm>
              <a:off x="501713" y="5077412"/>
              <a:ext cx="154943" cy="103815"/>
            </a:xfrm>
            <a:prstGeom prst="striped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shade val="30000"/>
                    <a:satMod val="115000"/>
                  </a:schemeClr>
                </a:gs>
                <a:gs pos="50000">
                  <a:schemeClr val="bg1">
                    <a:lumMod val="65000"/>
                    <a:shade val="67500"/>
                    <a:satMod val="115000"/>
                  </a:schemeClr>
                </a:gs>
                <a:gs pos="100000">
                  <a:schemeClr val="bg1">
                    <a:lumMod val="65000"/>
                    <a:shade val="100000"/>
                    <a:satMod val="11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endParaRPr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36229F2F-DF48-4168-ADE7-78FA95A9D420}"/>
                </a:ext>
              </a:extLst>
            </p:cNvPr>
            <p:cNvCxnSpPr/>
            <p:nvPr/>
          </p:nvCxnSpPr>
          <p:spPr>
            <a:xfrm>
              <a:off x="10185400" y="5207578"/>
              <a:ext cx="0" cy="262504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dash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F55C4C5-70AF-4A67-93F8-755BD13F4C48}"/>
                </a:ext>
              </a:extLst>
            </p:cNvPr>
            <p:cNvCxnSpPr/>
            <p:nvPr/>
          </p:nvCxnSpPr>
          <p:spPr>
            <a:xfrm flipH="1" flipV="1">
              <a:off x="597539" y="5497088"/>
              <a:ext cx="9587862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dash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4A4D78D6-1E9E-43F2-8F9B-978AF0B560A9}"/>
                </a:ext>
              </a:extLst>
            </p:cNvPr>
            <p:cNvCxnSpPr>
              <a:endCxn id="173" idx="2"/>
            </p:cNvCxnSpPr>
            <p:nvPr/>
          </p:nvCxnSpPr>
          <p:spPr>
            <a:xfrm flipV="1">
              <a:off x="597539" y="5181227"/>
              <a:ext cx="0" cy="321005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dash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105AE3CD-3B75-4CBF-9014-58B8F303C8FF}"/>
                </a:ext>
              </a:extLst>
            </p:cNvPr>
            <p:cNvCxnSpPr/>
            <p:nvPr/>
          </p:nvCxnSpPr>
          <p:spPr>
            <a:xfrm>
              <a:off x="306158" y="2021727"/>
              <a:ext cx="0" cy="433758"/>
            </a:xfrm>
            <a:prstGeom prst="straightConnector1">
              <a:avLst/>
            </a:prstGeom>
            <a:ln>
              <a:solidFill>
                <a:srgbClr val="5EBBD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F469EF84-75D5-49BF-B34F-0CFFC0C1860D}"/>
                </a:ext>
              </a:extLst>
            </p:cNvPr>
            <p:cNvCxnSpPr/>
            <p:nvPr/>
          </p:nvCxnSpPr>
          <p:spPr>
            <a:xfrm>
              <a:off x="588798" y="2021727"/>
              <a:ext cx="0" cy="433758"/>
            </a:xfrm>
            <a:prstGeom prst="straightConnector1">
              <a:avLst/>
            </a:prstGeom>
            <a:ln>
              <a:solidFill>
                <a:srgbClr val="5EBBD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E1E60045-D47D-4776-9BC6-F42B7E937567}"/>
                </a:ext>
              </a:extLst>
            </p:cNvPr>
            <p:cNvCxnSpPr/>
            <p:nvPr/>
          </p:nvCxnSpPr>
          <p:spPr>
            <a:xfrm>
              <a:off x="871438" y="2021727"/>
              <a:ext cx="0" cy="433758"/>
            </a:xfrm>
            <a:prstGeom prst="straightConnector1">
              <a:avLst/>
            </a:prstGeom>
            <a:ln>
              <a:solidFill>
                <a:srgbClr val="5EBBD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74492665-23FA-4E9E-9B5A-F186ECF723F9}"/>
                </a:ext>
              </a:extLst>
            </p:cNvPr>
            <p:cNvCxnSpPr/>
            <p:nvPr/>
          </p:nvCxnSpPr>
          <p:spPr>
            <a:xfrm>
              <a:off x="1154078" y="2021727"/>
              <a:ext cx="0" cy="433758"/>
            </a:xfrm>
            <a:prstGeom prst="straightConnector1">
              <a:avLst/>
            </a:prstGeom>
            <a:ln>
              <a:solidFill>
                <a:srgbClr val="5EBBD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Contact4">
              <a:extLst>
                <a:ext uri="{FF2B5EF4-FFF2-40B4-BE49-F238E27FC236}">
                  <a16:creationId xmlns:a16="http://schemas.microsoft.com/office/drawing/2014/main" id="{56AC6367-EB4E-443D-BB07-61E98DD2B1B5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21119" y="1603207"/>
              <a:ext cx="324650" cy="313088"/>
            </a:xfrm>
            <a:custGeom>
              <a:avLst/>
              <a:gdLst>
                <a:gd name="T0" fmla="*/ 216 w 433"/>
                <a:gd name="T1" fmla="*/ 51 h 427"/>
                <a:gd name="T2" fmla="*/ 273 w 433"/>
                <a:gd name="T3" fmla="*/ 108 h 427"/>
                <a:gd name="T4" fmla="*/ 216 w 433"/>
                <a:gd name="T5" fmla="*/ 164 h 427"/>
                <a:gd name="T6" fmla="*/ 160 w 433"/>
                <a:gd name="T7" fmla="*/ 108 h 427"/>
                <a:gd name="T8" fmla="*/ 216 w 433"/>
                <a:gd name="T9" fmla="*/ 51 h 427"/>
                <a:gd name="T10" fmla="*/ 216 w 433"/>
                <a:gd name="T11" fmla="*/ 293 h 427"/>
                <a:gd name="T12" fmla="*/ 381 w 433"/>
                <a:gd name="T13" fmla="*/ 349 h 427"/>
                <a:gd name="T14" fmla="*/ 381 w 433"/>
                <a:gd name="T15" fmla="*/ 380 h 427"/>
                <a:gd name="T16" fmla="*/ 52 w 433"/>
                <a:gd name="T17" fmla="*/ 380 h 427"/>
                <a:gd name="T18" fmla="*/ 52 w 433"/>
                <a:gd name="T19" fmla="*/ 349 h 427"/>
                <a:gd name="T20" fmla="*/ 216 w 433"/>
                <a:gd name="T21" fmla="*/ 293 h 427"/>
                <a:gd name="T22" fmla="*/ 216 w 433"/>
                <a:gd name="T23" fmla="*/ 0 h 427"/>
                <a:gd name="T24" fmla="*/ 108 w 433"/>
                <a:gd name="T25" fmla="*/ 108 h 427"/>
                <a:gd name="T26" fmla="*/ 216 w 433"/>
                <a:gd name="T27" fmla="*/ 216 h 427"/>
                <a:gd name="T28" fmla="*/ 324 w 433"/>
                <a:gd name="T29" fmla="*/ 108 h 427"/>
                <a:gd name="T30" fmla="*/ 216 w 433"/>
                <a:gd name="T31" fmla="*/ 0 h 427"/>
                <a:gd name="T32" fmla="*/ 216 w 433"/>
                <a:gd name="T33" fmla="*/ 241 h 427"/>
                <a:gd name="T34" fmla="*/ 0 w 433"/>
                <a:gd name="T35" fmla="*/ 349 h 427"/>
                <a:gd name="T36" fmla="*/ 0 w 433"/>
                <a:gd name="T37" fmla="*/ 426 h 427"/>
                <a:gd name="T38" fmla="*/ 432 w 433"/>
                <a:gd name="T39" fmla="*/ 426 h 427"/>
                <a:gd name="T40" fmla="*/ 432 w 433"/>
                <a:gd name="T41" fmla="*/ 349 h 427"/>
                <a:gd name="T42" fmla="*/ 216 w 433"/>
                <a:gd name="T43" fmla="*/ 241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3" h="427">
                  <a:moveTo>
                    <a:pt x="216" y="51"/>
                  </a:moveTo>
                  <a:cubicBezTo>
                    <a:pt x="247" y="51"/>
                    <a:pt x="273" y="74"/>
                    <a:pt x="273" y="108"/>
                  </a:cubicBezTo>
                  <a:cubicBezTo>
                    <a:pt x="273" y="141"/>
                    <a:pt x="250" y="164"/>
                    <a:pt x="216" y="164"/>
                  </a:cubicBezTo>
                  <a:cubicBezTo>
                    <a:pt x="183" y="164"/>
                    <a:pt x="160" y="141"/>
                    <a:pt x="160" y="108"/>
                  </a:cubicBezTo>
                  <a:cubicBezTo>
                    <a:pt x="160" y="74"/>
                    <a:pt x="180" y="51"/>
                    <a:pt x="216" y="51"/>
                  </a:cubicBezTo>
                  <a:close/>
                  <a:moveTo>
                    <a:pt x="216" y="293"/>
                  </a:moveTo>
                  <a:cubicBezTo>
                    <a:pt x="293" y="293"/>
                    <a:pt x="381" y="334"/>
                    <a:pt x="381" y="349"/>
                  </a:cubicBezTo>
                  <a:lnTo>
                    <a:pt x="381" y="380"/>
                  </a:lnTo>
                  <a:lnTo>
                    <a:pt x="52" y="380"/>
                  </a:lnTo>
                  <a:lnTo>
                    <a:pt x="52" y="349"/>
                  </a:lnTo>
                  <a:cubicBezTo>
                    <a:pt x="52" y="334"/>
                    <a:pt x="134" y="293"/>
                    <a:pt x="216" y="293"/>
                  </a:cubicBezTo>
                  <a:close/>
                  <a:moveTo>
                    <a:pt x="216" y="0"/>
                  </a:moveTo>
                  <a:cubicBezTo>
                    <a:pt x="155" y="0"/>
                    <a:pt x="108" y="49"/>
                    <a:pt x="108" y="108"/>
                  </a:cubicBezTo>
                  <a:cubicBezTo>
                    <a:pt x="108" y="167"/>
                    <a:pt x="157" y="216"/>
                    <a:pt x="216" y="216"/>
                  </a:cubicBezTo>
                  <a:cubicBezTo>
                    <a:pt x="275" y="216"/>
                    <a:pt x="324" y="167"/>
                    <a:pt x="324" y="108"/>
                  </a:cubicBezTo>
                  <a:cubicBezTo>
                    <a:pt x="324" y="49"/>
                    <a:pt x="273" y="0"/>
                    <a:pt x="216" y="0"/>
                  </a:cubicBezTo>
                  <a:close/>
                  <a:moveTo>
                    <a:pt x="216" y="241"/>
                  </a:moveTo>
                  <a:cubicBezTo>
                    <a:pt x="144" y="241"/>
                    <a:pt x="0" y="277"/>
                    <a:pt x="0" y="349"/>
                  </a:cubicBezTo>
                  <a:lnTo>
                    <a:pt x="0" y="426"/>
                  </a:lnTo>
                  <a:lnTo>
                    <a:pt x="432" y="426"/>
                  </a:lnTo>
                  <a:lnTo>
                    <a:pt x="432" y="349"/>
                  </a:lnTo>
                  <a:cubicBezTo>
                    <a:pt x="432" y="277"/>
                    <a:pt x="288" y="241"/>
                    <a:pt x="216" y="241"/>
                  </a:cubicBezTo>
                  <a:close/>
                </a:path>
              </a:pathLst>
            </a:custGeom>
            <a:solidFill>
              <a:srgbClr val="96D3E8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endParaRPr>
            </a:p>
          </p:txBody>
        </p:sp>
        <p:sp>
          <p:nvSpPr>
            <p:cNvPr id="182" name="User2">
              <a:extLst>
                <a:ext uri="{FF2B5EF4-FFF2-40B4-BE49-F238E27FC236}">
                  <a16:creationId xmlns:a16="http://schemas.microsoft.com/office/drawing/2014/main" id="{627761BC-C42D-4589-BDD5-2FD07341E1BE}"/>
                </a:ext>
              </a:extLst>
            </p:cNvPr>
            <p:cNvSpPr>
              <a:spLocks noChangeAspect="1"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239598" y="1603208"/>
              <a:ext cx="277016" cy="313087"/>
            </a:xfrm>
            <a:custGeom>
              <a:avLst/>
              <a:gdLst>
                <a:gd name="T0" fmla="*/ 856 w 866"/>
                <a:gd name="T1" fmla="*/ 815 h 1001"/>
                <a:gd name="T2" fmla="*/ 556 w 866"/>
                <a:gd name="T3" fmla="*/ 501 h 1001"/>
                <a:gd name="T4" fmla="*/ 653 w 866"/>
                <a:gd name="T5" fmla="*/ 241 h 1001"/>
                <a:gd name="T6" fmla="*/ 431 w 866"/>
                <a:gd name="T7" fmla="*/ 0 h 1001"/>
                <a:gd name="T8" fmla="*/ 209 w 866"/>
                <a:gd name="T9" fmla="*/ 241 h 1001"/>
                <a:gd name="T10" fmla="*/ 307 w 866"/>
                <a:gd name="T11" fmla="*/ 502 h 1001"/>
                <a:gd name="T12" fmla="*/ 10 w 866"/>
                <a:gd name="T13" fmla="*/ 815 h 1001"/>
                <a:gd name="T14" fmla="*/ 122 w 866"/>
                <a:gd name="T15" fmla="*/ 942 h 1001"/>
                <a:gd name="T16" fmla="*/ 426 w 866"/>
                <a:gd name="T17" fmla="*/ 1000 h 1001"/>
                <a:gd name="T18" fmla="*/ 734 w 866"/>
                <a:gd name="T19" fmla="*/ 947 h 1001"/>
                <a:gd name="T20" fmla="*/ 856 w 866"/>
                <a:gd name="T21" fmla="*/ 815 h 1001"/>
                <a:gd name="T22" fmla="*/ 470 w 866"/>
                <a:gd name="T23" fmla="*/ 631 h 1001"/>
                <a:gd name="T24" fmla="*/ 470 w 866"/>
                <a:gd name="T25" fmla="*/ 645 h 1001"/>
                <a:gd name="T26" fmla="*/ 456 w 866"/>
                <a:gd name="T27" fmla="*/ 668 h 1001"/>
                <a:gd name="T28" fmla="*/ 447 w 866"/>
                <a:gd name="T29" fmla="*/ 675 h 1001"/>
                <a:gd name="T30" fmla="*/ 445 w 866"/>
                <a:gd name="T31" fmla="*/ 675 h 1001"/>
                <a:gd name="T32" fmla="*/ 505 w 866"/>
                <a:gd name="T33" fmla="*/ 875 h 1001"/>
                <a:gd name="T34" fmla="*/ 429 w 866"/>
                <a:gd name="T35" fmla="*/ 907 h 1001"/>
                <a:gd name="T36" fmla="*/ 349 w 866"/>
                <a:gd name="T37" fmla="*/ 876 h 1001"/>
                <a:gd name="T38" fmla="*/ 411 w 866"/>
                <a:gd name="T39" fmla="*/ 674 h 1001"/>
                <a:gd name="T40" fmla="*/ 403 w 866"/>
                <a:gd name="T41" fmla="*/ 668 h 1001"/>
                <a:gd name="T42" fmla="*/ 389 w 866"/>
                <a:gd name="T43" fmla="*/ 645 h 1001"/>
                <a:gd name="T44" fmla="*/ 389 w 866"/>
                <a:gd name="T45" fmla="*/ 631 h 1001"/>
                <a:gd name="T46" fmla="*/ 396 w 866"/>
                <a:gd name="T47" fmla="*/ 622 h 1001"/>
                <a:gd name="T48" fmla="*/ 354 w 866"/>
                <a:gd name="T49" fmla="*/ 577 h 1001"/>
                <a:gd name="T50" fmla="*/ 430 w 866"/>
                <a:gd name="T51" fmla="*/ 597 h 1001"/>
                <a:gd name="T52" fmla="*/ 505 w 866"/>
                <a:gd name="T53" fmla="*/ 577 h 1001"/>
                <a:gd name="T54" fmla="*/ 463 w 866"/>
                <a:gd name="T55" fmla="*/ 622 h 1001"/>
                <a:gd name="T56" fmla="*/ 470 w 866"/>
                <a:gd name="T57" fmla="*/ 63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66" h="1001">
                  <a:moveTo>
                    <a:pt x="856" y="815"/>
                  </a:moveTo>
                  <a:cubicBezTo>
                    <a:pt x="831" y="661"/>
                    <a:pt x="703" y="544"/>
                    <a:pt x="556" y="501"/>
                  </a:cubicBezTo>
                  <a:cubicBezTo>
                    <a:pt x="619" y="432"/>
                    <a:pt x="653" y="318"/>
                    <a:pt x="653" y="241"/>
                  </a:cubicBezTo>
                  <a:cubicBezTo>
                    <a:pt x="653" y="123"/>
                    <a:pt x="555" y="0"/>
                    <a:pt x="431" y="0"/>
                  </a:cubicBezTo>
                  <a:cubicBezTo>
                    <a:pt x="307" y="0"/>
                    <a:pt x="209" y="123"/>
                    <a:pt x="209" y="241"/>
                  </a:cubicBezTo>
                  <a:cubicBezTo>
                    <a:pt x="210" y="318"/>
                    <a:pt x="243" y="433"/>
                    <a:pt x="307" y="502"/>
                  </a:cubicBezTo>
                  <a:cubicBezTo>
                    <a:pt x="162" y="546"/>
                    <a:pt x="35" y="662"/>
                    <a:pt x="10" y="815"/>
                  </a:cubicBezTo>
                  <a:cubicBezTo>
                    <a:pt x="0" y="879"/>
                    <a:pt x="74" y="921"/>
                    <a:pt x="122" y="942"/>
                  </a:cubicBezTo>
                  <a:cubicBezTo>
                    <a:pt x="216" y="985"/>
                    <a:pt x="324" y="999"/>
                    <a:pt x="426" y="1000"/>
                  </a:cubicBezTo>
                  <a:cubicBezTo>
                    <a:pt x="529" y="1001"/>
                    <a:pt x="638" y="987"/>
                    <a:pt x="734" y="947"/>
                  </a:cubicBezTo>
                  <a:cubicBezTo>
                    <a:pt x="784" y="926"/>
                    <a:pt x="866" y="882"/>
                    <a:pt x="856" y="815"/>
                  </a:cubicBezTo>
                  <a:close/>
                  <a:moveTo>
                    <a:pt x="470" y="631"/>
                  </a:moveTo>
                  <a:cubicBezTo>
                    <a:pt x="473" y="635"/>
                    <a:pt x="473" y="640"/>
                    <a:pt x="470" y="645"/>
                  </a:cubicBezTo>
                  <a:cubicBezTo>
                    <a:pt x="464" y="654"/>
                    <a:pt x="462" y="659"/>
                    <a:pt x="456" y="668"/>
                  </a:cubicBezTo>
                  <a:cubicBezTo>
                    <a:pt x="454" y="672"/>
                    <a:pt x="450" y="674"/>
                    <a:pt x="447" y="675"/>
                  </a:cubicBezTo>
                  <a:cubicBezTo>
                    <a:pt x="446" y="675"/>
                    <a:pt x="446" y="675"/>
                    <a:pt x="445" y="675"/>
                  </a:cubicBezTo>
                  <a:lnTo>
                    <a:pt x="505" y="875"/>
                  </a:lnTo>
                  <a:lnTo>
                    <a:pt x="429" y="907"/>
                  </a:lnTo>
                  <a:lnTo>
                    <a:pt x="349" y="876"/>
                  </a:lnTo>
                  <a:lnTo>
                    <a:pt x="411" y="674"/>
                  </a:lnTo>
                  <a:cubicBezTo>
                    <a:pt x="408" y="674"/>
                    <a:pt x="405" y="671"/>
                    <a:pt x="403" y="668"/>
                  </a:cubicBezTo>
                  <a:cubicBezTo>
                    <a:pt x="397" y="659"/>
                    <a:pt x="395" y="654"/>
                    <a:pt x="389" y="645"/>
                  </a:cubicBezTo>
                  <a:cubicBezTo>
                    <a:pt x="386" y="640"/>
                    <a:pt x="386" y="635"/>
                    <a:pt x="389" y="631"/>
                  </a:cubicBezTo>
                  <a:cubicBezTo>
                    <a:pt x="392" y="628"/>
                    <a:pt x="394" y="625"/>
                    <a:pt x="396" y="622"/>
                  </a:cubicBezTo>
                  <a:cubicBezTo>
                    <a:pt x="376" y="613"/>
                    <a:pt x="360" y="597"/>
                    <a:pt x="354" y="577"/>
                  </a:cubicBezTo>
                  <a:cubicBezTo>
                    <a:pt x="373" y="589"/>
                    <a:pt x="400" y="597"/>
                    <a:pt x="430" y="597"/>
                  </a:cubicBezTo>
                  <a:cubicBezTo>
                    <a:pt x="460" y="597"/>
                    <a:pt x="486" y="589"/>
                    <a:pt x="505" y="577"/>
                  </a:cubicBezTo>
                  <a:cubicBezTo>
                    <a:pt x="499" y="597"/>
                    <a:pt x="483" y="614"/>
                    <a:pt x="463" y="622"/>
                  </a:cubicBezTo>
                  <a:cubicBezTo>
                    <a:pt x="465" y="625"/>
                    <a:pt x="467" y="628"/>
                    <a:pt x="470" y="631"/>
                  </a:cubicBezTo>
                  <a:close/>
                </a:path>
              </a:pathLst>
            </a:custGeom>
            <a:solidFill>
              <a:srgbClr val="96D3E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600"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endParaRPr>
            </a:p>
          </p:txBody>
        </p:sp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0397B4C5-69F1-4998-BC65-78F0F15A0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0274" y="1601475"/>
              <a:ext cx="188992" cy="314820"/>
            </a:xfrm>
            <a:prstGeom prst="rect">
              <a:avLst/>
            </a:prstGeom>
          </p:spPr>
        </p:pic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E79271D8-AEAD-4AF8-8EB5-1EDD040FAD0A}"/>
                </a:ext>
              </a:extLst>
            </p:cNvPr>
            <p:cNvSpPr txBox="1"/>
            <p:nvPr/>
          </p:nvSpPr>
          <p:spPr>
            <a:xfrm>
              <a:off x="91648" y="762491"/>
              <a:ext cx="1595850" cy="746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94C8"/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Inputs from</a:t>
              </a:r>
              <a:endParaRPr lang="en-US" sz="1100" b="1" dirty="0">
                <a:solidFill>
                  <a:srgbClr val="47B2D7"/>
                </a:solidFill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endParaRPr>
            </a:p>
            <a:p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ea typeface="Noto Sans" panose="020B0502040504020204" pitchFamily="34"/>
                  <a:cs typeface="Segoe UI" panose="020B0502040204020203" pitchFamily="34" charset="0"/>
                </a:rPr>
                <a:t>Product Owner, Project Manager &amp; Relevant Stakeholders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9401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Development Methodology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B800F36-8C3A-4306-89D8-E76191286331}"/>
              </a:ext>
            </a:extLst>
          </p:cNvPr>
          <p:cNvGrpSpPr/>
          <p:nvPr/>
        </p:nvGrpSpPr>
        <p:grpSpPr>
          <a:xfrm>
            <a:off x="1463059" y="821025"/>
            <a:ext cx="9265883" cy="5215951"/>
            <a:chOff x="1281092" y="756994"/>
            <a:chExt cx="9265883" cy="5215951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2FB03C7-7EE9-4BBB-A421-E51EEB0F2AFB}"/>
                </a:ext>
              </a:extLst>
            </p:cNvPr>
            <p:cNvSpPr/>
            <p:nvPr/>
          </p:nvSpPr>
          <p:spPr>
            <a:xfrm>
              <a:off x="3151826" y="756994"/>
              <a:ext cx="4069723" cy="2440504"/>
            </a:xfrm>
            <a:prstGeom prst="rect">
              <a:avLst/>
            </a:prstGeom>
            <a:solidFill>
              <a:sysClr val="window" lastClr="FFFFFF">
                <a:alpha val="0"/>
              </a:sysClr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Product Backlog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C898D2E-7A70-433A-BFCC-C80FE8091065}"/>
                </a:ext>
              </a:extLst>
            </p:cNvPr>
            <p:cNvSpPr txBox="1"/>
            <p:nvPr/>
          </p:nvSpPr>
          <p:spPr>
            <a:xfrm>
              <a:off x="3347346" y="1904867"/>
              <a:ext cx="1017673" cy="276999"/>
            </a:xfrm>
            <a:prstGeom prst="rect">
              <a:avLst/>
            </a:prstGeom>
            <a:solidFill>
              <a:sysClr val="window" lastClr="FFFFFF">
                <a:alpha val="0"/>
              </a:sysClr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Workshops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C55FC70-5D14-4DAE-86BA-5A4F5C05F289}"/>
                </a:ext>
              </a:extLst>
            </p:cNvPr>
            <p:cNvSpPr txBox="1"/>
            <p:nvPr/>
          </p:nvSpPr>
          <p:spPr>
            <a:xfrm>
              <a:off x="4605477" y="1882833"/>
              <a:ext cx="1237769" cy="261610"/>
            </a:xfrm>
            <a:prstGeom prst="rect">
              <a:avLst/>
            </a:prstGeom>
            <a:solidFill>
              <a:sysClr val="window" lastClr="FFFFFF">
                <a:alpha val="0"/>
              </a:sys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Requirements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D578533-022B-46F1-9ED0-43D47C8B7A74}"/>
                </a:ext>
              </a:extLst>
            </p:cNvPr>
            <p:cNvSpPr txBox="1"/>
            <p:nvPr/>
          </p:nvSpPr>
          <p:spPr>
            <a:xfrm>
              <a:off x="6204224" y="1904867"/>
              <a:ext cx="1116573" cy="276999"/>
            </a:xfrm>
            <a:prstGeom prst="rect">
              <a:avLst/>
            </a:prstGeom>
            <a:solidFill>
              <a:sysClr val="window" lastClr="FFFFFF">
                <a:alpha val="0"/>
              </a:sysClr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Validation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4FE2AE24-CD2D-4168-A238-F2AB42FE395F}"/>
                </a:ext>
              </a:extLst>
            </p:cNvPr>
            <p:cNvSpPr txBox="1"/>
            <p:nvPr/>
          </p:nvSpPr>
          <p:spPr>
            <a:xfrm>
              <a:off x="4722104" y="2883102"/>
              <a:ext cx="1116573" cy="276999"/>
            </a:xfrm>
            <a:prstGeom prst="rect">
              <a:avLst/>
            </a:prstGeom>
            <a:solidFill>
              <a:sysClr val="window" lastClr="FFFFFF">
                <a:alpha val="0"/>
              </a:sysClr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Revision</a:t>
              </a:r>
            </a:p>
          </p:txBody>
        </p:sp>
        <p:cxnSp>
          <p:nvCxnSpPr>
            <p:cNvPr id="191" name="Elbow Connector 6">
              <a:extLst>
                <a:ext uri="{FF2B5EF4-FFF2-40B4-BE49-F238E27FC236}">
                  <a16:creationId xmlns:a16="http://schemas.microsoft.com/office/drawing/2014/main" id="{8ABEDD58-C210-41E1-9D60-4B513D61D4D0}"/>
                </a:ext>
              </a:extLst>
            </p:cNvPr>
            <p:cNvCxnSpPr/>
            <p:nvPr/>
          </p:nvCxnSpPr>
          <p:spPr>
            <a:xfrm rot="10800000">
              <a:off x="3781743" y="2155642"/>
              <a:ext cx="1012807" cy="457121"/>
            </a:xfrm>
            <a:prstGeom prst="bentConnector2">
              <a:avLst/>
            </a:prstGeom>
            <a:solidFill>
              <a:sysClr val="window" lastClr="FFFFFF">
                <a:alpha val="0"/>
              </a:sysClr>
            </a:solidFill>
            <a:ln w="28575" cap="flat" cmpd="sng" algn="ctr">
              <a:solidFill>
                <a:srgbClr val="4472C4">
                  <a:lumMod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8F7E1CEC-9242-4B2C-8130-1AD1D0062DF2}"/>
                </a:ext>
              </a:extLst>
            </p:cNvPr>
            <p:cNvCxnSpPr/>
            <p:nvPr/>
          </p:nvCxnSpPr>
          <p:spPr>
            <a:xfrm>
              <a:off x="4292735" y="1582668"/>
              <a:ext cx="427146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4472C4">
                  <a:lumMod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FDFE4332-DE72-4008-8F56-D5EA8997BD43}"/>
                </a:ext>
              </a:extLst>
            </p:cNvPr>
            <p:cNvCxnSpPr/>
            <p:nvPr/>
          </p:nvCxnSpPr>
          <p:spPr>
            <a:xfrm>
              <a:off x="5646575" y="1582668"/>
              <a:ext cx="45835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4472C4">
                  <a:lumMod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0E4C3500-98A2-4474-BCCC-21A263B63446}"/>
                </a:ext>
              </a:extLst>
            </p:cNvPr>
            <p:cNvCxnSpPr/>
            <p:nvPr/>
          </p:nvCxnSpPr>
          <p:spPr>
            <a:xfrm>
              <a:off x="5090770" y="2087345"/>
              <a:ext cx="0" cy="176240"/>
            </a:xfrm>
            <a:prstGeom prst="straightConnector1">
              <a:avLst/>
            </a:prstGeom>
            <a:noFill/>
            <a:ln w="28575" cap="flat" cmpd="sng" algn="ctr">
              <a:solidFill>
                <a:srgbClr val="4472C4">
                  <a:lumMod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A223A76D-2B85-4184-86CD-F87C94EB0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860" y="1259825"/>
              <a:ext cx="792433" cy="645685"/>
            </a:xfrm>
            <a:prstGeom prst="rect">
              <a:avLst/>
            </a:prstGeom>
          </p:spPr>
        </p:pic>
        <p:sp>
          <p:nvSpPr>
            <p:cNvPr id="196" name="Help">
              <a:extLst>
                <a:ext uri="{FF2B5EF4-FFF2-40B4-BE49-F238E27FC236}">
                  <a16:creationId xmlns:a16="http://schemas.microsoft.com/office/drawing/2014/main" id="{6DEFE8B1-10A7-4449-8963-0B3804B0BDE2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5150840" y="1680364"/>
              <a:ext cx="66626" cy="68477"/>
            </a:xfrm>
            <a:prstGeom prst="rect">
              <a:avLst/>
            </a:prstGeom>
            <a:solidFill>
              <a:sysClr val="windowText" lastClr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7" name="Help">
              <a:extLst>
                <a:ext uri="{FF2B5EF4-FFF2-40B4-BE49-F238E27FC236}">
                  <a16:creationId xmlns:a16="http://schemas.microsoft.com/office/drawing/2014/main" id="{305B44C3-C867-46ED-82DC-78EC955A5178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4847323" y="1241744"/>
              <a:ext cx="671810" cy="673661"/>
            </a:xfrm>
            <a:custGeom>
              <a:avLst/>
              <a:gdLst>
                <a:gd name="T0" fmla="*/ 125 w 250"/>
                <a:gd name="T1" fmla="*/ 25 h 250"/>
                <a:gd name="T2" fmla="*/ 225 w 250"/>
                <a:gd name="T3" fmla="*/ 125 h 250"/>
                <a:gd name="T4" fmla="*/ 125 w 250"/>
                <a:gd name="T5" fmla="*/ 225 h 250"/>
                <a:gd name="T6" fmla="*/ 25 w 250"/>
                <a:gd name="T7" fmla="*/ 125 h 250"/>
                <a:gd name="T8" fmla="*/ 125 w 250"/>
                <a:gd name="T9" fmla="*/ 25 h 250"/>
                <a:gd name="T10" fmla="*/ 125 w 250"/>
                <a:gd name="T11" fmla="*/ 0 h 250"/>
                <a:gd name="T12" fmla="*/ 0 w 250"/>
                <a:gd name="T13" fmla="*/ 125 h 250"/>
                <a:gd name="T14" fmla="*/ 125 w 250"/>
                <a:gd name="T15" fmla="*/ 250 h 250"/>
                <a:gd name="T16" fmla="*/ 250 w 250"/>
                <a:gd name="T17" fmla="*/ 125 h 250"/>
                <a:gd name="T18" fmla="*/ 125 w 250"/>
                <a:gd name="T1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50">
                  <a:moveTo>
                    <a:pt x="125" y="25"/>
                  </a:moveTo>
                  <a:cubicBezTo>
                    <a:pt x="180" y="25"/>
                    <a:pt x="225" y="70"/>
                    <a:pt x="225" y="125"/>
                  </a:cubicBezTo>
                  <a:cubicBezTo>
                    <a:pt x="225" y="180"/>
                    <a:pt x="180" y="225"/>
                    <a:pt x="125" y="225"/>
                  </a:cubicBezTo>
                  <a:cubicBezTo>
                    <a:pt x="70" y="225"/>
                    <a:pt x="25" y="180"/>
                    <a:pt x="25" y="125"/>
                  </a:cubicBezTo>
                  <a:cubicBezTo>
                    <a:pt x="25" y="70"/>
                    <a:pt x="70" y="25"/>
                    <a:pt x="125" y="25"/>
                  </a:cubicBezTo>
                  <a:close/>
                  <a:moveTo>
                    <a:pt x="125" y="0"/>
                  </a:moveTo>
                  <a:cubicBezTo>
                    <a:pt x="56" y="0"/>
                    <a:pt x="0" y="56"/>
                    <a:pt x="0" y="125"/>
                  </a:cubicBezTo>
                  <a:cubicBezTo>
                    <a:pt x="0" y="194"/>
                    <a:pt x="56" y="250"/>
                    <a:pt x="125" y="250"/>
                  </a:cubicBezTo>
                  <a:cubicBezTo>
                    <a:pt x="194" y="250"/>
                    <a:pt x="250" y="194"/>
                    <a:pt x="250" y="125"/>
                  </a:cubicBezTo>
                  <a:cubicBezTo>
                    <a:pt x="250" y="56"/>
                    <a:pt x="194" y="0"/>
                    <a:pt x="125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8" name="Help">
              <a:extLst>
                <a:ext uri="{FF2B5EF4-FFF2-40B4-BE49-F238E27FC236}">
                  <a16:creationId xmlns:a16="http://schemas.microsoft.com/office/drawing/2014/main" id="{0DD66714-44CC-4CF8-9532-360B6C0E7B88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5084215" y="1412010"/>
              <a:ext cx="196176" cy="233190"/>
            </a:xfrm>
            <a:custGeom>
              <a:avLst/>
              <a:gdLst>
                <a:gd name="T0" fmla="*/ 25 w 73"/>
                <a:gd name="T1" fmla="*/ 87 h 87"/>
                <a:gd name="T2" fmla="*/ 38 w 73"/>
                <a:gd name="T3" fmla="*/ 57 h 87"/>
                <a:gd name="T4" fmla="*/ 46 w 73"/>
                <a:gd name="T5" fmla="*/ 47 h 87"/>
                <a:gd name="T6" fmla="*/ 48 w 73"/>
                <a:gd name="T7" fmla="*/ 34 h 87"/>
                <a:gd name="T8" fmla="*/ 44 w 73"/>
                <a:gd name="T9" fmla="*/ 22 h 87"/>
                <a:gd name="T10" fmla="*/ 34 w 73"/>
                <a:gd name="T11" fmla="*/ 17 h 87"/>
                <a:gd name="T12" fmla="*/ 22 w 73"/>
                <a:gd name="T13" fmla="*/ 36 h 87"/>
                <a:gd name="T14" fmla="*/ 0 w 73"/>
                <a:gd name="T15" fmla="*/ 36 h 87"/>
                <a:gd name="T16" fmla="*/ 0 w 73"/>
                <a:gd name="T17" fmla="*/ 31 h 87"/>
                <a:gd name="T18" fmla="*/ 10 w 73"/>
                <a:gd name="T19" fmla="*/ 6 h 87"/>
                <a:gd name="T20" fmla="*/ 36 w 73"/>
                <a:gd name="T21" fmla="*/ 0 h 87"/>
                <a:gd name="T22" fmla="*/ 63 w 73"/>
                <a:gd name="T23" fmla="*/ 10 h 87"/>
                <a:gd name="T24" fmla="*/ 73 w 73"/>
                <a:gd name="T25" fmla="*/ 35 h 87"/>
                <a:gd name="T26" fmla="*/ 48 w 73"/>
                <a:gd name="T27" fmla="*/ 87 h 87"/>
                <a:gd name="T28" fmla="*/ 25 w 73"/>
                <a:gd name="T2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87">
                  <a:moveTo>
                    <a:pt x="25" y="87"/>
                  </a:moveTo>
                  <a:cubicBezTo>
                    <a:pt x="25" y="70"/>
                    <a:pt x="32" y="63"/>
                    <a:pt x="38" y="57"/>
                  </a:cubicBezTo>
                  <a:cubicBezTo>
                    <a:pt x="42" y="55"/>
                    <a:pt x="45" y="51"/>
                    <a:pt x="46" y="47"/>
                  </a:cubicBezTo>
                  <a:cubicBezTo>
                    <a:pt x="48" y="43"/>
                    <a:pt x="48" y="39"/>
                    <a:pt x="48" y="34"/>
                  </a:cubicBezTo>
                  <a:cubicBezTo>
                    <a:pt x="48" y="29"/>
                    <a:pt x="47" y="26"/>
                    <a:pt x="44" y="22"/>
                  </a:cubicBezTo>
                  <a:cubicBezTo>
                    <a:pt x="42" y="20"/>
                    <a:pt x="39" y="17"/>
                    <a:pt x="34" y="17"/>
                  </a:cubicBezTo>
                  <a:cubicBezTo>
                    <a:pt x="31" y="17"/>
                    <a:pt x="22" y="18"/>
                    <a:pt x="22" y="36"/>
                  </a:cubicBezTo>
                  <a:lnTo>
                    <a:pt x="0" y="36"/>
                  </a:lnTo>
                  <a:lnTo>
                    <a:pt x="0" y="31"/>
                  </a:lnTo>
                  <a:cubicBezTo>
                    <a:pt x="0" y="19"/>
                    <a:pt x="3" y="12"/>
                    <a:pt x="10" y="6"/>
                  </a:cubicBezTo>
                  <a:cubicBezTo>
                    <a:pt x="17" y="2"/>
                    <a:pt x="26" y="0"/>
                    <a:pt x="36" y="0"/>
                  </a:cubicBezTo>
                  <a:cubicBezTo>
                    <a:pt x="48" y="0"/>
                    <a:pt x="57" y="2"/>
                    <a:pt x="63" y="10"/>
                  </a:cubicBezTo>
                  <a:cubicBezTo>
                    <a:pt x="70" y="17"/>
                    <a:pt x="73" y="25"/>
                    <a:pt x="73" y="35"/>
                  </a:cubicBezTo>
                  <a:cubicBezTo>
                    <a:pt x="73" y="65"/>
                    <a:pt x="48" y="66"/>
                    <a:pt x="48" y="87"/>
                  </a:cubicBezTo>
                  <a:lnTo>
                    <a:pt x="25" y="87"/>
                  </a:lnTo>
                  <a:close/>
                </a:path>
              </a:pathLst>
            </a:custGeom>
            <a:solidFill>
              <a:sysClr val="windowText" lastClr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9" name="Road_Junction">
              <a:extLst>
                <a:ext uri="{FF2B5EF4-FFF2-40B4-BE49-F238E27FC236}">
                  <a16:creationId xmlns:a16="http://schemas.microsoft.com/office/drawing/2014/main" id="{4C6D4C92-947D-40C5-A9B3-29C2FE4440B6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 rot="10800000">
              <a:off x="4739413" y="2269913"/>
              <a:ext cx="621465" cy="634946"/>
            </a:xfrm>
            <a:custGeom>
              <a:avLst/>
              <a:gdLst>
                <a:gd name="T0" fmla="*/ 1224 w 1224"/>
                <a:gd name="T1" fmla="*/ 854 h 1250"/>
                <a:gd name="T2" fmla="*/ 874 w 1224"/>
                <a:gd name="T3" fmla="*/ 636 h 1250"/>
                <a:gd name="T4" fmla="*/ 874 w 1224"/>
                <a:gd name="T5" fmla="*/ 761 h 1250"/>
                <a:gd name="T6" fmla="*/ 275 w 1224"/>
                <a:gd name="T7" fmla="*/ 761 h 1250"/>
                <a:gd name="T8" fmla="*/ 169 w 1224"/>
                <a:gd name="T9" fmla="*/ 656 h 1250"/>
                <a:gd name="T10" fmla="*/ 275 w 1224"/>
                <a:gd name="T11" fmla="*/ 550 h 1250"/>
                <a:gd name="T12" fmla="*/ 380 w 1224"/>
                <a:gd name="T13" fmla="*/ 656 h 1250"/>
                <a:gd name="T14" fmla="*/ 380 w 1224"/>
                <a:gd name="T15" fmla="*/ 712 h 1250"/>
                <a:gd name="T16" fmla="*/ 549 w 1224"/>
                <a:gd name="T17" fmla="*/ 712 h 1250"/>
                <a:gd name="T18" fmla="*/ 549 w 1224"/>
                <a:gd name="T19" fmla="*/ 656 h 1250"/>
                <a:gd name="T20" fmla="*/ 275 w 1224"/>
                <a:gd name="T21" fmla="*/ 381 h 1250"/>
                <a:gd name="T22" fmla="*/ 0 w 1224"/>
                <a:gd name="T23" fmla="*/ 656 h 1250"/>
                <a:gd name="T24" fmla="*/ 275 w 1224"/>
                <a:gd name="T25" fmla="*/ 930 h 1250"/>
                <a:gd name="T26" fmla="*/ 874 w 1224"/>
                <a:gd name="T27" fmla="*/ 930 h 1250"/>
                <a:gd name="T28" fmla="*/ 874 w 1224"/>
                <a:gd name="T29" fmla="*/ 1072 h 1250"/>
                <a:gd name="T30" fmla="*/ 1224 w 1224"/>
                <a:gd name="T31" fmla="*/ 854 h 1250"/>
                <a:gd name="T32" fmla="*/ 384 w 1224"/>
                <a:gd name="T33" fmla="*/ 1250 h 1250"/>
                <a:gd name="T34" fmla="*/ 553 w 1224"/>
                <a:gd name="T35" fmla="*/ 1250 h 1250"/>
                <a:gd name="T36" fmla="*/ 553 w 1224"/>
                <a:gd name="T37" fmla="*/ 984 h 1250"/>
                <a:gd name="T38" fmla="*/ 384 w 1224"/>
                <a:gd name="T39" fmla="*/ 984 h 1250"/>
                <a:gd name="T40" fmla="*/ 384 w 1224"/>
                <a:gd name="T41" fmla="*/ 1250 h 1250"/>
                <a:gd name="T42" fmla="*/ 614 w 1224"/>
                <a:gd name="T43" fmla="*/ 1250 h 1250"/>
                <a:gd name="T44" fmla="*/ 783 w 1224"/>
                <a:gd name="T45" fmla="*/ 1250 h 1250"/>
                <a:gd name="T46" fmla="*/ 783 w 1224"/>
                <a:gd name="T47" fmla="*/ 984 h 1250"/>
                <a:gd name="T48" fmla="*/ 614 w 1224"/>
                <a:gd name="T49" fmla="*/ 984 h 1250"/>
                <a:gd name="T50" fmla="*/ 614 w 1224"/>
                <a:gd name="T51" fmla="*/ 1250 h 1250"/>
                <a:gd name="T52" fmla="*/ 614 w 1224"/>
                <a:gd name="T53" fmla="*/ 711 h 1250"/>
                <a:gd name="T54" fmla="*/ 783 w 1224"/>
                <a:gd name="T55" fmla="*/ 711 h 1250"/>
                <a:gd name="T56" fmla="*/ 783 w 1224"/>
                <a:gd name="T57" fmla="*/ 350 h 1250"/>
                <a:gd name="T58" fmla="*/ 909 w 1224"/>
                <a:gd name="T59" fmla="*/ 350 h 1250"/>
                <a:gd name="T60" fmla="*/ 691 w 1224"/>
                <a:gd name="T61" fmla="*/ 0 h 1250"/>
                <a:gd name="T62" fmla="*/ 474 w 1224"/>
                <a:gd name="T63" fmla="*/ 350 h 1250"/>
                <a:gd name="T64" fmla="*/ 614 w 1224"/>
                <a:gd name="T65" fmla="*/ 350 h 1250"/>
                <a:gd name="T66" fmla="*/ 614 w 1224"/>
                <a:gd name="T67" fmla="*/ 711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24" h="1250">
                  <a:moveTo>
                    <a:pt x="1224" y="854"/>
                  </a:moveTo>
                  <a:lnTo>
                    <a:pt x="874" y="636"/>
                  </a:lnTo>
                  <a:lnTo>
                    <a:pt x="874" y="761"/>
                  </a:lnTo>
                  <a:lnTo>
                    <a:pt x="275" y="761"/>
                  </a:lnTo>
                  <a:cubicBezTo>
                    <a:pt x="216" y="761"/>
                    <a:pt x="169" y="714"/>
                    <a:pt x="169" y="656"/>
                  </a:cubicBezTo>
                  <a:cubicBezTo>
                    <a:pt x="169" y="597"/>
                    <a:pt x="216" y="550"/>
                    <a:pt x="275" y="550"/>
                  </a:cubicBezTo>
                  <a:cubicBezTo>
                    <a:pt x="333" y="550"/>
                    <a:pt x="380" y="597"/>
                    <a:pt x="380" y="656"/>
                  </a:cubicBezTo>
                  <a:lnTo>
                    <a:pt x="380" y="712"/>
                  </a:lnTo>
                  <a:lnTo>
                    <a:pt x="549" y="712"/>
                  </a:lnTo>
                  <a:lnTo>
                    <a:pt x="549" y="656"/>
                  </a:lnTo>
                  <a:cubicBezTo>
                    <a:pt x="549" y="504"/>
                    <a:pt x="426" y="381"/>
                    <a:pt x="275" y="381"/>
                  </a:cubicBezTo>
                  <a:cubicBezTo>
                    <a:pt x="123" y="381"/>
                    <a:pt x="0" y="504"/>
                    <a:pt x="0" y="656"/>
                  </a:cubicBezTo>
                  <a:cubicBezTo>
                    <a:pt x="0" y="807"/>
                    <a:pt x="123" y="930"/>
                    <a:pt x="275" y="930"/>
                  </a:cubicBezTo>
                  <a:lnTo>
                    <a:pt x="874" y="930"/>
                  </a:lnTo>
                  <a:lnTo>
                    <a:pt x="874" y="1072"/>
                  </a:lnTo>
                  <a:lnTo>
                    <a:pt x="1224" y="854"/>
                  </a:lnTo>
                  <a:close/>
                  <a:moveTo>
                    <a:pt x="384" y="1250"/>
                  </a:moveTo>
                  <a:lnTo>
                    <a:pt x="553" y="1250"/>
                  </a:lnTo>
                  <a:lnTo>
                    <a:pt x="553" y="984"/>
                  </a:lnTo>
                  <a:lnTo>
                    <a:pt x="384" y="984"/>
                  </a:lnTo>
                  <a:lnTo>
                    <a:pt x="384" y="1250"/>
                  </a:lnTo>
                  <a:close/>
                  <a:moveTo>
                    <a:pt x="614" y="1250"/>
                  </a:moveTo>
                  <a:lnTo>
                    <a:pt x="783" y="1250"/>
                  </a:lnTo>
                  <a:lnTo>
                    <a:pt x="783" y="984"/>
                  </a:lnTo>
                  <a:lnTo>
                    <a:pt x="614" y="984"/>
                  </a:lnTo>
                  <a:lnTo>
                    <a:pt x="614" y="1250"/>
                  </a:lnTo>
                  <a:close/>
                  <a:moveTo>
                    <a:pt x="614" y="711"/>
                  </a:moveTo>
                  <a:lnTo>
                    <a:pt x="783" y="711"/>
                  </a:lnTo>
                  <a:lnTo>
                    <a:pt x="783" y="350"/>
                  </a:lnTo>
                  <a:lnTo>
                    <a:pt x="909" y="350"/>
                  </a:lnTo>
                  <a:lnTo>
                    <a:pt x="691" y="0"/>
                  </a:lnTo>
                  <a:lnTo>
                    <a:pt x="474" y="350"/>
                  </a:lnTo>
                  <a:lnTo>
                    <a:pt x="614" y="350"/>
                  </a:lnTo>
                  <a:lnTo>
                    <a:pt x="614" y="711"/>
                  </a:lnTo>
                  <a:close/>
                </a:path>
              </a:pathLst>
            </a:custGeom>
            <a:solidFill>
              <a:sysClr val="windowText" lastClr="000000"/>
            </a:solidFill>
            <a:ln w="0">
              <a:solidFill>
                <a:sysClr val="windowText" lastClr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0" name="Right Arrow 15">
              <a:extLst>
                <a:ext uri="{FF2B5EF4-FFF2-40B4-BE49-F238E27FC236}">
                  <a16:creationId xmlns:a16="http://schemas.microsoft.com/office/drawing/2014/main" id="{C3B5A1E3-8A63-4252-8EC6-A657729B08D3}"/>
                </a:ext>
              </a:extLst>
            </p:cNvPr>
            <p:cNvSpPr/>
            <p:nvPr/>
          </p:nvSpPr>
          <p:spPr>
            <a:xfrm>
              <a:off x="7232775" y="1838340"/>
              <a:ext cx="391368" cy="400111"/>
            </a:xfrm>
            <a:prstGeom prst="rightArrow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1E21431-EC0D-4411-98AE-ED9818BF7F6C}"/>
                </a:ext>
              </a:extLst>
            </p:cNvPr>
            <p:cNvSpPr/>
            <p:nvPr/>
          </p:nvSpPr>
          <p:spPr>
            <a:xfrm>
              <a:off x="7624959" y="756994"/>
              <a:ext cx="2922016" cy="2440504"/>
            </a:xfrm>
            <a:prstGeom prst="rect">
              <a:avLst/>
            </a:prstGeom>
            <a:solidFill>
              <a:sysClr val="window" lastClr="FFFFFF">
                <a:alpha val="0"/>
              </a:sysClr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Sprint Planning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A747AF7-A5D2-4729-B1C5-59F34EFDD544}"/>
                </a:ext>
              </a:extLst>
            </p:cNvPr>
            <p:cNvSpPr txBox="1"/>
            <p:nvPr/>
          </p:nvSpPr>
          <p:spPr>
            <a:xfrm>
              <a:off x="7899714" y="1650993"/>
              <a:ext cx="1297631" cy="276999"/>
            </a:xfrm>
            <a:prstGeom prst="rect">
              <a:avLst/>
            </a:prstGeom>
            <a:solidFill>
              <a:sysClr val="window" lastClr="FFFFFF">
                <a:alpha val="0"/>
              </a:sysClr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Sprint backlog</a:t>
              </a:r>
            </a:p>
          </p:txBody>
        </p:sp>
        <p:pic>
          <p:nvPicPr>
            <p:cNvPr id="204" name="Picture 16" descr="board, device, empty, present, presentation, report icon">
              <a:extLst>
                <a:ext uri="{FF2B5EF4-FFF2-40B4-BE49-F238E27FC236}">
                  <a16:creationId xmlns:a16="http://schemas.microsoft.com/office/drawing/2014/main" id="{B6822782-2CCB-42A2-94C5-6FE6ECB2AC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1465" y="2056434"/>
              <a:ext cx="609600" cy="609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AD87386-7EF9-49BD-91D5-CF485A73DF41}"/>
                </a:ext>
              </a:extLst>
            </p:cNvPr>
            <p:cNvSpPr txBox="1"/>
            <p:nvPr/>
          </p:nvSpPr>
          <p:spPr>
            <a:xfrm>
              <a:off x="7668873" y="2584813"/>
              <a:ext cx="1640971" cy="307777"/>
            </a:xfrm>
            <a:prstGeom prst="rect">
              <a:avLst/>
            </a:prstGeom>
            <a:solidFill>
              <a:sysClr val="window" lastClr="FFFFFF">
                <a:alpha val="0"/>
              </a:sysClr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Sprint p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resentation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A60CB97A-29DA-402E-B3F4-9275BA1D60A7}"/>
                </a:ext>
              </a:extLst>
            </p:cNvPr>
            <p:cNvSpPr txBox="1"/>
            <p:nvPr/>
          </p:nvSpPr>
          <p:spPr>
            <a:xfrm>
              <a:off x="9485586" y="2587687"/>
              <a:ext cx="1045970" cy="276999"/>
            </a:xfrm>
            <a:prstGeom prst="rect">
              <a:avLst/>
            </a:prstGeom>
            <a:solidFill>
              <a:sysClr val="window" lastClr="FFFFFF">
                <a:alpha val="0"/>
              </a:sysClr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Estimation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C14D5B0-2F0E-4A87-8003-AC5E9B3FE283}"/>
                </a:ext>
              </a:extLst>
            </p:cNvPr>
            <p:cNvSpPr txBox="1"/>
            <p:nvPr/>
          </p:nvSpPr>
          <p:spPr>
            <a:xfrm>
              <a:off x="9342440" y="1646889"/>
              <a:ext cx="1100218" cy="276999"/>
            </a:xfrm>
            <a:prstGeom prst="rect">
              <a:avLst/>
            </a:prstGeom>
            <a:solidFill>
              <a:sysClr val="window" lastClr="FFFFFF">
                <a:alpha val="0"/>
              </a:sysClr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Task splitting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8" name="Picture 2" descr="Image result for sprint backlog icon">
              <a:extLst>
                <a:ext uri="{FF2B5EF4-FFF2-40B4-BE49-F238E27FC236}">
                  <a16:creationId xmlns:a16="http://schemas.microsoft.com/office/drawing/2014/main" id="{BC41DE97-C2C0-400B-BF63-CCD8253291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9" t="27003" r="77903" b="37689"/>
            <a:stretch/>
          </p:blipFill>
          <p:spPr bwMode="auto">
            <a:xfrm>
              <a:off x="8099601" y="1136677"/>
              <a:ext cx="435273" cy="560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54B1A45-217A-40DB-9455-82D8AFD93A7F}"/>
                </a:ext>
              </a:extLst>
            </p:cNvPr>
            <p:cNvSpPr/>
            <p:nvPr/>
          </p:nvSpPr>
          <p:spPr>
            <a:xfrm>
              <a:off x="1358506" y="3629195"/>
              <a:ext cx="1385047" cy="2316627"/>
            </a:xfrm>
            <a:prstGeom prst="rect">
              <a:avLst/>
            </a:prstGeom>
            <a:solidFill>
              <a:sysClr val="window" lastClr="FFFFFF">
                <a:alpha val="5000"/>
              </a:sysClr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Governance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E3D0B167-D320-466D-9B03-361F8B37E4D4}"/>
                </a:ext>
              </a:extLst>
            </p:cNvPr>
            <p:cNvSpPr txBox="1"/>
            <p:nvPr/>
          </p:nvSpPr>
          <p:spPr>
            <a:xfrm>
              <a:off x="1281092" y="4649008"/>
              <a:ext cx="13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Dashboard &amp; Reports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C3D17FF-AA3B-4E5F-A58A-AB47F2711B96}"/>
                </a:ext>
              </a:extLst>
            </p:cNvPr>
            <p:cNvSpPr txBox="1"/>
            <p:nvPr/>
          </p:nvSpPr>
          <p:spPr>
            <a:xfrm>
              <a:off x="1422925" y="5479235"/>
              <a:ext cx="1091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Retrospective analysis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BE3FE06-6B78-47CD-9035-1450CF2719BF}"/>
                </a:ext>
              </a:extLst>
            </p:cNvPr>
            <p:cNvSpPr/>
            <p:nvPr/>
          </p:nvSpPr>
          <p:spPr>
            <a:xfrm>
              <a:off x="3151825" y="3617567"/>
              <a:ext cx="7395149" cy="232371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0"/>
              </a:schemeClr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Sprint Execution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B2881410-D601-45C9-91CD-310519795570}"/>
                </a:ext>
              </a:extLst>
            </p:cNvPr>
            <p:cNvSpPr/>
            <p:nvPr/>
          </p:nvSpPr>
          <p:spPr>
            <a:xfrm>
              <a:off x="6149216" y="4839933"/>
              <a:ext cx="3734641" cy="333301"/>
            </a:xfrm>
            <a:prstGeom prst="rect">
              <a:avLst/>
            </a:prstGeom>
            <a:solidFill>
              <a:srgbClr val="00B0F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1- 4 weeks of sprint</a:t>
              </a:r>
            </a:p>
          </p:txBody>
        </p:sp>
        <p:pic>
          <p:nvPicPr>
            <p:cNvPr id="214" name="Picture 36" descr="marketing, page validation, seo, verified icon">
              <a:extLst>
                <a:ext uri="{FF2B5EF4-FFF2-40B4-BE49-F238E27FC236}">
                  <a16:creationId xmlns:a16="http://schemas.microsoft.com/office/drawing/2014/main" id="{97F78074-0BF7-49ED-91BF-9C74808C7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4828" y="4794544"/>
              <a:ext cx="574496" cy="574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6076543-4784-4638-A1AB-9A71576A6804}"/>
                </a:ext>
              </a:extLst>
            </p:cNvPr>
            <p:cNvSpPr txBox="1"/>
            <p:nvPr/>
          </p:nvSpPr>
          <p:spPr>
            <a:xfrm>
              <a:off x="4690569" y="5293660"/>
              <a:ext cx="12551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Sprint validation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5344B795-C02F-485D-938F-849B779A3662}"/>
                </a:ext>
              </a:extLst>
            </p:cNvPr>
            <p:cNvSpPr txBox="1"/>
            <p:nvPr/>
          </p:nvSpPr>
          <p:spPr>
            <a:xfrm>
              <a:off x="3440525" y="5307107"/>
              <a:ext cx="12551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Sprint approved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DA656851-64A4-4F67-A9AA-645E760A2D30}"/>
                </a:ext>
              </a:extLst>
            </p:cNvPr>
            <p:cNvSpPr txBox="1"/>
            <p:nvPr/>
          </p:nvSpPr>
          <p:spPr>
            <a:xfrm>
              <a:off x="4630919" y="4326914"/>
              <a:ext cx="12551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Change request</a:t>
              </a:r>
            </a:p>
          </p:txBody>
        </p:sp>
        <p:sp>
          <p:nvSpPr>
            <p:cNvPr id="218" name="Down Arrow 34">
              <a:extLst>
                <a:ext uri="{FF2B5EF4-FFF2-40B4-BE49-F238E27FC236}">
                  <a16:creationId xmlns:a16="http://schemas.microsoft.com/office/drawing/2014/main" id="{7EB6A2E9-1844-4E87-A6D9-88636B6F7B17}"/>
                </a:ext>
              </a:extLst>
            </p:cNvPr>
            <p:cNvSpPr/>
            <p:nvPr/>
          </p:nvSpPr>
          <p:spPr>
            <a:xfrm>
              <a:off x="9197345" y="3182820"/>
              <a:ext cx="323007" cy="447078"/>
            </a:xfrm>
            <a:prstGeom prst="downArrow">
              <a:avLst/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9" name="Up Arrow 35">
              <a:extLst>
                <a:ext uri="{FF2B5EF4-FFF2-40B4-BE49-F238E27FC236}">
                  <a16:creationId xmlns:a16="http://schemas.microsoft.com/office/drawing/2014/main" id="{74C88F31-5FD2-480E-9B2A-C08101C5F4CE}"/>
                </a:ext>
              </a:extLst>
            </p:cNvPr>
            <p:cNvSpPr/>
            <p:nvPr/>
          </p:nvSpPr>
          <p:spPr>
            <a:xfrm>
              <a:off x="4939728" y="3189292"/>
              <a:ext cx="340663" cy="428274"/>
            </a:xfrm>
            <a:prstGeom prst="upArrow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0F561805-EFD9-4DA6-A5A0-087B641929D3}"/>
                </a:ext>
              </a:extLst>
            </p:cNvPr>
            <p:cNvCxnSpPr/>
            <p:nvPr/>
          </p:nvCxnSpPr>
          <p:spPr>
            <a:xfrm flipH="1">
              <a:off x="5564093" y="5032561"/>
              <a:ext cx="53806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4472C4">
                  <a:lumMod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9E84D19B-7B63-4DE9-B27D-1BB57E9191C9}"/>
                </a:ext>
              </a:extLst>
            </p:cNvPr>
            <p:cNvCxnSpPr/>
            <p:nvPr/>
          </p:nvCxnSpPr>
          <p:spPr>
            <a:xfrm flipH="1">
              <a:off x="4304557" y="5037044"/>
              <a:ext cx="53806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4472C4">
                  <a:lumMod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0465D395-77F0-4B15-ABF9-5AF86D74F99C}"/>
                </a:ext>
              </a:extLst>
            </p:cNvPr>
            <p:cNvCxnSpPr/>
            <p:nvPr/>
          </p:nvCxnSpPr>
          <p:spPr>
            <a:xfrm flipV="1">
              <a:off x="5241358" y="4537477"/>
              <a:ext cx="0" cy="273528"/>
            </a:xfrm>
            <a:prstGeom prst="straightConnector1">
              <a:avLst/>
            </a:prstGeom>
            <a:noFill/>
            <a:ln w="28575" cap="flat" cmpd="sng" algn="ctr">
              <a:solidFill>
                <a:srgbClr val="4472C4">
                  <a:lumMod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12EFE7B2-96BA-47B5-9B2C-E814D481948B}"/>
                </a:ext>
              </a:extLst>
            </p:cNvPr>
            <p:cNvCxnSpPr/>
            <p:nvPr/>
          </p:nvCxnSpPr>
          <p:spPr>
            <a:xfrm flipH="1" flipV="1">
              <a:off x="5182130" y="3653259"/>
              <a:ext cx="5446" cy="266823"/>
            </a:xfrm>
            <a:prstGeom prst="straightConnector1">
              <a:avLst/>
            </a:prstGeom>
            <a:noFill/>
            <a:ln w="28575" cap="flat" cmpd="sng" algn="ctr">
              <a:solidFill>
                <a:srgbClr val="4472C4">
                  <a:lumMod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9F6D0B38-8EA1-4026-8AAD-37FC5A54C36E}"/>
                </a:ext>
              </a:extLst>
            </p:cNvPr>
            <p:cNvSpPr txBox="1"/>
            <p:nvPr/>
          </p:nvSpPr>
          <p:spPr>
            <a:xfrm>
              <a:off x="3557894" y="4359102"/>
              <a:ext cx="12551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Agreement</a:t>
              </a:r>
            </a:p>
          </p:txBody>
        </p: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41B3A2A2-0096-4593-935C-B387AECACFE4}"/>
                </a:ext>
              </a:extLst>
            </p:cNvPr>
            <p:cNvCxnSpPr/>
            <p:nvPr/>
          </p:nvCxnSpPr>
          <p:spPr>
            <a:xfrm flipH="1">
              <a:off x="4304556" y="4171965"/>
              <a:ext cx="461458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4472C4">
                  <a:lumMod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CEC3CDC9-9833-4238-A484-486D13BFA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biLevel thresh="75000"/>
            </a:blip>
            <a:stretch>
              <a:fillRect/>
            </a:stretch>
          </p:blipFill>
          <p:spPr>
            <a:xfrm>
              <a:off x="1749112" y="4071200"/>
              <a:ext cx="426757" cy="542591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37A8962A-352B-4FF0-B590-55712FB67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669705" y="1140221"/>
              <a:ext cx="402371" cy="548688"/>
            </a:xfrm>
            <a:prstGeom prst="rect">
              <a:avLst/>
            </a:prstGeom>
          </p:spPr>
        </p:pic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EAC46C14-BE0E-42A7-88B3-2F346C4BAABF}"/>
                </a:ext>
              </a:extLst>
            </p:cNvPr>
            <p:cNvGrpSpPr/>
            <p:nvPr/>
          </p:nvGrpSpPr>
          <p:grpSpPr>
            <a:xfrm>
              <a:off x="6010901" y="4059734"/>
              <a:ext cx="4061175" cy="768609"/>
              <a:chOff x="6010901" y="4059734"/>
              <a:chExt cx="4061175" cy="768609"/>
            </a:xfrm>
          </p:grpSpPr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8FB0169A-8883-4BF4-A22F-7E63071E3319}"/>
                  </a:ext>
                </a:extLst>
              </p:cNvPr>
              <p:cNvGrpSpPr/>
              <p:nvPr/>
            </p:nvGrpSpPr>
            <p:grpSpPr>
              <a:xfrm>
                <a:off x="7155572" y="4059734"/>
                <a:ext cx="1244227" cy="746575"/>
                <a:chOff x="7155572" y="4059734"/>
                <a:chExt cx="1244227" cy="746575"/>
              </a:xfrm>
            </p:grpSpPr>
            <p:pic>
              <p:nvPicPr>
                <p:cNvPr id="260" name="Picture 32" descr="identity, identity verification, marketing, seo, verification, verified identity, verified user icon">
                  <a:extLst>
                    <a:ext uri="{FF2B5EF4-FFF2-40B4-BE49-F238E27FC236}">
                      <a16:creationId xmlns:a16="http://schemas.microsoft.com/office/drawing/2014/main" id="{8549F66E-99D7-4648-8D79-6021ACAAEE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2910" y="4059734"/>
                  <a:ext cx="513255" cy="513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F92CE04F-FB52-4509-915D-05D983B18C0C}"/>
                    </a:ext>
                  </a:extLst>
                </p:cNvPr>
                <p:cNvSpPr txBox="1"/>
                <p:nvPr/>
              </p:nvSpPr>
              <p:spPr>
                <a:xfrm>
                  <a:off x="7155572" y="4544699"/>
                  <a:ext cx="124422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QA verification</a:t>
                  </a:r>
                </a:p>
              </p:txBody>
            </p: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18B0C428-62E2-49F7-BEFE-3B0B41B7C294}"/>
                  </a:ext>
                </a:extLst>
              </p:cNvPr>
              <p:cNvGrpSpPr/>
              <p:nvPr/>
            </p:nvGrpSpPr>
            <p:grpSpPr>
              <a:xfrm>
                <a:off x="8362880" y="4153884"/>
                <a:ext cx="1709196" cy="652425"/>
                <a:chOff x="8362880" y="4153884"/>
                <a:chExt cx="1709196" cy="652425"/>
              </a:xfrm>
            </p:grpSpPr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CB454A36-5414-4C15-801E-9D373710C705}"/>
                    </a:ext>
                  </a:extLst>
                </p:cNvPr>
                <p:cNvSpPr txBox="1"/>
                <p:nvPr/>
              </p:nvSpPr>
              <p:spPr>
                <a:xfrm>
                  <a:off x="8362880" y="4544699"/>
                  <a:ext cx="170919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Productivity measure</a:t>
                  </a:r>
                </a:p>
              </p:txBody>
            </p:sp>
            <p:sp>
              <p:nvSpPr>
                <p:cNvPr id="259" name="Stopwatch5">
                  <a:extLst>
                    <a:ext uri="{FF2B5EF4-FFF2-40B4-BE49-F238E27FC236}">
                      <a16:creationId xmlns:a16="http://schemas.microsoft.com/office/drawing/2014/main" id="{9B472320-9FF8-420E-A06D-F4AE16CBD7C2}"/>
                    </a:ext>
                  </a:extLst>
                </p:cNvPr>
                <p:cNvSpPr>
                  <a:spLocks noChangeAspect="1" noEditPoints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8851333" y="4153884"/>
                  <a:ext cx="443752" cy="324955"/>
                </a:xfrm>
                <a:custGeom>
                  <a:avLst/>
                  <a:gdLst>
                    <a:gd name="T0" fmla="*/ 652 w 982"/>
                    <a:gd name="T1" fmla="*/ 23 h 728"/>
                    <a:gd name="T2" fmla="*/ 543 w 982"/>
                    <a:gd name="T3" fmla="*/ 59 h 728"/>
                    <a:gd name="T4" fmla="*/ 386 w 982"/>
                    <a:gd name="T5" fmla="*/ 220 h 728"/>
                    <a:gd name="T6" fmla="*/ 173 w 982"/>
                    <a:gd name="T7" fmla="*/ 285 h 728"/>
                    <a:gd name="T8" fmla="*/ 0 w 982"/>
                    <a:gd name="T9" fmla="*/ 610 h 728"/>
                    <a:gd name="T10" fmla="*/ 352 w 982"/>
                    <a:gd name="T11" fmla="*/ 641 h 728"/>
                    <a:gd name="T12" fmla="*/ 590 w 982"/>
                    <a:gd name="T13" fmla="*/ 693 h 728"/>
                    <a:gd name="T14" fmla="*/ 705 w 982"/>
                    <a:gd name="T15" fmla="*/ 726 h 728"/>
                    <a:gd name="T16" fmla="*/ 738 w 982"/>
                    <a:gd name="T17" fmla="*/ 638 h 728"/>
                    <a:gd name="T18" fmla="*/ 821 w 982"/>
                    <a:gd name="T19" fmla="*/ 637 h 728"/>
                    <a:gd name="T20" fmla="*/ 858 w 982"/>
                    <a:gd name="T21" fmla="*/ 548 h 728"/>
                    <a:gd name="T22" fmla="*/ 715 w 982"/>
                    <a:gd name="T23" fmla="*/ 600 h 728"/>
                    <a:gd name="T24" fmla="*/ 585 w 982"/>
                    <a:gd name="T25" fmla="*/ 218 h 728"/>
                    <a:gd name="T26" fmla="*/ 628 w 982"/>
                    <a:gd name="T27" fmla="*/ 133 h 728"/>
                    <a:gd name="T28" fmla="*/ 660 w 982"/>
                    <a:gd name="T29" fmla="*/ 86 h 728"/>
                    <a:gd name="T30" fmla="*/ 733 w 982"/>
                    <a:gd name="T31" fmla="*/ 26 h 728"/>
                    <a:gd name="T32" fmla="*/ 669 w 982"/>
                    <a:gd name="T33" fmla="*/ 89 h 728"/>
                    <a:gd name="T34" fmla="*/ 620 w 982"/>
                    <a:gd name="T35" fmla="*/ 151 h 728"/>
                    <a:gd name="T36" fmla="*/ 607 w 982"/>
                    <a:gd name="T37" fmla="*/ 232 h 728"/>
                    <a:gd name="T38" fmla="*/ 533 w 982"/>
                    <a:gd name="T39" fmla="*/ 439 h 728"/>
                    <a:gd name="T40" fmla="*/ 690 w 982"/>
                    <a:gd name="T41" fmla="*/ 235 h 728"/>
                    <a:gd name="T42" fmla="*/ 854 w 982"/>
                    <a:gd name="T43" fmla="*/ 398 h 728"/>
                    <a:gd name="T44" fmla="*/ 881 w 982"/>
                    <a:gd name="T45" fmla="*/ 399 h 728"/>
                    <a:gd name="T46" fmla="*/ 714 w 982"/>
                    <a:gd name="T47" fmla="*/ 200 h 728"/>
                    <a:gd name="T48" fmla="*/ 732 w 982"/>
                    <a:gd name="T49" fmla="*/ 172 h 728"/>
                    <a:gd name="T50" fmla="*/ 724 w 982"/>
                    <a:gd name="T51" fmla="*/ 148 h 728"/>
                    <a:gd name="T52" fmla="*/ 668 w 982"/>
                    <a:gd name="T53" fmla="*/ 154 h 728"/>
                    <a:gd name="T54" fmla="*/ 645 w 982"/>
                    <a:gd name="T55" fmla="*/ 147 h 728"/>
                    <a:gd name="T56" fmla="*/ 697 w 982"/>
                    <a:gd name="T57" fmla="*/ 373 h 728"/>
                    <a:gd name="T58" fmla="*/ 693 w 982"/>
                    <a:gd name="T59" fmla="*/ 422 h 728"/>
                    <a:gd name="T60" fmla="*/ 710 w 982"/>
                    <a:gd name="T61" fmla="*/ 384 h 728"/>
                    <a:gd name="T62" fmla="*/ 891 w 982"/>
                    <a:gd name="T63" fmla="*/ 277 h 728"/>
                    <a:gd name="T64" fmla="*/ 890 w 982"/>
                    <a:gd name="T65" fmla="*/ 390 h 728"/>
                    <a:gd name="T66" fmla="*/ 979 w 982"/>
                    <a:gd name="T67" fmla="*/ 358 h 728"/>
                    <a:gd name="T68" fmla="*/ 903 w 982"/>
                    <a:gd name="T69" fmla="*/ 279 h 728"/>
                    <a:gd name="T70" fmla="*/ 891 w 982"/>
                    <a:gd name="T71" fmla="*/ 430 h 728"/>
                    <a:gd name="T72" fmla="*/ 845 w 982"/>
                    <a:gd name="T73" fmla="*/ 524 h 728"/>
                    <a:gd name="T74" fmla="*/ 970 w 982"/>
                    <a:gd name="T75" fmla="*/ 513 h 728"/>
                    <a:gd name="T76" fmla="*/ 894 w 982"/>
                    <a:gd name="T77" fmla="*/ 430 h 728"/>
                    <a:gd name="T78" fmla="*/ 823 w 982"/>
                    <a:gd name="T79" fmla="*/ 532 h 728"/>
                    <a:gd name="T80" fmla="*/ 752 w 982"/>
                    <a:gd name="T81" fmla="*/ 546 h 728"/>
                    <a:gd name="T82" fmla="*/ 688 w 982"/>
                    <a:gd name="T83" fmla="*/ 558 h 728"/>
                    <a:gd name="T84" fmla="*/ 752 w 982"/>
                    <a:gd name="T85" fmla="*/ 546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82" h="728">
                      <a:moveTo>
                        <a:pt x="715" y="0"/>
                      </a:moveTo>
                      <a:cubicBezTo>
                        <a:pt x="703" y="0"/>
                        <a:pt x="692" y="7"/>
                        <a:pt x="681" y="11"/>
                      </a:cubicBezTo>
                      <a:cubicBezTo>
                        <a:pt x="671" y="14"/>
                        <a:pt x="662" y="20"/>
                        <a:pt x="652" y="23"/>
                      </a:cubicBezTo>
                      <a:cubicBezTo>
                        <a:pt x="635" y="22"/>
                        <a:pt x="617" y="22"/>
                        <a:pt x="600" y="22"/>
                      </a:cubicBezTo>
                      <a:cubicBezTo>
                        <a:pt x="590" y="22"/>
                        <a:pt x="581" y="25"/>
                        <a:pt x="572" y="29"/>
                      </a:cubicBezTo>
                      <a:cubicBezTo>
                        <a:pt x="560" y="35"/>
                        <a:pt x="551" y="48"/>
                        <a:pt x="543" y="59"/>
                      </a:cubicBezTo>
                      <a:cubicBezTo>
                        <a:pt x="524" y="76"/>
                        <a:pt x="508" y="96"/>
                        <a:pt x="492" y="115"/>
                      </a:cubicBezTo>
                      <a:cubicBezTo>
                        <a:pt x="479" y="131"/>
                        <a:pt x="464" y="144"/>
                        <a:pt x="449" y="158"/>
                      </a:cubicBezTo>
                      <a:cubicBezTo>
                        <a:pt x="429" y="179"/>
                        <a:pt x="409" y="200"/>
                        <a:pt x="386" y="220"/>
                      </a:cubicBezTo>
                      <a:cubicBezTo>
                        <a:pt x="368" y="237"/>
                        <a:pt x="350" y="254"/>
                        <a:pt x="331" y="270"/>
                      </a:cubicBezTo>
                      <a:cubicBezTo>
                        <a:pt x="309" y="286"/>
                        <a:pt x="280" y="290"/>
                        <a:pt x="253" y="289"/>
                      </a:cubicBezTo>
                      <a:cubicBezTo>
                        <a:pt x="226" y="285"/>
                        <a:pt x="200" y="289"/>
                        <a:pt x="173" y="285"/>
                      </a:cubicBezTo>
                      <a:cubicBezTo>
                        <a:pt x="157" y="284"/>
                        <a:pt x="140" y="286"/>
                        <a:pt x="123" y="284"/>
                      </a:cubicBezTo>
                      <a:cubicBezTo>
                        <a:pt x="82" y="280"/>
                        <a:pt x="41" y="278"/>
                        <a:pt x="0" y="274"/>
                      </a:cubicBezTo>
                      <a:lnTo>
                        <a:pt x="0" y="610"/>
                      </a:lnTo>
                      <a:cubicBezTo>
                        <a:pt x="48" y="606"/>
                        <a:pt x="95" y="597"/>
                        <a:pt x="142" y="594"/>
                      </a:cubicBezTo>
                      <a:cubicBezTo>
                        <a:pt x="183" y="590"/>
                        <a:pt x="225" y="593"/>
                        <a:pt x="265" y="602"/>
                      </a:cubicBezTo>
                      <a:cubicBezTo>
                        <a:pt x="297" y="609"/>
                        <a:pt x="325" y="624"/>
                        <a:pt x="352" y="641"/>
                      </a:cubicBezTo>
                      <a:cubicBezTo>
                        <a:pt x="373" y="655"/>
                        <a:pt x="398" y="665"/>
                        <a:pt x="424" y="670"/>
                      </a:cubicBezTo>
                      <a:cubicBezTo>
                        <a:pt x="464" y="677"/>
                        <a:pt x="504" y="678"/>
                        <a:pt x="544" y="686"/>
                      </a:cubicBezTo>
                      <a:cubicBezTo>
                        <a:pt x="559" y="689"/>
                        <a:pt x="575" y="688"/>
                        <a:pt x="590" y="693"/>
                      </a:cubicBezTo>
                      <a:cubicBezTo>
                        <a:pt x="604" y="698"/>
                        <a:pt x="620" y="700"/>
                        <a:pt x="633" y="707"/>
                      </a:cubicBezTo>
                      <a:cubicBezTo>
                        <a:pt x="646" y="713"/>
                        <a:pt x="660" y="716"/>
                        <a:pt x="672" y="722"/>
                      </a:cubicBezTo>
                      <a:cubicBezTo>
                        <a:pt x="683" y="728"/>
                        <a:pt x="694" y="726"/>
                        <a:pt x="705" y="726"/>
                      </a:cubicBezTo>
                      <a:cubicBezTo>
                        <a:pt x="715" y="726"/>
                        <a:pt x="726" y="727"/>
                        <a:pt x="736" y="723"/>
                      </a:cubicBezTo>
                      <a:cubicBezTo>
                        <a:pt x="754" y="714"/>
                        <a:pt x="766" y="694"/>
                        <a:pt x="763" y="673"/>
                      </a:cubicBezTo>
                      <a:cubicBezTo>
                        <a:pt x="759" y="658"/>
                        <a:pt x="746" y="650"/>
                        <a:pt x="738" y="638"/>
                      </a:cubicBezTo>
                      <a:cubicBezTo>
                        <a:pt x="730" y="626"/>
                        <a:pt x="722" y="616"/>
                        <a:pt x="715" y="605"/>
                      </a:cubicBezTo>
                      <a:cubicBezTo>
                        <a:pt x="719" y="605"/>
                        <a:pt x="724" y="605"/>
                        <a:pt x="728" y="607"/>
                      </a:cubicBezTo>
                      <a:cubicBezTo>
                        <a:pt x="759" y="618"/>
                        <a:pt x="790" y="627"/>
                        <a:pt x="821" y="637"/>
                      </a:cubicBezTo>
                      <a:cubicBezTo>
                        <a:pt x="835" y="644"/>
                        <a:pt x="852" y="641"/>
                        <a:pt x="864" y="633"/>
                      </a:cubicBezTo>
                      <a:cubicBezTo>
                        <a:pt x="880" y="621"/>
                        <a:pt x="891" y="601"/>
                        <a:pt x="887" y="581"/>
                      </a:cubicBezTo>
                      <a:cubicBezTo>
                        <a:pt x="884" y="566"/>
                        <a:pt x="872" y="553"/>
                        <a:pt x="858" y="548"/>
                      </a:cubicBezTo>
                      <a:cubicBezTo>
                        <a:pt x="849" y="544"/>
                        <a:pt x="839" y="549"/>
                        <a:pt x="830" y="545"/>
                      </a:cubicBezTo>
                      <a:cubicBezTo>
                        <a:pt x="790" y="531"/>
                        <a:pt x="755" y="540"/>
                        <a:pt x="760" y="594"/>
                      </a:cubicBezTo>
                      <a:cubicBezTo>
                        <a:pt x="746" y="599"/>
                        <a:pt x="730" y="605"/>
                        <a:pt x="715" y="600"/>
                      </a:cubicBezTo>
                      <a:cubicBezTo>
                        <a:pt x="707" y="601"/>
                        <a:pt x="703" y="594"/>
                        <a:pt x="699" y="589"/>
                      </a:cubicBezTo>
                      <a:cubicBezTo>
                        <a:pt x="685" y="568"/>
                        <a:pt x="648" y="571"/>
                        <a:pt x="632" y="595"/>
                      </a:cubicBezTo>
                      <a:cubicBezTo>
                        <a:pt x="511" y="579"/>
                        <a:pt x="373" y="348"/>
                        <a:pt x="585" y="218"/>
                      </a:cubicBezTo>
                      <a:cubicBezTo>
                        <a:pt x="582" y="209"/>
                        <a:pt x="576" y="198"/>
                        <a:pt x="579" y="188"/>
                      </a:cubicBezTo>
                      <a:cubicBezTo>
                        <a:pt x="592" y="176"/>
                        <a:pt x="605" y="164"/>
                        <a:pt x="613" y="149"/>
                      </a:cubicBezTo>
                      <a:cubicBezTo>
                        <a:pt x="616" y="142"/>
                        <a:pt x="622" y="137"/>
                        <a:pt x="628" y="133"/>
                      </a:cubicBezTo>
                      <a:cubicBezTo>
                        <a:pt x="629" y="127"/>
                        <a:pt x="629" y="121"/>
                        <a:pt x="628" y="116"/>
                      </a:cubicBezTo>
                      <a:cubicBezTo>
                        <a:pt x="632" y="116"/>
                        <a:pt x="636" y="112"/>
                        <a:pt x="640" y="111"/>
                      </a:cubicBezTo>
                      <a:cubicBezTo>
                        <a:pt x="651" y="107"/>
                        <a:pt x="663" y="99"/>
                        <a:pt x="660" y="86"/>
                      </a:cubicBezTo>
                      <a:cubicBezTo>
                        <a:pt x="667" y="83"/>
                        <a:pt x="673" y="76"/>
                        <a:pt x="681" y="77"/>
                      </a:cubicBezTo>
                      <a:cubicBezTo>
                        <a:pt x="692" y="79"/>
                        <a:pt x="706" y="80"/>
                        <a:pt x="714" y="70"/>
                      </a:cubicBezTo>
                      <a:cubicBezTo>
                        <a:pt x="724" y="57"/>
                        <a:pt x="734" y="43"/>
                        <a:pt x="733" y="26"/>
                      </a:cubicBezTo>
                      <a:cubicBezTo>
                        <a:pt x="733" y="16"/>
                        <a:pt x="728" y="3"/>
                        <a:pt x="717" y="0"/>
                      </a:cubicBezTo>
                      <a:cubicBezTo>
                        <a:pt x="716" y="0"/>
                        <a:pt x="715" y="0"/>
                        <a:pt x="715" y="0"/>
                      </a:cubicBezTo>
                      <a:close/>
                      <a:moveTo>
                        <a:pt x="669" y="89"/>
                      </a:moveTo>
                      <a:cubicBezTo>
                        <a:pt x="665" y="115"/>
                        <a:pt x="649" y="117"/>
                        <a:pt x="637" y="120"/>
                      </a:cubicBezTo>
                      <a:cubicBezTo>
                        <a:pt x="637" y="130"/>
                        <a:pt x="640" y="133"/>
                        <a:pt x="634" y="137"/>
                      </a:cubicBezTo>
                      <a:cubicBezTo>
                        <a:pt x="626" y="145"/>
                        <a:pt x="625" y="145"/>
                        <a:pt x="620" y="151"/>
                      </a:cubicBezTo>
                      <a:cubicBezTo>
                        <a:pt x="622" y="169"/>
                        <a:pt x="644" y="196"/>
                        <a:pt x="671" y="196"/>
                      </a:cubicBezTo>
                      <a:cubicBezTo>
                        <a:pt x="676" y="199"/>
                        <a:pt x="676" y="207"/>
                        <a:pt x="673" y="212"/>
                      </a:cubicBezTo>
                      <a:cubicBezTo>
                        <a:pt x="650" y="216"/>
                        <a:pt x="628" y="222"/>
                        <a:pt x="607" y="232"/>
                      </a:cubicBezTo>
                      <a:cubicBezTo>
                        <a:pt x="451" y="301"/>
                        <a:pt x="479" y="518"/>
                        <a:pt x="632" y="574"/>
                      </a:cubicBezTo>
                      <a:cubicBezTo>
                        <a:pt x="636" y="567"/>
                        <a:pt x="645" y="558"/>
                        <a:pt x="656" y="554"/>
                      </a:cubicBezTo>
                      <a:cubicBezTo>
                        <a:pt x="596" y="541"/>
                        <a:pt x="549" y="496"/>
                        <a:pt x="533" y="439"/>
                      </a:cubicBezTo>
                      <a:cubicBezTo>
                        <a:pt x="533" y="438"/>
                        <a:pt x="533" y="438"/>
                        <a:pt x="533" y="438"/>
                      </a:cubicBezTo>
                      <a:cubicBezTo>
                        <a:pt x="529" y="424"/>
                        <a:pt x="527" y="410"/>
                        <a:pt x="527" y="395"/>
                      </a:cubicBezTo>
                      <a:cubicBezTo>
                        <a:pt x="527" y="307"/>
                        <a:pt x="600" y="235"/>
                        <a:pt x="690" y="235"/>
                      </a:cubicBezTo>
                      <a:cubicBezTo>
                        <a:pt x="771" y="235"/>
                        <a:pt x="838" y="291"/>
                        <a:pt x="851" y="367"/>
                      </a:cubicBezTo>
                      <a:cubicBezTo>
                        <a:pt x="853" y="376"/>
                        <a:pt x="854" y="385"/>
                        <a:pt x="854" y="394"/>
                      </a:cubicBezTo>
                      <a:lnTo>
                        <a:pt x="854" y="398"/>
                      </a:lnTo>
                      <a:cubicBezTo>
                        <a:pt x="854" y="414"/>
                        <a:pt x="852" y="430"/>
                        <a:pt x="847" y="445"/>
                      </a:cubicBezTo>
                      <a:cubicBezTo>
                        <a:pt x="854" y="438"/>
                        <a:pt x="864" y="434"/>
                        <a:pt x="878" y="435"/>
                      </a:cubicBezTo>
                      <a:cubicBezTo>
                        <a:pt x="880" y="423"/>
                        <a:pt x="880" y="411"/>
                        <a:pt x="881" y="399"/>
                      </a:cubicBezTo>
                      <a:cubicBezTo>
                        <a:pt x="859" y="381"/>
                        <a:pt x="845" y="347"/>
                        <a:pt x="863" y="320"/>
                      </a:cubicBezTo>
                      <a:cubicBezTo>
                        <a:pt x="840" y="270"/>
                        <a:pt x="773" y="222"/>
                        <a:pt x="714" y="213"/>
                      </a:cubicBezTo>
                      <a:cubicBezTo>
                        <a:pt x="713" y="209"/>
                        <a:pt x="713" y="204"/>
                        <a:pt x="714" y="200"/>
                      </a:cubicBezTo>
                      <a:cubicBezTo>
                        <a:pt x="790" y="177"/>
                        <a:pt x="770" y="90"/>
                        <a:pt x="669" y="89"/>
                      </a:cubicBezTo>
                      <a:close/>
                      <a:moveTo>
                        <a:pt x="723" y="118"/>
                      </a:moveTo>
                      <a:cubicBezTo>
                        <a:pt x="738" y="123"/>
                        <a:pt x="755" y="148"/>
                        <a:pt x="732" y="172"/>
                      </a:cubicBezTo>
                      <a:cubicBezTo>
                        <a:pt x="728" y="176"/>
                        <a:pt x="720" y="181"/>
                        <a:pt x="714" y="181"/>
                      </a:cubicBezTo>
                      <a:cubicBezTo>
                        <a:pt x="714" y="175"/>
                        <a:pt x="713" y="168"/>
                        <a:pt x="715" y="162"/>
                      </a:cubicBezTo>
                      <a:cubicBezTo>
                        <a:pt x="718" y="157"/>
                        <a:pt x="724" y="154"/>
                        <a:pt x="724" y="148"/>
                      </a:cubicBezTo>
                      <a:cubicBezTo>
                        <a:pt x="725" y="138"/>
                        <a:pt x="723" y="128"/>
                        <a:pt x="723" y="118"/>
                      </a:cubicBezTo>
                      <a:close/>
                      <a:moveTo>
                        <a:pt x="667" y="131"/>
                      </a:moveTo>
                      <a:cubicBezTo>
                        <a:pt x="668" y="137"/>
                        <a:pt x="666" y="148"/>
                        <a:pt x="668" y="154"/>
                      </a:cubicBezTo>
                      <a:cubicBezTo>
                        <a:pt x="669" y="160"/>
                        <a:pt x="671" y="160"/>
                        <a:pt x="674" y="164"/>
                      </a:cubicBezTo>
                      <a:cubicBezTo>
                        <a:pt x="674" y="170"/>
                        <a:pt x="674" y="176"/>
                        <a:pt x="674" y="182"/>
                      </a:cubicBezTo>
                      <a:cubicBezTo>
                        <a:pt x="657" y="179"/>
                        <a:pt x="644" y="163"/>
                        <a:pt x="645" y="147"/>
                      </a:cubicBezTo>
                      <a:cubicBezTo>
                        <a:pt x="650" y="142"/>
                        <a:pt x="661" y="133"/>
                        <a:pt x="667" y="131"/>
                      </a:cubicBezTo>
                      <a:close/>
                      <a:moveTo>
                        <a:pt x="762" y="267"/>
                      </a:moveTo>
                      <a:lnTo>
                        <a:pt x="697" y="373"/>
                      </a:lnTo>
                      <a:cubicBezTo>
                        <a:pt x="697" y="373"/>
                        <a:pt x="697" y="373"/>
                        <a:pt x="693" y="373"/>
                      </a:cubicBezTo>
                      <a:cubicBezTo>
                        <a:pt x="681" y="373"/>
                        <a:pt x="670" y="384"/>
                        <a:pt x="670" y="398"/>
                      </a:cubicBezTo>
                      <a:cubicBezTo>
                        <a:pt x="670" y="411"/>
                        <a:pt x="681" y="422"/>
                        <a:pt x="693" y="422"/>
                      </a:cubicBezTo>
                      <a:cubicBezTo>
                        <a:pt x="705" y="422"/>
                        <a:pt x="716" y="411"/>
                        <a:pt x="716" y="398"/>
                      </a:cubicBezTo>
                      <a:lnTo>
                        <a:pt x="716" y="397"/>
                      </a:lnTo>
                      <a:cubicBezTo>
                        <a:pt x="715" y="390"/>
                        <a:pt x="710" y="384"/>
                        <a:pt x="710" y="384"/>
                      </a:cubicBezTo>
                      <a:lnTo>
                        <a:pt x="766" y="270"/>
                      </a:lnTo>
                      <a:lnTo>
                        <a:pt x="762" y="267"/>
                      </a:lnTo>
                      <a:close/>
                      <a:moveTo>
                        <a:pt x="891" y="277"/>
                      </a:moveTo>
                      <a:cubicBezTo>
                        <a:pt x="880" y="277"/>
                        <a:pt x="866" y="279"/>
                        <a:pt x="853" y="284"/>
                      </a:cubicBezTo>
                      <a:cubicBezTo>
                        <a:pt x="852" y="289"/>
                        <a:pt x="875" y="312"/>
                        <a:pt x="878" y="316"/>
                      </a:cubicBezTo>
                      <a:cubicBezTo>
                        <a:pt x="863" y="348"/>
                        <a:pt x="859" y="364"/>
                        <a:pt x="890" y="390"/>
                      </a:cubicBezTo>
                      <a:cubicBezTo>
                        <a:pt x="894" y="396"/>
                        <a:pt x="903" y="399"/>
                        <a:pt x="912" y="399"/>
                      </a:cubicBezTo>
                      <a:cubicBezTo>
                        <a:pt x="928" y="399"/>
                        <a:pt x="942" y="391"/>
                        <a:pt x="956" y="387"/>
                      </a:cubicBezTo>
                      <a:cubicBezTo>
                        <a:pt x="969" y="383"/>
                        <a:pt x="978" y="371"/>
                        <a:pt x="979" y="358"/>
                      </a:cubicBezTo>
                      <a:cubicBezTo>
                        <a:pt x="981" y="345"/>
                        <a:pt x="982" y="329"/>
                        <a:pt x="972" y="318"/>
                      </a:cubicBezTo>
                      <a:cubicBezTo>
                        <a:pt x="962" y="309"/>
                        <a:pt x="953" y="298"/>
                        <a:pt x="940" y="293"/>
                      </a:cubicBezTo>
                      <a:cubicBezTo>
                        <a:pt x="928" y="288"/>
                        <a:pt x="916" y="282"/>
                        <a:pt x="903" y="279"/>
                      </a:cubicBezTo>
                      <a:cubicBezTo>
                        <a:pt x="900" y="278"/>
                        <a:pt x="896" y="277"/>
                        <a:pt x="891" y="277"/>
                      </a:cubicBezTo>
                      <a:close/>
                      <a:moveTo>
                        <a:pt x="894" y="430"/>
                      </a:moveTo>
                      <a:cubicBezTo>
                        <a:pt x="893" y="430"/>
                        <a:pt x="892" y="430"/>
                        <a:pt x="891" y="430"/>
                      </a:cubicBezTo>
                      <a:cubicBezTo>
                        <a:pt x="891" y="439"/>
                        <a:pt x="885" y="447"/>
                        <a:pt x="880" y="445"/>
                      </a:cubicBezTo>
                      <a:cubicBezTo>
                        <a:pt x="872" y="439"/>
                        <a:pt x="825" y="465"/>
                        <a:pt x="854" y="509"/>
                      </a:cubicBezTo>
                      <a:cubicBezTo>
                        <a:pt x="854" y="512"/>
                        <a:pt x="847" y="521"/>
                        <a:pt x="845" y="524"/>
                      </a:cubicBezTo>
                      <a:cubicBezTo>
                        <a:pt x="858" y="524"/>
                        <a:pt x="883" y="534"/>
                        <a:pt x="895" y="540"/>
                      </a:cubicBezTo>
                      <a:cubicBezTo>
                        <a:pt x="913" y="546"/>
                        <a:pt x="936" y="547"/>
                        <a:pt x="952" y="535"/>
                      </a:cubicBezTo>
                      <a:cubicBezTo>
                        <a:pt x="960" y="530"/>
                        <a:pt x="964" y="521"/>
                        <a:pt x="970" y="513"/>
                      </a:cubicBezTo>
                      <a:cubicBezTo>
                        <a:pt x="975" y="506"/>
                        <a:pt x="974" y="496"/>
                        <a:pt x="974" y="488"/>
                      </a:cubicBezTo>
                      <a:cubicBezTo>
                        <a:pt x="974" y="471"/>
                        <a:pt x="962" y="457"/>
                        <a:pt x="948" y="449"/>
                      </a:cubicBezTo>
                      <a:cubicBezTo>
                        <a:pt x="935" y="446"/>
                        <a:pt x="910" y="430"/>
                        <a:pt x="894" y="430"/>
                      </a:cubicBezTo>
                      <a:close/>
                      <a:moveTo>
                        <a:pt x="834" y="474"/>
                      </a:moveTo>
                      <a:cubicBezTo>
                        <a:pt x="823" y="495"/>
                        <a:pt x="807" y="512"/>
                        <a:pt x="788" y="526"/>
                      </a:cubicBezTo>
                      <a:cubicBezTo>
                        <a:pt x="799" y="526"/>
                        <a:pt x="811" y="528"/>
                        <a:pt x="823" y="532"/>
                      </a:cubicBezTo>
                      <a:cubicBezTo>
                        <a:pt x="830" y="525"/>
                        <a:pt x="837" y="517"/>
                        <a:pt x="841" y="507"/>
                      </a:cubicBezTo>
                      <a:cubicBezTo>
                        <a:pt x="836" y="498"/>
                        <a:pt x="833" y="486"/>
                        <a:pt x="834" y="474"/>
                      </a:cubicBezTo>
                      <a:close/>
                      <a:moveTo>
                        <a:pt x="752" y="546"/>
                      </a:moveTo>
                      <a:lnTo>
                        <a:pt x="752" y="546"/>
                      </a:lnTo>
                      <a:cubicBezTo>
                        <a:pt x="733" y="554"/>
                        <a:pt x="712" y="558"/>
                        <a:pt x="691" y="558"/>
                      </a:cubicBezTo>
                      <a:cubicBezTo>
                        <a:pt x="690" y="558"/>
                        <a:pt x="689" y="558"/>
                        <a:pt x="688" y="558"/>
                      </a:cubicBezTo>
                      <a:cubicBezTo>
                        <a:pt x="694" y="562"/>
                        <a:pt x="700" y="568"/>
                        <a:pt x="706" y="578"/>
                      </a:cubicBezTo>
                      <a:cubicBezTo>
                        <a:pt x="721" y="583"/>
                        <a:pt x="737" y="580"/>
                        <a:pt x="751" y="572"/>
                      </a:cubicBezTo>
                      <a:cubicBezTo>
                        <a:pt x="750" y="551"/>
                        <a:pt x="755" y="554"/>
                        <a:pt x="752" y="546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3175">
                  <a:solidFill>
                    <a:sysClr val="windowText" lastClr="000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solidFill>
                        <a:prstClr val="black"/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4B3A8242-B06D-44F4-8B41-70EF68C81713}"/>
                  </a:ext>
                </a:extLst>
              </p:cNvPr>
              <p:cNvGrpSpPr/>
              <p:nvPr/>
            </p:nvGrpSpPr>
            <p:grpSpPr>
              <a:xfrm>
                <a:off x="6010901" y="4069263"/>
                <a:ext cx="1133738" cy="759080"/>
                <a:chOff x="6042278" y="4069263"/>
                <a:chExt cx="1133738" cy="759080"/>
              </a:xfrm>
            </p:grpSpPr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D2910AFF-8C2B-4227-9770-28B0C7015611}"/>
                    </a:ext>
                  </a:extLst>
                </p:cNvPr>
                <p:cNvSpPr txBox="1"/>
                <p:nvPr/>
              </p:nvSpPr>
              <p:spPr>
                <a:xfrm>
                  <a:off x="6042278" y="4566733"/>
                  <a:ext cx="113373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Interim demo</a:t>
                  </a:r>
                </a:p>
              </p:txBody>
            </p:sp>
            <p:pic>
              <p:nvPicPr>
                <p:cNvPr id="257" name="Picture 30" descr="business, course materials, demo, demonstration, presentation, tailored courses, teaching icon">
                  <a:extLst>
                    <a:ext uri="{FF2B5EF4-FFF2-40B4-BE49-F238E27FC236}">
                      <a16:creationId xmlns:a16="http://schemas.microsoft.com/office/drawing/2014/main" id="{7AA4B56D-6761-4D33-BB54-CD388C25EA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4695" y="4069263"/>
                  <a:ext cx="508502" cy="4941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29" name="Crossroads">
              <a:extLst>
                <a:ext uri="{FF2B5EF4-FFF2-40B4-BE49-F238E27FC236}">
                  <a16:creationId xmlns:a16="http://schemas.microsoft.com/office/drawing/2014/main" id="{24F2C5DE-8530-46C5-8298-E74B9BEAE881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1790618" y="5079553"/>
              <a:ext cx="399183" cy="434553"/>
            </a:xfrm>
            <a:custGeom>
              <a:avLst/>
              <a:gdLst>
                <a:gd name="T0" fmla="*/ 626 w 736"/>
                <a:gd name="T1" fmla="*/ 300 h 800"/>
                <a:gd name="T2" fmla="*/ 368 w 736"/>
                <a:gd name="T3" fmla="*/ 300 h 800"/>
                <a:gd name="T4" fmla="*/ 368 w 736"/>
                <a:gd name="T5" fmla="*/ 266 h 800"/>
                <a:gd name="T6" fmla="*/ 455 w 736"/>
                <a:gd name="T7" fmla="*/ 266 h 800"/>
                <a:gd name="T8" fmla="*/ 468 w 736"/>
                <a:gd name="T9" fmla="*/ 253 h 800"/>
                <a:gd name="T10" fmla="*/ 468 w 736"/>
                <a:gd name="T11" fmla="*/ 80 h 800"/>
                <a:gd name="T12" fmla="*/ 455 w 736"/>
                <a:gd name="T13" fmla="*/ 66 h 800"/>
                <a:gd name="T14" fmla="*/ 368 w 736"/>
                <a:gd name="T15" fmla="*/ 66 h 800"/>
                <a:gd name="T16" fmla="*/ 368 w 736"/>
                <a:gd name="T17" fmla="*/ 33 h 800"/>
                <a:gd name="T18" fmla="*/ 334 w 736"/>
                <a:gd name="T19" fmla="*/ 0 h 800"/>
                <a:gd name="T20" fmla="*/ 301 w 736"/>
                <a:gd name="T21" fmla="*/ 33 h 800"/>
                <a:gd name="T22" fmla="*/ 301 w 736"/>
                <a:gd name="T23" fmla="*/ 66 h 800"/>
                <a:gd name="T24" fmla="*/ 109 w 736"/>
                <a:gd name="T25" fmla="*/ 66 h 800"/>
                <a:gd name="T26" fmla="*/ 87 w 736"/>
                <a:gd name="T27" fmla="*/ 75 h 800"/>
                <a:gd name="T28" fmla="*/ 5 w 736"/>
                <a:gd name="T29" fmla="*/ 157 h 800"/>
                <a:gd name="T30" fmla="*/ 5 w 736"/>
                <a:gd name="T31" fmla="*/ 175 h 800"/>
                <a:gd name="T32" fmla="*/ 87 w 736"/>
                <a:gd name="T33" fmla="*/ 257 h 800"/>
                <a:gd name="T34" fmla="*/ 109 w 736"/>
                <a:gd name="T35" fmla="*/ 266 h 800"/>
                <a:gd name="T36" fmla="*/ 301 w 736"/>
                <a:gd name="T37" fmla="*/ 266 h 800"/>
                <a:gd name="T38" fmla="*/ 301 w 736"/>
                <a:gd name="T39" fmla="*/ 300 h 800"/>
                <a:gd name="T40" fmla="*/ 214 w 736"/>
                <a:gd name="T41" fmla="*/ 300 h 800"/>
                <a:gd name="T42" fmla="*/ 201 w 736"/>
                <a:gd name="T43" fmla="*/ 313 h 800"/>
                <a:gd name="T44" fmla="*/ 201 w 736"/>
                <a:gd name="T45" fmla="*/ 486 h 800"/>
                <a:gd name="T46" fmla="*/ 214 w 736"/>
                <a:gd name="T47" fmla="*/ 500 h 800"/>
                <a:gd name="T48" fmla="*/ 301 w 736"/>
                <a:gd name="T49" fmla="*/ 500 h 800"/>
                <a:gd name="T50" fmla="*/ 301 w 736"/>
                <a:gd name="T51" fmla="*/ 766 h 800"/>
                <a:gd name="T52" fmla="*/ 334 w 736"/>
                <a:gd name="T53" fmla="*/ 800 h 800"/>
                <a:gd name="T54" fmla="*/ 368 w 736"/>
                <a:gd name="T55" fmla="*/ 766 h 800"/>
                <a:gd name="T56" fmla="*/ 368 w 736"/>
                <a:gd name="T57" fmla="*/ 500 h 800"/>
                <a:gd name="T58" fmla="*/ 626 w 736"/>
                <a:gd name="T59" fmla="*/ 500 h 800"/>
                <a:gd name="T60" fmla="*/ 648 w 736"/>
                <a:gd name="T61" fmla="*/ 491 h 800"/>
                <a:gd name="T62" fmla="*/ 731 w 736"/>
                <a:gd name="T63" fmla="*/ 409 h 800"/>
                <a:gd name="T64" fmla="*/ 731 w 736"/>
                <a:gd name="T65" fmla="*/ 391 h 800"/>
                <a:gd name="T66" fmla="*/ 648 w 736"/>
                <a:gd name="T67" fmla="*/ 309 h 800"/>
                <a:gd name="T68" fmla="*/ 626 w 736"/>
                <a:gd name="T69" fmla="*/ 3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36" h="800">
                  <a:moveTo>
                    <a:pt x="626" y="300"/>
                  </a:moveTo>
                  <a:lnTo>
                    <a:pt x="368" y="300"/>
                  </a:lnTo>
                  <a:lnTo>
                    <a:pt x="368" y="266"/>
                  </a:lnTo>
                  <a:lnTo>
                    <a:pt x="455" y="266"/>
                  </a:lnTo>
                  <a:cubicBezTo>
                    <a:pt x="462" y="266"/>
                    <a:pt x="468" y="260"/>
                    <a:pt x="468" y="253"/>
                  </a:cubicBezTo>
                  <a:lnTo>
                    <a:pt x="468" y="80"/>
                  </a:lnTo>
                  <a:cubicBezTo>
                    <a:pt x="468" y="72"/>
                    <a:pt x="462" y="66"/>
                    <a:pt x="455" y="66"/>
                  </a:cubicBezTo>
                  <a:lnTo>
                    <a:pt x="368" y="66"/>
                  </a:lnTo>
                  <a:lnTo>
                    <a:pt x="368" y="33"/>
                  </a:lnTo>
                  <a:cubicBezTo>
                    <a:pt x="368" y="15"/>
                    <a:pt x="353" y="0"/>
                    <a:pt x="334" y="0"/>
                  </a:cubicBezTo>
                  <a:cubicBezTo>
                    <a:pt x="316" y="0"/>
                    <a:pt x="301" y="15"/>
                    <a:pt x="301" y="33"/>
                  </a:cubicBezTo>
                  <a:lnTo>
                    <a:pt x="301" y="66"/>
                  </a:lnTo>
                  <a:lnTo>
                    <a:pt x="109" y="66"/>
                  </a:lnTo>
                  <a:cubicBezTo>
                    <a:pt x="102" y="66"/>
                    <a:pt x="92" y="70"/>
                    <a:pt x="87" y="75"/>
                  </a:cubicBezTo>
                  <a:lnTo>
                    <a:pt x="5" y="157"/>
                  </a:lnTo>
                  <a:cubicBezTo>
                    <a:pt x="0" y="162"/>
                    <a:pt x="0" y="170"/>
                    <a:pt x="5" y="175"/>
                  </a:cubicBezTo>
                  <a:lnTo>
                    <a:pt x="87" y="257"/>
                  </a:lnTo>
                  <a:cubicBezTo>
                    <a:pt x="92" y="262"/>
                    <a:pt x="102" y="266"/>
                    <a:pt x="109" y="266"/>
                  </a:cubicBezTo>
                  <a:lnTo>
                    <a:pt x="301" y="266"/>
                  </a:lnTo>
                  <a:lnTo>
                    <a:pt x="301" y="300"/>
                  </a:lnTo>
                  <a:lnTo>
                    <a:pt x="214" y="300"/>
                  </a:lnTo>
                  <a:cubicBezTo>
                    <a:pt x="207" y="300"/>
                    <a:pt x="201" y="306"/>
                    <a:pt x="201" y="313"/>
                  </a:cubicBezTo>
                  <a:lnTo>
                    <a:pt x="201" y="486"/>
                  </a:lnTo>
                  <a:cubicBezTo>
                    <a:pt x="201" y="494"/>
                    <a:pt x="207" y="500"/>
                    <a:pt x="214" y="500"/>
                  </a:cubicBezTo>
                  <a:lnTo>
                    <a:pt x="301" y="500"/>
                  </a:lnTo>
                  <a:lnTo>
                    <a:pt x="301" y="766"/>
                  </a:lnTo>
                  <a:cubicBezTo>
                    <a:pt x="301" y="785"/>
                    <a:pt x="316" y="800"/>
                    <a:pt x="334" y="800"/>
                  </a:cubicBezTo>
                  <a:cubicBezTo>
                    <a:pt x="353" y="800"/>
                    <a:pt x="368" y="785"/>
                    <a:pt x="368" y="766"/>
                  </a:cubicBezTo>
                  <a:lnTo>
                    <a:pt x="368" y="500"/>
                  </a:lnTo>
                  <a:lnTo>
                    <a:pt x="626" y="500"/>
                  </a:lnTo>
                  <a:cubicBezTo>
                    <a:pt x="633" y="500"/>
                    <a:pt x="643" y="496"/>
                    <a:pt x="648" y="491"/>
                  </a:cubicBezTo>
                  <a:lnTo>
                    <a:pt x="731" y="409"/>
                  </a:lnTo>
                  <a:cubicBezTo>
                    <a:pt x="736" y="404"/>
                    <a:pt x="736" y="396"/>
                    <a:pt x="731" y="391"/>
                  </a:cubicBezTo>
                  <a:lnTo>
                    <a:pt x="648" y="309"/>
                  </a:lnTo>
                  <a:cubicBezTo>
                    <a:pt x="643" y="304"/>
                    <a:pt x="633" y="300"/>
                    <a:pt x="626" y="300"/>
                  </a:cubicBezTo>
                </a:path>
              </a:pathLst>
            </a:cu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8422BC4C-32BD-4D6A-9E1B-B1B9D740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744661" y="4057933"/>
              <a:ext cx="506360" cy="330235"/>
            </a:xfrm>
            <a:prstGeom prst="rect">
              <a:avLst/>
            </a:prstGeom>
          </p:spPr>
        </p:pic>
        <p:grpSp>
          <p:nvGrpSpPr>
            <p:cNvPr id="231" name="Check">
              <a:extLst>
                <a:ext uri="{FF2B5EF4-FFF2-40B4-BE49-F238E27FC236}">
                  <a16:creationId xmlns:a16="http://schemas.microsoft.com/office/drawing/2014/main" id="{4C61D81F-9D76-42D9-A162-C883825D5C66}"/>
                </a:ext>
              </a:extLst>
            </p:cNvPr>
            <p:cNvGrpSpPr>
              <a:grpSpLocks noChangeAspect="1"/>
            </p:cNvGrpSpPr>
            <p:nvPr>
              <p:custDataLst>
                <p:tags r:id="rId6"/>
              </p:custDataLst>
            </p:nvPr>
          </p:nvGrpSpPr>
          <p:grpSpPr bwMode="auto">
            <a:xfrm>
              <a:off x="3756325" y="4829230"/>
              <a:ext cx="504891" cy="477877"/>
              <a:chOff x="2875" y="1062"/>
              <a:chExt cx="2168" cy="2052"/>
            </a:xfrm>
            <a:solidFill>
              <a:sysClr val="windowText" lastClr="000000"/>
            </a:solidFill>
          </p:grpSpPr>
          <p:sp>
            <p:nvSpPr>
              <p:cNvPr id="251" name="Freeform 240">
                <a:extLst>
                  <a:ext uri="{FF2B5EF4-FFF2-40B4-BE49-F238E27FC236}">
                    <a16:creationId xmlns:a16="http://schemas.microsoft.com/office/drawing/2014/main" id="{ED70CA68-40A9-4E30-B580-736D99EE9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6" y="1062"/>
                <a:ext cx="1767" cy="1523"/>
              </a:xfrm>
              <a:custGeom>
                <a:avLst/>
                <a:gdLst>
                  <a:gd name="T0" fmla="*/ 407 w 445"/>
                  <a:gd name="T1" fmla="*/ 0 h 383"/>
                  <a:gd name="T2" fmla="*/ 389 w 445"/>
                  <a:gd name="T3" fmla="*/ 5 h 383"/>
                  <a:gd name="T4" fmla="*/ 134 w 445"/>
                  <a:gd name="T5" fmla="*/ 287 h 383"/>
                  <a:gd name="T6" fmla="*/ 64 w 445"/>
                  <a:gd name="T7" fmla="*/ 196 h 383"/>
                  <a:gd name="T8" fmla="*/ 38 w 445"/>
                  <a:gd name="T9" fmla="*/ 183 h 383"/>
                  <a:gd name="T10" fmla="*/ 18 w 445"/>
                  <a:gd name="T11" fmla="*/ 190 h 383"/>
                  <a:gd name="T12" fmla="*/ 11 w 445"/>
                  <a:gd name="T13" fmla="*/ 237 h 383"/>
                  <a:gd name="T14" fmla="*/ 113 w 445"/>
                  <a:gd name="T15" fmla="*/ 370 h 383"/>
                  <a:gd name="T16" fmla="*/ 140 w 445"/>
                  <a:gd name="T17" fmla="*/ 383 h 383"/>
                  <a:gd name="T18" fmla="*/ 144 w 445"/>
                  <a:gd name="T19" fmla="*/ 383 h 383"/>
                  <a:gd name="T20" fmla="*/ 170 w 445"/>
                  <a:gd name="T21" fmla="*/ 363 h 383"/>
                  <a:gd name="T22" fmla="*/ 425 w 445"/>
                  <a:gd name="T23" fmla="*/ 61 h 383"/>
                  <a:gd name="T24" fmla="*/ 435 w 445"/>
                  <a:gd name="T25" fmla="*/ 15 h 383"/>
                  <a:gd name="T26" fmla="*/ 407 w 445"/>
                  <a:gd name="T27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5" h="383">
                    <a:moveTo>
                      <a:pt x="407" y="0"/>
                    </a:moveTo>
                    <a:cubicBezTo>
                      <a:pt x="401" y="0"/>
                      <a:pt x="395" y="1"/>
                      <a:pt x="389" y="5"/>
                    </a:cubicBezTo>
                    <a:cubicBezTo>
                      <a:pt x="256" y="91"/>
                      <a:pt x="173" y="218"/>
                      <a:pt x="134" y="287"/>
                    </a:cubicBezTo>
                    <a:lnTo>
                      <a:pt x="64" y="196"/>
                    </a:lnTo>
                    <a:cubicBezTo>
                      <a:pt x="58" y="188"/>
                      <a:pt x="48" y="183"/>
                      <a:pt x="38" y="183"/>
                    </a:cubicBezTo>
                    <a:cubicBezTo>
                      <a:pt x="31" y="183"/>
                      <a:pt x="24" y="185"/>
                      <a:pt x="18" y="190"/>
                    </a:cubicBezTo>
                    <a:cubicBezTo>
                      <a:pt x="3" y="201"/>
                      <a:pt x="0" y="222"/>
                      <a:pt x="11" y="237"/>
                    </a:cubicBezTo>
                    <a:lnTo>
                      <a:pt x="113" y="370"/>
                    </a:lnTo>
                    <a:cubicBezTo>
                      <a:pt x="120" y="378"/>
                      <a:pt x="130" y="383"/>
                      <a:pt x="140" y="383"/>
                    </a:cubicBezTo>
                    <a:cubicBezTo>
                      <a:pt x="141" y="383"/>
                      <a:pt x="143" y="383"/>
                      <a:pt x="144" y="383"/>
                    </a:cubicBezTo>
                    <a:cubicBezTo>
                      <a:pt x="156" y="381"/>
                      <a:pt x="166" y="374"/>
                      <a:pt x="170" y="363"/>
                    </a:cubicBezTo>
                    <a:cubicBezTo>
                      <a:pt x="171" y="361"/>
                      <a:pt x="255" y="171"/>
                      <a:pt x="425" y="61"/>
                    </a:cubicBezTo>
                    <a:cubicBezTo>
                      <a:pt x="441" y="51"/>
                      <a:pt x="445" y="30"/>
                      <a:pt x="435" y="15"/>
                    </a:cubicBezTo>
                    <a:cubicBezTo>
                      <a:pt x="429" y="5"/>
                      <a:pt x="418" y="0"/>
                      <a:pt x="4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2" name="Freeform 241">
                <a:extLst>
                  <a:ext uri="{FF2B5EF4-FFF2-40B4-BE49-F238E27FC236}">
                    <a16:creationId xmlns:a16="http://schemas.microsoft.com/office/drawing/2014/main" id="{921B4CB4-C012-4FC9-820D-4B125E06B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5" y="1261"/>
                <a:ext cx="1854" cy="1853"/>
              </a:xfrm>
              <a:custGeom>
                <a:avLst/>
                <a:gdLst>
                  <a:gd name="T0" fmla="*/ 400 w 467"/>
                  <a:gd name="T1" fmla="*/ 172 h 466"/>
                  <a:gd name="T2" fmla="*/ 400 w 467"/>
                  <a:gd name="T3" fmla="*/ 400 h 466"/>
                  <a:gd name="T4" fmla="*/ 67 w 467"/>
                  <a:gd name="T5" fmla="*/ 400 h 466"/>
                  <a:gd name="T6" fmla="*/ 67 w 467"/>
                  <a:gd name="T7" fmla="*/ 66 h 466"/>
                  <a:gd name="T8" fmla="*/ 315 w 467"/>
                  <a:gd name="T9" fmla="*/ 66 h 466"/>
                  <a:gd name="T10" fmla="*/ 379 w 467"/>
                  <a:gd name="T11" fmla="*/ 0 h 466"/>
                  <a:gd name="T12" fmla="*/ 67 w 467"/>
                  <a:gd name="T13" fmla="*/ 0 h 466"/>
                  <a:gd name="T14" fmla="*/ 0 w 467"/>
                  <a:gd name="T15" fmla="*/ 66 h 466"/>
                  <a:gd name="T16" fmla="*/ 0 w 467"/>
                  <a:gd name="T17" fmla="*/ 400 h 466"/>
                  <a:gd name="T18" fmla="*/ 67 w 467"/>
                  <a:gd name="T19" fmla="*/ 466 h 466"/>
                  <a:gd name="T20" fmla="*/ 400 w 467"/>
                  <a:gd name="T21" fmla="*/ 466 h 466"/>
                  <a:gd name="T22" fmla="*/ 467 w 467"/>
                  <a:gd name="T23" fmla="*/ 400 h 466"/>
                  <a:gd name="T24" fmla="*/ 467 w 467"/>
                  <a:gd name="T25" fmla="*/ 100 h 466"/>
                  <a:gd name="T26" fmla="*/ 400 w 467"/>
                  <a:gd name="T27" fmla="*/ 172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7" h="466">
                    <a:moveTo>
                      <a:pt x="400" y="172"/>
                    </a:moveTo>
                    <a:lnTo>
                      <a:pt x="400" y="400"/>
                    </a:lnTo>
                    <a:lnTo>
                      <a:pt x="67" y="400"/>
                    </a:lnTo>
                    <a:lnTo>
                      <a:pt x="67" y="66"/>
                    </a:lnTo>
                    <a:lnTo>
                      <a:pt x="315" y="66"/>
                    </a:lnTo>
                    <a:cubicBezTo>
                      <a:pt x="334" y="44"/>
                      <a:pt x="355" y="22"/>
                      <a:pt x="379" y="0"/>
                    </a:cubicBezTo>
                    <a:lnTo>
                      <a:pt x="67" y="0"/>
                    </a:lnTo>
                    <a:cubicBezTo>
                      <a:pt x="30" y="0"/>
                      <a:pt x="0" y="30"/>
                      <a:pt x="0" y="66"/>
                    </a:cubicBezTo>
                    <a:lnTo>
                      <a:pt x="0" y="400"/>
                    </a:lnTo>
                    <a:cubicBezTo>
                      <a:pt x="0" y="436"/>
                      <a:pt x="30" y="466"/>
                      <a:pt x="67" y="466"/>
                    </a:cubicBezTo>
                    <a:lnTo>
                      <a:pt x="400" y="466"/>
                    </a:lnTo>
                    <a:cubicBezTo>
                      <a:pt x="437" y="466"/>
                      <a:pt x="467" y="436"/>
                      <a:pt x="467" y="400"/>
                    </a:cubicBezTo>
                    <a:lnTo>
                      <a:pt x="467" y="100"/>
                    </a:lnTo>
                    <a:cubicBezTo>
                      <a:pt x="442" y="124"/>
                      <a:pt x="419" y="148"/>
                      <a:pt x="400" y="17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32" name="Clipboard8">
              <a:extLst>
                <a:ext uri="{FF2B5EF4-FFF2-40B4-BE49-F238E27FC236}">
                  <a16:creationId xmlns:a16="http://schemas.microsoft.com/office/drawing/2014/main" id="{577938B7-E6F4-46ED-B9AC-ADBBE10CB3BA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6317552" y="1193952"/>
              <a:ext cx="537081" cy="718651"/>
            </a:xfrm>
            <a:custGeom>
              <a:avLst/>
              <a:gdLst>
                <a:gd name="T0" fmla="*/ 104 w 938"/>
                <a:gd name="T1" fmla="*/ 1250 h 1250"/>
                <a:gd name="T2" fmla="*/ 0 w 938"/>
                <a:gd name="T3" fmla="*/ 208 h 1250"/>
                <a:gd name="T4" fmla="*/ 365 w 938"/>
                <a:gd name="T5" fmla="*/ 104 h 1250"/>
                <a:gd name="T6" fmla="*/ 261 w 938"/>
                <a:gd name="T7" fmla="*/ 208 h 1250"/>
                <a:gd name="T8" fmla="*/ 625 w 938"/>
                <a:gd name="T9" fmla="*/ 208 h 1250"/>
                <a:gd name="T10" fmla="*/ 677 w 938"/>
                <a:gd name="T11" fmla="*/ 156 h 1250"/>
                <a:gd name="T12" fmla="*/ 834 w 938"/>
                <a:gd name="T13" fmla="*/ 104 h 1250"/>
                <a:gd name="T14" fmla="*/ 938 w 938"/>
                <a:gd name="T15" fmla="*/ 1146 h 1250"/>
                <a:gd name="T16" fmla="*/ 209 w 938"/>
                <a:gd name="T17" fmla="*/ 365 h 1250"/>
                <a:gd name="T18" fmla="*/ 104 w 938"/>
                <a:gd name="T19" fmla="*/ 469 h 1250"/>
                <a:gd name="T20" fmla="*/ 209 w 938"/>
                <a:gd name="T21" fmla="*/ 365 h 1250"/>
                <a:gd name="T22" fmla="*/ 104 w 938"/>
                <a:gd name="T23" fmla="*/ 573 h 1250"/>
                <a:gd name="T24" fmla="*/ 209 w 938"/>
                <a:gd name="T25" fmla="*/ 677 h 1250"/>
                <a:gd name="T26" fmla="*/ 209 w 938"/>
                <a:gd name="T27" fmla="*/ 781 h 1250"/>
                <a:gd name="T28" fmla="*/ 104 w 938"/>
                <a:gd name="T29" fmla="*/ 885 h 1250"/>
                <a:gd name="T30" fmla="*/ 209 w 938"/>
                <a:gd name="T31" fmla="*/ 781 h 1250"/>
                <a:gd name="T32" fmla="*/ 104 w 938"/>
                <a:gd name="T33" fmla="*/ 990 h 1250"/>
                <a:gd name="T34" fmla="*/ 209 w 938"/>
                <a:gd name="T35" fmla="*/ 1094 h 1250"/>
                <a:gd name="T36" fmla="*/ 834 w 938"/>
                <a:gd name="T37" fmla="*/ 365 h 1250"/>
                <a:gd name="T38" fmla="*/ 313 w 938"/>
                <a:gd name="T39" fmla="*/ 469 h 1250"/>
                <a:gd name="T40" fmla="*/ 834 w 938"/>
                <a:gd name="T41" fmla="*/ 365 h 1250"/>
                <a:gd name="T42" fmla="*/ 313 w 938"/>
                <a:gd name="T43" fmla="*/ 573 h 1250"/>
                <a:gd name="T44" fmla="*/ 834 w 938"/>
                <a:gd name="T45" fmla="*/ 677 h 1250"/>
                <a:gd name="T46" fmla="*/ 834 w 938"/>
                <a:gd name="T47" fmla="*/ 781 h 1250"/>
                <a:gd name="T48" fmla="*/ 313 w 938"/>
                <a:gd name="T49" fmla="*/ 885 h 1250"/>
                <a:gd name="T50" fmla="*/ 834 w 938"/>
                <a:gd name="T51" fmla="*/ 781 h 1250"/>
                <a:gd name="T52" fmla="*/ 313 w 938"/>
                <a:gd name="T53" fmla="*/ 990 h 1250"/>
                <a:gd name="T54" fmla="*/ 834 w 938"/>
                <a:gd name="T55" fmla="*/ 1094 h 1250"/>
                <a:gd name="T56" fmla="*/ 417 w 938"/>
                <a:gd name="T57" fmla="*/ 104 h 1250"/>
                <a:gd name="T58" fmla="*/ 365 w 938"/>
                <a:gd name="T59" fmla="*/ 52 h 1250"/>
                <a:gd name="T60" fmla="*/ 521 w 938"/>
                <a:gd name="T61" fmla="*/ 0 h 1250"/>
                <a:gd name="T62" fmla="*/ 573 w 938"/>
                <a:gd name="T63" fmla="*/ 104 h 1250"/>
                <a:gd name="T64" fmla="*/ 417 w 938"/>
                <a:gd name="T65" fmla="*/ 104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38" h="1250">
                  <a:moveTo>
                    <a:pt x="834" y="1250"/>
                  </a:moveTo>
                  <a:lnTo>
                    <a:pt x="104" y="1250"/>
                  </a:lnTo>
                  <a:cubicBezTo>
                    <a:pt x="47" y="1250"/>
                    <a:pt x="0" y="1203"/>
                    <a:pt x="0" y="1146"/>
                  </a:cubicBezTo>
                  <a:lnTo>
                    <a:pt x="0" y="208"/>
                  </a:lnTo>
                  <a:cubicBezTo>
                    <a:pt x="0" y="151"/>
                    <a:pt x="47" y="104"/>
                    <a:pt x="104" y="104"/>
                  </a:cubicBezTo>
                  <a:lnTo>
                    <a:pt x="365" y="104"/>
                  </a:lnTo>
                  <a:cubicBezTo>
                    <a:pt x="336" y="104"/>
                    <a:pt x="261" y="127"/>
                    <a:pt x="261" y="156"/>
                  </a:cubicBezTo>
                  <a:lnTo>
                    <a:pt x="261" y="208"/>
                  </a:lnTo>
                  <a:lnTo>
                    <a:pt x="313" y="208"/>
                  </a:lnTo>
                  <a:lnTo>
                    <a:pt x="625" y="208"/>
                  </a:lnTo>
                  <a:lnTo>
                    <a:pt x="677" y="208"/>
                  </a:lnTo>
                  <a:lnTo>
                    <a:pt x="677" y="156"/>
                  </a:lnTo>
                  <a:cubicBezTo>
                    <a:pt x="677" y="127"/>
                    <a:pt x="602" y="104"/>
                    <a:pt x="573" y="104"/>
                  </a:cubicBezTo>
                  <a:lnTo>
                    <a:pt x="834" y="104"/>
                  </a:lnTo>
                  <a:cubicBezTo>
                    <a:pt x="891" y="104"/>
                    <a:pt x="938" y="151"/>
                    <a:pt x="938" y="208"/>
                  </a:cubicBezTo>
                  <a:lnTo>
                    <a:pt x="938" y="1146"/>
                  </a:lnTo>
                  <a:cubicBezTo>
                    <a:pt x="938" y="1203"/>
                    <a:pt x="891" y="1250"/>
                    <a:pt x="834" y="1250"/>
                  </a:cubicBezTo>
                  <a:close/>
                  <a:moveTo>
                    <a:pt x="209" y="365"/>
                  </a:moveTo>
                  <a:lnTo>
                    <a:pt x="104" y="365"/>
                  </a:lnTo>
                  <a:lnTo>
                    <a:pt x="104" y="469"/>
                  </a:lnTo>
                  <a:lnTo>
                    <a:pt x="209" y="469"/>
                  </a:lnTo>
                  <a:lnTo>
                    <a:pt x="209" y="365"/>
                  </a:lnTo>
                  <a:close/>
                  <a:moveTo>
                    <a:pt x="209" y="573"/>
                  </a:moveTo>
                  <a:lnTo>
                    <a:pt x="104" y="573"/>
                  </a:lnTo>
                  <a:lnTo>
                    <a:pt x="104" y="677"/>
                  </a:lnTo>
                  <a:lnTo>
                    <a:pt x="209" y="677"/>
                  </a:lnTo>
                  <a:lnTo>
                    <a:pt x="209" y="573"/>
                  </a:lnTo>
                  <a:close/>
                  <a:moveTo>
                    <a:pt x="209" y="781"/>
                  </a:moveTo>
                  <a:lnTo>
                    <a:pt x="104" y="781"/>
                  </a:lnTo>
                  <a:lnTo>
                    <a:pt x="104" y="885"/>
                  </a:lnTo>
                  <a:lnTo>
                    <a:pt x="209" y="885"/>
                  </a:lnTo>
                  <a:lnTo>
                    <a:pt x="209" y="781"/>
                  </a:lnTo>
                  <a:close/>
                  <a:moveTo>
                    <a:pt x="209" y="990"/>
                  </a:moveTo>
                  <a:lnTo>
                    <a:pt x="104" y="990"/>
                  </a:lnTo>
                  <a:lnTo>
                    <a:pt x="104" y="1094"/>
                  </a:lnTo>
                  <a:lnTo>
                    <a:pt x="209" y="1094"/>
                  </a:lnTo>
                  <a:lnTo>
                    <a:pt x="209" y="990"/>
                  </a:lnTo>
                  <a:close/>
                  <a:moveTo>
                    <a:pt x="834" y="365"/>
                  </a:moveTo>
                  <a:lnTo>
                    <a:pt x="313" y="365"/>
                  </a:lnTo>
                  <a:lnTo>
                    <a:pt x="313" y="469"/>
                  </a:lnTo>
                  <a:lnTo>
                    <a:pt x="834" y="469"/>
                  </a:lnTo>
                  <a:lnTo>
                    <a:pt x="834" y="365"/>
                  </a:lnTo>
                  <a:close/>
                  <a:moveTo>
                    <a:pt x="834" y="573"/>
                  </a:moveTo>
                  <a:lnTo>
                    <a:pt x="313" y="573"/>
                  </a:lnTo>
                  <a:lnTo>
                    <a:pt x="313" y="677"/>
                  </a:lnTo>
                  <a:lnTo>
                    <a:pt x="834" y="677"/>
                  </a:lnTo>
                  <a:lnTo>
                    <a:pt x="834" y="573"/>
                  </a:lnTo>
                  <a:close/>
                  <a:moveTo>
                    <a:pt x="834" y="781"/>
                  </a:moveTo>
                  <a:lnTo>
                    <a:pt x="313" y="781"/>
                  </a:lnTo>
                  <a:lnTo>
                    <a:pt x="313" y="885"/>
                  </a:lnTo>
                  <a:lnTo>
                    <a:pt x="834" y="885"/>
                  </a:lnTo>
                  <a:lnTo>
                    <a:pt x="834" y="781"/>
                  </a:lnTo>
                  <a:close/>
                  <a:moveTo>
                    <a:pt x="834" y="990"/>
                  </a:moveTo>
                  <a:lnTo>
                    <a:pt x="313" y="990"/>
                  </a:lnTo>
                  <a:lnTo>
                    <a:pt x="313" y="1094"/>
                  </a:lnTo>
                  <a:lnTo>
                    <a:pt x="834" y="1094"/>
                  </a:lnTo>
                  <a:lnTo>
                    <a:pt x="834" y="990"/>
                  </a:lnTo>
                  <a:close/>
                  <a:moveTo>
                    <a:pt x="417" y="104"/>
                  </a:moveTo>
                  <a:lnTo>
                    <a:pt x="365" y="104"/>
                  </a:lnTo>
                  <a:lnTo>
                    <a:pt x="365" y="52"/>
                  </a:lnTo>
                  <a:cubicBezTo>
                    <a:pt x="365" y="23"/>
                    <a:pt x="388" y="0"/>
                    <a:pt x="417" y="0"/>
                  </a:cubicBezTo>
                  <a:lnTo>
                    <a:pt x="521" y="0"/>
                  </a:lnTo>
                  <a:cubicBezTo>
                    <a:pt x="550" y="0"/>
                    <a:pt x="573" y="23"/>
                    <a:pt x="573" y="52"/>
                  </a:cubicBezTo>
                  <a:lnTo>
                    <a:pt x="573" y="104"/>
                  </a:lnTo>
                  <a:lnTo>
                    <a:pt x="521" y="104"/>
                  </a:lnTo>
                  <a:lnTo>
                    <a:pt x="417" y="104"/>
                  </a:lnTo>
                  <a:close/>
                </a:path>
              </a:pathLst>
            </a:custGeom>
            <a:solidFill>
              <a:sysClr val="windowText" lastClr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3" name="Road_Junction">
              <a:extLst>
                <a:ext uri="{FF2B5EF4-FFF2-40B4-BE49-F238E27FC236}">
                  <a16:creationId xmlns:a16="http://schemas.microsoft.com/office/drawing/2014/main" id="{55C3E300-3B38-4F74-BB29-8409312A8F99}"/>
                </a:ext>
              </a:extLst>
            </p:cNvPr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 rot="16200000">
              <a:off x="4946538" y="3858109"/>
              <a:ext cx="531398" cy="542925"/>
            </a:xfrm>
            <a:custGeom>
              <a:avLst/>
              <a:gdLst>
                <a:gd name="T0" fmla="*/ 1224 w 1224"/>
                <a:gd name="T1" fmla="*/ 854 h 1250"/>
                <a:gd name="T2" fmla="*/ 874 w 1224"/>
                <a:gd name="T3" fmla="*/ 636 h 1250"/>
                <a:gd name="T4" fmla="*/ 874 w 1224"/>
                <a:gd name="T5" fmla="*/ 761 h 1250"/>
                <a:gd name="T6" fmla="*/ 275 w 1224"/>
                <a:gd name="T7" fmla="*/ 761 h 1250"/>
                <a:gd name="T8" fmla="*/ 169 w 1224"/>
                <a:gd name="T9" fmla="*/ 656 h 1250"/>
                <a:gd name="T10" fmla="*/ 275 w 1224"/>
                <a:gd name="T11" fmla="*/ 550 h 1250"/>
                <a:gd name="T12" fmla="*/ 380 w 1224"/>
                <a:gd name="T13" fmla="*/ 656 h 1250"/>
                <a:gd name="T14" fmla="*/ 380 w 1224"/>
                <a:gd name="T15" fmla="*/ 712 h 1250"/>
                <a:gd name="T16" fmla="*/ 549 w 1224"/>
                <a:gd name="T17" fmla="*/ 712 h 1250"/>
                <a:gd name="T18" fmla="*/ 549 w 1224"/>
                <a:gd name="T19" fmla="*/ 656 h 1250"/>
                <a:gd name="T20" fmla="*/ 275 w 1224"/>
                <a:gd name="T21" fmla="*/ 381 h 1250"/>
                <a:gd name="T22" fmla="*/ 0 w 1224"/>
                <a:gd name="T23" fmla="*/ 656 h 1250"/>
                <a:gd name="T24" fmla="*/ 275 w 1224"/>
                <a:gd name="T25" fmla="*/ 930 h 1250"/>
                <a:gd name="T26" fmla="*/ 874 w 1224"/>
                <a:gd name="T27" fmla="*/ 930 h 1250"/>
                <a:gd name="T28" fmla="*/ 874 w 1224"/>
                <a:gd name="T29" fmla="*/ 1072 h 1250"/>
                <a:gd name="T30" fmla="*/ 1224 w 1224"/>
                <a:gd name="T31" fmla="*/ 854 h 1250"/>
                <a:gd name="T32" fmla="*/ 384 w 1224"/>
                <a:gd name="T33" fmla="*/ 1250 h 1250"/>
                <a:gd name="T34" fmla="*/ 553 w 1224"/>
                <a:gd name="T35" fmla="*/ 1250 h 1250"/>
                <a:gd name="T36" fmla="*/ 553 w 1224"/>
                <a:gd name="T37" fmla="*/ 984 h 1250"/>
                <a:gd name="T38" fmla="*/ 384 w 1224"/>
                <a:gd name="T39" fmla="*/ 984 h 1250"/>
                <a:gd name="T40" fmla="*/ 384 w 1224"/>
                <a:gd name="T41" fmla="*/ 1250 h 1250"/>
                <a:gd name="T42" fmla="*/ 614 w 1224"/>
                <a:gd name="T43" fmla="*/ 1250 h 1250"/>
                <a:gd name="T44" fmla="*/ 783 w 1224"/>
                <a:gd name="T45" fmla="*/ 1250 h 1250"/>
                <a:gd name="T46" fmla="*/ 783 w 1224"/>
                <a:gd name="T47" fmla="*/ 984 h 1250"/>
                <a:gd name="T48" fmla="*/ 614 w 1224"/>
                <a:gd name="T49" fmla="*/ 984 h 1250"/>
                <a:gd name="T50" fmla="*/ 614 w 1224"/>
                <a:gd name="T51" fmla="*/ 1250 h 1250"/>
                <a:gd name="T52" fmla="*/ 614 w 1224"/>
                <a:gd name="T53" fmla="*/ 711 h 1250"/>
                <a:gd name="T54" fmla="*/ 783 w 1224"/>
                <a:gd name="T55" fmla="*/ 711 h 1250"/>
                <a:gd name="T56" fmla="*/ 783 w 1224"/>
                <a:gd name="T57" fmla="*/ 350 h 1250"/>
                <a:gd name="T58" fmla="*/ 909 w 1224"/>
                <a:gd name="T59" fmla="*/ 350 h 1250"/>
                <a:gd name="T60" fmla="*/ 691 w 1224"/>
                <a:gd name="T61" fmla="*/ 0 h 1250"/>
                <a:gd name="T62" fmla="*/ 474 w 1224"/>
                <a:gd name="T63" fmla="*/ 350 h 1250"/>
                <a:gd name="T64" fmla="*/ 614 w 1224"/>
                <a:gd name="T65" fmla="*/ 350 h 1250"/>
                <a:gd name="T66" fmla="*/ 614 w 1224"/>
                <a:gd name="T67" fmla="*/ 711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24" h="1250">
                  <a:moveTo>
                    <a:pt x="1224" y="854"/>
                  </a:moveTo>
                  <a:lnTo>
                    <a:pt x="874" y="636"/>
                  </a:lnTo>
                  <a:lnTo>
                    <a:pt x="874" y="761"/>
                  </a:lnTo>
                  <a:lnTo>
                    <a:pt x="275" y="761"/>
                  </a:lnTo>
                  <a:cubicBezTo>
                    <a:pt x="216" y="761"/>
                    <a:pt x="169" y="714"/>
                    <a:pt x="169" y="656"/>
                  </a:cubicBezTo>
                  <a:cubicBezTo>
                    <a:pt x="169" y="597"/>
                    <a:pt x="216" y="550"/>
                    <a:pt x="275" y="550"/>
                  </a:cubicBezTo>
                  <a:cubicBezTo>
                    <a:pt x="333" y="550"/>
                    <a:pt x="380" y="597"/>
                    <a:pt x="380" y="656"/>
                  </a:cubicBezTo>
                  <a:lnTo>
                    <a:pt x="380" y="712"/>
                  </a:lnTo>
                  <a:lnTo>
                    <a:pt x="549" y="712"/>
                  </a:lnTo>
                  <a:lnTo>
                    <a:pt x="549" y="656"/>
                  </a:lnTo>
                  <a:cubicBezTo>
                    <a:pt x="549" y="504"/>
                    <a:pt x="426" y="381"/>
                    <a:pt x="275" y="381"/>
                  </a:cubicBezTo>
                  <a:cubicBezTo>
                    <a:pt x="123" y="381"/>
                    <a:pt x="0" y="504"/>
                    <a:pt x="0" y="656"/>
                  </a:cubicBezTo>
                  <a:cubicBezTo>
                    <a:pt x="0" y="807"/>
                    <a:pt x="123" y="930"/>
                    <a:pt x="275" y="930"/>
                  </a:cubicBezTo>
                  <a:lnTo>
                    <a:pt x="874" y="930"/>
                  </a:lnTo>
                  <a:lnTo>
                    <a:pt x="874" y="1072"/>
                  </a:lnTo>
                  <a:lnTo>
                    <a:pt x="1224" y="854"/>
                  </a:lnTo>
                  <a:close/>
                  <a:moveTo>
                    <a:pt x="384" y="1250"/>
                  </a:moveTo>
                  <a:lnTo>
                    <a:pt x="553" y="1250"/>
                  </a:lnTo>
                  <a:lnTo>
                    <a:pt x="553" y="984"/>
                  </a:lnTo>
                  <a:lnTo>
                    <a:pt x="384" y="984"/>
                  </a:lnTo>
                  <a:lnTo>
                    <a:pt x="384" y="1250"/>
                  </a:lnTo>
                  <a:close/>
                  <a:moveTo>
                    <a:pt x="614" y="1250"/>
                  </a:moveTo>
                  <a:lnTo>
                    <a:pt x="783" y="1250"/>
                  </a:lnTo>
                  <a:lnTo>
                    <a:pt x="783" y="984"/>
                  </a:lnTo>
                  <a:lnTo>
                    <a:pt x="614" y="984"/>
                  </a:lnTo>
                  <a:lnTo>
                    <a:pt x="614" y="1250"/>
                  </a:lnTo>
                  <a:close/>
                  <a:moveTo>
                    <a:pt x="614" y="711"/>
                  </a:moveTo>
                  <a:lnTo>
                    <a:pt x="783" y="711"/>
                  </a:lnTo>
                  <a:lnTo>
                    <a:pt x="783" y="350"/>
                  </a:lnTo>
                  <a:lnTo>
                    <a:pt x="909" y="350"/>
                  </a:lnTo>
                  <a:lnTo>
                    <a:pt x="691" y="0"/>
                  </a:lnTo>
                  <a:lnTo>
                    <a:pt x="474" y="350"/>
                  </a:lnTo>
                  <a:lnTo>
                    <a:pt x="614" y="350"/>
                  </a:lnTo>
                  <a:lnTo>
                    <a:pt x="614" y="711"/>
                  </a:lnTo>
                  <a:close/>
                </a:path>
              </a:pathLst>
            </a:custGeom>
            <a:solidFill>
              <a:sysClr val="windowText" lastClr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6A6A5130-ABD8-4F96-8191-B11D42741941}"/>
                </a:ext>
              </a:extLst>
            </p:cNvPr>
            <p:cNvGrpSpPr/>
            <p:nvPr/>
          </p:nvGrpSpPr>
          <p:grpSpPr>
            <a:xfrm>
              <a:off x="6237426" y="5227903"/>
              <a:ext cx="3707653" cy="745042"/>
              <a:chOff x="6099037" y="5227903"/>
              <a:chExt cx="3707653" cy="745042"/>
            </a:xfrm>
          </p:grpSpPr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723FD8F6-FF81-4BAE-A16E-9CA8D90585D4}"/>
                  </a:ext>
                </a:extLst>
              </p:cNvPr>
              <p:cNvGrpSpPr/>
              <p:nvPr/>
            </p:nvGrpSpPr>
            <p:grpSpPr>
              <a:xfrm>
                <a:off x="8540344" y="5275242"/>
                <a:ext cx="1266346" cy="697703"/>
                <a:chOff x="8540344" y="5275242"/>
                <a:chExt cx="1266346" cy="697703"/>
              </a:xfrm>
            </p:grpSpPr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905750F9-7EF6-428C-80E5-7B079CCC2A3C}"/>
                    </a:ext>
                  </a:extLst>
                </p:cNvPr>
                <p:cNvSpPr txBox="1"/>
                <p:nvPr/>
              </p:nvSpPr>
              <p:spPr>
                <a:xfrm>
                  <a:off x="8540344" y="5695946"/>
                  <a:ext cx="12663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Daily Stand-ups</a:t>
                  </a:r>
                </a:p>
              </p:txBody>
            </p:sp>
            <p:pic>
              <p:nvPicPr>
                <p:cNvPr id="250" name="Picture 249">
                  <a:extLst>
                    <a:ext uri="{FF2B5EF4-FFF2-40B4-BE49-F238E27FC236}">
                      <a16:creationId xmlns:a16="http://schemas.microsoft.com/office/drawing/2014/main" id="{22231D96-0993-424D-90E2-97C75FEE29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51333" y="5275242"/>
                  <a:ext cx="501175" cy="417646"/>
                </a:xfrm>
                <a:prstGeom prst="rect">
                  <a:avLst/>
                </a:prstGeom>
              </p:spPr>
            </p:pic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24FD2FA9-15C9-475E-8789-2292C65206A2}"/>
                  </a:ext>
                </a:extLst>
              </p:cNvPr>
              <p:cNvGrpSpPr/>
              <p:nvPr/>
            </p:nvGrpSpPr>
            <p:grpSpPr>
              <a:xfrm>
                <a:off x="7268690" y="5227903"/>
                <a:ext cx="1127795" cy="745042"/>
                <a:chOff x="7281107" y="5227903"/>
                <a:chExt cx="1127795" cy="745042"/>
              </a:xfrm>
            </p:grpSpPr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FAF3E82C-77DA-4ED3-8F59-958655BF30F8}"/>
                    </a:ext>
                  </a:extLst>
                </p:cNvPr>
                <p:cNvSpPr txBox="1"/>
                <p:nvPr/>
              </p:nvSpPr>
              <p:spPr>
                <a:xfrm>
                  <a:off x="7281107" y="5695946"/>
                  <a:ext cx="112779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Best practices</a:t>
                  </a:r>
                </a:p>
              </p:txBody>
            </p:sp>
            <p:pic>
              <p:nvPicPr>
                <p:cNvPr id="248" name="Picture 247">
                  <a:extLst>
                    <a:ext uri="{FF2B5EF4-FFF2-40B4-BE49-F238E27FC236}">
                      <a16:creationId xmlns:a16="http://schemas.microsoft.com/office/drawing/2014/main" id="{F11B48EC-7614-4D9A-83BE-39E72B2C00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47274" y="5227903"/>
                  <a:ext cx="322362" cy="512324"/>
                </a:xfrm>
                <a:prstGeom prst="rect">
                  <a:avLst/>
                </a:prstGeom>
              </p:spPr>
            </p:pic>
          </p:grp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2E79CBBA-F045-47D7-950A-DF91F1DCCB61}"/>
                  </a:ext>
                </a:extLst>
              </p:cNvPr>
              <p:cNvGrpSpPr/>
              <p:nvPr/>
            </p:nvGrpSpPr>
            <p:grpSpPr>
              <a:xfrm>
                <a:off x="6099037" y="5285174"/>
                <a:ext cx="1047805" cy="687771"/>
                <a:chOff x="6099037" y="5285174"/>
                <a:chExt cx="1047805" cy="687771"/>
              </a:xfrm>
            </p:grpSpPr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1D0E6199-01A2-4A86-BE8C-0DF3727F0816}"/>
                    </a:ext>
                  </a:extLst>
                </p:cNvPr>
                <p:cNvSpPr txBox="1"/>
                <p:nvPr/>
              </p:nvSpPr>
              <p:spPr>
                <a:xfrm>
                  <a:off x="6099037" y="5695946"/>
                  <a:ext cx="104780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Peer review</a:t>
                  </a:r>
                </a:p>
              </p:txBody>
            </p:sp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2281A547-29AF-4280-8AE4-5B71F9649DAE}"/>
                    </a:ext>
                  </a:extLst>
                </p:cNvPr>
                <p:cNvGrpSpPr/>
                <p:nvPr/>
              </p:nvGrpSpPr>
              <p:grpSpPr>
                <a:xfrm>
                  <a:off x="6346186" y="5285174"/>
                  <a:ext cx="358088" cy="397782"/>
                  <a:chOff x="-1270000" y="0"/>
                  <a:chExt cx="488747" cy="542925"/>
                </a:xfrm>
              </p:grpSpPr>
              <p:grpSp>
                <p:nvGrpSpPr>
                  <p:cNvPr id="242" name="Development">
                    <a:extLst>
                      <a:ext uri="{FF2B5EF4-FFF2-40B4-BE49-F238E27FC236}">
                        <a16:creationId xmlns:a16="http://schemas.microsoft.com/office/drawing/2014/main" id="{338DFA29-D48F-43D7-B6E9-CD4A3C504B7B}"/>
                      </a:ext>
                    </a:extLst>
                  </p:cNvPr>
                  <p:cNvGrpSpPr>
                    <a:grpSpLocks noChangeAspect="1"/>
                  </p:cNvGrpSpPr>
                  <p:nvPr>
                    <p:custDataLst>
                      <p:tags r:id="rId9"/>
                    </p:custDataLst>
                  </p:nvPr>
                </p:nvGrpSpPr>
                <p:grpSpPr bwMode="auto">
                  <a:xfrm>
                    <a:off x="-1183042" y="70944"/>
                    <a:ext cx="314830" cy="252221"/>
                    <a:chOff x="2216" y="843"/>
                    <a:chExt cx="3168" cy="2538"/>
                  </a:xfrm>
                  <a:solidFill>
                    <a:sysClr val="windowText" lastClr="000000"/>
                  </a:solidFill>
                </p:grpSpPr>
                <p:sp>
                  <p:nvSpPr>
                    <p:cNvPr id="244" name="Freeform 383">
                      <a:extLst>
                        <a:ext uri="{FF2B5EF4-FFF2-40B4-BE49-F238E27FC236}">
                          <a16:creationId xmlns:a16="http://schemas.microsoft.com/office/drawing/2014/main" id="{AA446A50-51D7-4478-8A4E-1466DC0E302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20" y="843"/>
                      <a:ext cx="1160" cy="2538"/>
                    </a:xfrm>
                    <a:custGeom>
                      <a:avLst/>
                      <a:gdLst>
                        <a:gd name="T0" fmla="*/ 267 w 292"/>
                        <a:gd name="T1" fmla="*/ 7 h 638"/>
                        <a:gd name="T2" fmla="*/ 224 w 292"/>
                        <a:gd name="T3" fmla="*/ 26 h 638"/>
                        <a:gd name="T4" fmla="*/ 7 w 292"/>
                        <a:gd name="T5" fmla="*/ 593 h 638"/>
                        <a:gd name="T6" fmla="*/ 26 w 292"/>
                        <a:gd name="T7" fmla="*/ 636 h 638"/>
                        <a:gd name="T8" fmla="*/ 38 w 292"/>
                        <a:gd name="T9" fmla="*/ 638 h 638"/>
                        <a:gd name="T10" fmla="*/ 69 w 292"/>
                        <a:gd name="T11" fmla="*/ 617 h 638"/>
                        <a:gd name="T12" fmla="*/ 286 w 292"/>
                        <a:gd name="T13" fmla="*/ 50 h 638"/>
                        <a:gd name="T14" fmla="*/ 267 w 292"/>
                        <a:gd name="T15" fmla="*/ 7 h 6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92" h="638">
                          <a:moveTo>
                            <a:pt x="267" y="7"/>
                          </a:moveTo>
                          <a:cubicBezTo>
                            <a:pt x="249" y="0"/>
                            <a:pt x="230" y="9"/>
                            <a:pt x="224" y="26"/>
                          </a:cubicBezTo>
                          <a:lnTo>
                            <a:pt x="7" y="593"/>
                          </a:lnTo>
                          <a:cubicBezTo>
                            <a:pt x="0" y="610"/>
                            <a:pt x="9" y="629"/>
                            <a:pt x="26" y="636"/>
                          </a:cubicBezTo>
                          <a:cubicBezTo>
                            <a:pt x="30" y="637"/>
                            <a:pt x="34" y="638"/>
                            <a:pt x="38" y="638"/>
                          </a:cubicBezTo>
                          <a:cubicBezTo>
                            <a:pt x="51" y="638"/>
                            <a:pt x="64" y="630"/>
                            <a:pt x="69" y="617"/>
                          </a:cubicBezTo>
                          <a:lnTo>
                            <a:pt x="286" y="50"/>
                          </a:lnTo>
                          <a:cubicBezTo>
                            <a:pt x="292" y="33"/>
                            <a:pt x="284" y="13"/>
                            <a:pt x="267" y="7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245" name="Freeform 384">
                      <a:extLst>
                        <a:ext uri="{FF2B5EF4-FFF2-40B4-BE49-F238E27FC236}">
                          <a16:creationId xmlns:a16="http://schemas.microsoft.com/office/drawing/2014/main" id="{8A65C938-1BEE-42A5-96D2-47BEB66E67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44" y="1440"/>
                      <a:ext cx="1040" cy="1344"/>
                    </a:xfrm>
                    <a:custGeom>
                      <a:avLst/>
                      <a:gdLst>
                        <a:gd name="T0" fmla="*/ 232 w 262"/>
                        <a:gd name="T1" fmla="*/ 119 h 338"/>
                        <a:gd name="T2" fmla="*/ 55 w 262"/>
                        <a:gd name="T3" fmla="*/ 10 h 338"/>
                        <a:gd name="T4" fmla="*/ 9 w 262"/>
                        <a:gd name="T5" fmla="*/ 21 h 338"/>
                        <a:gd name="T6" fmla="*/ 20 w 262"/>
                        <a:gd name="T7" fmla="*/ 66 h 338"/>
                        <a:gd name="T8" fmla="*/ 189 w 262"/>
                        <a:gd name="T9" fmla="*/ 170 h 338"/>
                        <a:gd name="T10" fmla="*/ 189 w 262"/>
                        <a:gd name="T11" fmla="*/ 172 h 338"/>
                        <a:gd name="T12" fmla="*/ 20 w 262"/>
                        <a:gd name="T13" fmla="*/ 276 h 338"/>
                        <a:gd name="T14" fmla="*/ 9 w 262"/>
                        <a:gd name="T15" fmla="*/ 322 h 338"/>
                        <a:gd name="T16" fmla="*/ 38 w 262"/>
                        <a:gd name="T17" fmla="*/ 338 h 338"/>
                        <a:gd name="T18" fmla="*/ 55 w 262"/>
                        <a:gd name="T19" fmla="*/ 333 h 338"/>
                        <a:gd name="T20" fmla="*/ 232 w 262"/>
                        <a:gd name="T21" fmla="*/ 224 h 338"/>
                        <a:gd name="T22" fmla="*/ 235 w 262"/>
                        <a:gd name="T23" fmla="*/ 221 h 338"/>
                        <a:gd name="T24" fmla="*/ 235 w 262"/>
                        <a:gd name="T25" fmla="*/ 122 h 338"/>
                        <a:gd name="T26" fmla="*/ 232 w 262"/>
                        <a:gd name="T27" fmla="*/ 119 h 3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62" h="338">
                          <a:moveTo>
                            <a:pt x="232" y="119"/>
                          </a:moveTo>
                          <a:lnTo>
                            <a:pt x="55" y="10"/>
                          </a:lnTo>
                          <a:cubicBezTo>
                            <a:pt x="39" y="0"/>
                            <a:pt x="19" y="5"/>
                            <a:pt x="9" y="21"/>
                          </a:cubicBezTo>
                          <a:cubicBezTo>
                            <a:pt x="0" y="36"/>
                            <a:pt x="4" y="57"/>
                            <a:pt x="20" y="66"/>
                          </a:cubicBezTo>
                          <a:lnTo>
                            <a:pt x="189" y="170"/>
                          </a:lnTo>
                          <a:cubicBezTo>
                            <a:pt x="189" y="171"/>
                            <a:pt x="189" y="172"/>
                            <a:pt x="189" y="172"/>
                          </a:cubicBezTo>
                          <a:lnTo>
                            <a:pt x="20" y="276"/>
                          </a:lnTo>
                          <a:cubicBezTo>
                            <a:pt x="4" y="286"/>
                            <a:pt x="0" y="306"/>
                            <a:pt x="9" y="322"/>
                          </a:cubicBezTo>
                          <a:cubicBezTo>
                            <a:pt x="16" y="332"/>
                            <a:pt x="27" y="338"/>
                            <a:pt x="38" y="338"/>
                          </a:cubicBezTo>
                          <a:cubicBezTo>
                            <a:pt x="44" y="338"/>
                            <a:pt x="50" y="336"/>
                            <a:pt x="55" y="333"/>
                          </a:cubicBezTo>
                          <a:lnTo>
                            <a:pt x="232" y="224"/>
                          </a:lnTo>
                          <a:lnTo>
                            <a:pt x="235" y="221"/>
                          </a:lnTo>
                          <a:cubicBezTo>
                            <a:pt x="262" y="194"/>
                            <a:pt x="262" y="149"/>
                            <a:pt x="235" y="122"/>
                          </a:cubicBezTo>
                          <a:lnTo>
                            <a:pt x="232" y="119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246" name="Freeform 385">
                      <a:extLst>
                        <a:ext uri="{FF2B5EF4-FFF2-40B4-BE49-F238E27FC236}">
                          <a16:creationId xmlns:a16="http://schemas.microsoft.com/office/drawing/2014/main" id="{55C90AFF-38A0-44F0-AA23-F9C4F1D51A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16" y="1440"/>
                      <a:ext cx="1044" cy="1344"/>
                    </a:xfrm>
                    <a:custGeom>
                      <a:avLst/>
                      <a:gdLst>
                        <a:gd name="T0" fmla="*/ 242 w 263"/>
                        <a:gd name="T1" fmla="*/ 276 h 338"/>
                        <a:gd name="T2" fmla="*/ 74 w 263"/>
                        <a:gd name="T3" fmla="*/ 172 h 338"/>
                        <a:gd name="T4" fmla="*/ 74 w 263"/>
                        <a:gd name="T5" fmla="*/ 170 h 338"/>
                        <a:gd name="T6" fmla="*/ 242 w 263"/>
                        <a:gd name="T7" fmla="*/ 66 h 338"/>
                        <a:gd name="T8" fmla="*/ 253 w 263"/>
                        <a:gd name="T9" fmla="*/ 21 h 338"/>
                        <a:gd name="T10" fmla="*/ 208 w 263"/>
                        <a:gd name="T11" fmla="*/ 10 h 338"/>
                        <a:gd name="T12" fmla="*/ 30 w 263"/>
                        <a:gd name="T13" fmla="*/ 119 h 338"/>
                        <a:gd name="T14" fmla="*/ 28 w 263"/>
                        <a:gd name="T15" fmla="*/ 122 h 338"/>
                        <a:gd name="T16" fmla="*/ 28 w 263"/>
                        <a:gd name="T17" fmla="*/ 221 h 338"/>
                        <a:gd name="T18" fmla="*/ 30 w 263"/>
                        <a:gd name="T19" fmla="*/ 224 h 338"/>
                        <a:gd name="T20" fmla="*/ 208 w 263"/>
                        <a:gd name="T21" fmla="*/ 333 h 338"/>
                        <a:gd name="T22" fmla="*/ 225 w 263"/>
                        <a:gd name="T23" fmla="*/ 338 h 338"/>
                        <a:gd name="T24" fmla="*/ 253 w 263"/>
                        <a:gd name="T25" fmla="*/ 322 h 338"/>
                        <a:gd name="T26" fmla="*/ 242 w 263"/>
                        <a:gd name="T27" fmla="*/ 276 h 3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63" h="338">
                          <a:moveTo>
                            <a:pt x="242" y="276"/>
                          </a:moveTo>
                          <a:lnTo>
                            <a:pt x="74" y="172"/>
                          </a:lnTo>
                          <a:cubicBezTo>
                            <a:pt x="74" y="172"/>
                            <a:pt x="74" y="171"/>
                            <a:pt x="74" y="170"/>
                          </a:cubicBezTo>
                          <a:lnTo>
                            <a:pt x="242" y="66"/>
                          </a:lnTo>
                          <a:cubicBezTo>
                            <a:pt x="258" y="57"/>
                            <a:pt x="263" y="36"/>
                            <a:pt x="253" y="21"/>
                          </a:cubicBezTo>
                          <a:cubicBezTo>
                            <a:pt x="244" y="5"/>
                            <a:pt x="223" y="0"/>
                            <a:pt x="208" y="10"/>
                          </a:cubicBezTo>
                          <a:lnTo>
                            <a:pt x="30" y="119"/>
                          </a:lnTo>
                          <a:lnTo>
                            <a:pt x="28" y="122"/>
                          </a:lnTo>
                          <a:cubicBezTo>
                            <a:pt x="0" y="149"/>
                            <a:pt x="0" y="194"/>
                            <a:pt x="28" y="221"/>
                          </a:cubicBezTo>
                          <a:lnTo>
                            <a:pt x="30" y="224"/>
                          </a:lnTo>
                          <a:lnTo>
                            <a:pt x="208" y="333"/>
                          </a:lnTo>
                          <a:cubicBezTo>
                            <a:pt x="213" y="336"/>
                            <a:pt x="219" y="338"/>
                            <a:pt x="225" y="338"/>
                          </a:cubicBezTo>
                          <a:cubicBezTo>
                            <a:pt x="236" y="338"/>
                            <a:pt x="247" y="332"/>
                            <a:pt x="253" y="322"/>
                          </a:cubicBezTo>
                          <a:cubicBezTo>
                            <a:pt x="263" y="306"/>
                            <a:pt x="258" y="286"/>
                            <a:pt x="242" y="276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43" name="Computer">
                    <a:extLst>
                      <a:ext uri="{FF2B5EF4-FFF2-40B4-BE49-F238E27FC236}">
                        <a16:creationId xmlns:a16="http://schemas.microsoft.com/office/drawing/2014/main" id="{7FA78CC4-603A-4697-B2E4-F19303EC2897}"/>
                      </a:ext>
                    </a:extLst>
                  </p:cNvPr>
                  <p:cNvSpPr>
                    <a:spLocks noChangeAspect="1" noEditPoints="1"/>
                  </p:cNvSpPr>
                  <p:nvPr>
                    <p:custDataLst>
                      <p:tags r:id="rId10"/>
                    </p:custDataLst>
                  </p:nvPr>
                </p:nvSpPr>
                <p:spPr bwMode="auto">
                  <a:xfrm>
                    <a:off x="-1270000" y="0"/>
                    <a:ext cx="488747" cy="542925"/>
                  </a:xfrm>
                  <a:custGeom>
                    <a:avLst/>
                    <a:gdLst>
                      <a:gd name="T0" fmla="*/ 970 w 1129"/>
                      <a:gd name="T1" fmla="*/ 1043 h 1250"/>
                      <a:gd name="T2" fmla="*/ 970 w 1129"/>
                      <a:gd name="T3" fmla="*/ 959 h 1250"/>
                      <a:gd name="T4" fmla="*/ 783 w 1129"/>
                      <a:gd name="T5" fmla="*/ 959 h 1250"/>
                      <a:gd name="T6" fmla="*/ 783 w 1129"/>
                      <a:gd name="T7" fmla="*/ 910 h 1250"/>
                      <a:gd name="T8" fmla="*/ 1100 w 1129"/>
                      <a:gd name="T9" fmla="*/ 910 h 1250"/>
                      <a:gd name="T10" fmla="*/ 1121 w 1129"/>
                      <a:gd name="T11" fmla="*/ 889 h 1250"/>
                      <a:gd name="T12" fmla="*/ 1121 w 1129"/>
                      <a:gd name="T13" fmla="*/ 21 h 1250"/>
                      <a:gd name="T14" fmla="*/ 1100 w 1129"/>
                      <a:gd name="T15" fmla="*/ 0 h 1250"/>
                      <a:gd name="T16" fmla="*/ 25 w 1129"/>
                      <a:gd name="T17" fmla="*/ 0 h 1250"/>
                      <a:gd name="T18" fmla="*/ 4 w 1129"/>
                      <a:gd name="T19" fmla="*/ 21 h 1250"/>
                      <a:gd name="T20" fmla="*/ 4 w 1129"/>
                      <a:gd name="T21" fmla="*/ 889 h 1250"/>
                      <a:gd name="T22" fmla="*/ 25 w 1129"/>
                      <a:gd name="T23" fmla="*/ 910 h 1250"/>
                      <a:gd name="T24" fmla="*/ 346 w 1129"/>
                      <a:gd name="T25" fmla="*/ 910 h 1250"/>
                      <a:gd name="T26" fmla="*/ 346 w 1129"/>
                      <a:gd name="T27" fmla="*/ 959 h 1250"/>
                      <a:gd name="T28" fmla="*/ 159 w 1129"/>
                      <a:gd name="T29" fmla="*/ 959 h 1250"/>
                      <a:gd name="T30" fmla="*/ 159 w 1129"/>
                      <a:gd name="T31" fmla="*/ 1043 h 1250"/>
                      <a:gd name="T32" fmla="*/ 0 w 1129"/>
                      <a:gd name="T33" fmla="*/ 1158 h 1250"/>
                      <a:gd name="T34" fmla="*/ 0 w 1129"/>
                      <a:gd name="T35" fmla="*/ 1250 h 1250"/>
                      <a:gd name="T36" fmla="*/ 1129 w 1129"/>
                      <a:gd name="T37" fmla="*/ 1250 h 1250"/>
                      <a:gd name="T38" fmla="*/ 1129 w 1129"/>
                      <a:gd name="T39" fmla="*/ 1158 h 1250"/>
                      <a:gd name="T40" fmla="*/ 970 w 1129"/>
                      <a:gd name="T41" fmla="*/ 1043 h 1250"/>
                      <a:gd name="T42" fmla="*/ 80 w 1129"/>
                      <a:gd name="T43" fmla="*/ 828 h 1250"/>
                      <a:gd name="T44" fmla="*/ 80 w 1129"/>
                      <a:gd name="T45" fmla="*/ 76 h 1250"/>
                      <a:gd name="T46" fmla="*/ 97 w 1129"/>
                      <a:gd name="T47" fmla="*/ 58 h 1250"/>
                      <a:gd name="T48" fmla="*/ 1024 w 1129"/>
                      <a:gd name="T49" fmla="*/ 58 h 1250"/>
                      <a:gd name="T50" fmla="*/ 1042 w 1129"/>
                      <a:gd name="T51" fmla="*/ 76 h 1250"/>
                      <a:gd name="T52" fmla="*/ 1042 w 1129"/>
                      <a:gd name="T53" fmla="*/ 828 h 1250"/>
                      <a:gd name="T54" fmla="*/ 1024 w 1129"/>
                      <a:gd name="T55" fmla="*/ 846 h 1250"/>
                      <a:gd name="T56" fmla="*/ 97 w 1129"/>
                      <a:gd name="T57" fmla="*/ 846 h 1250"/>
                      <a:gd name="T58" fmla="*/ 80 w 1129"/>
                      <a:gd name="T59" fmla="*/ 828 h 1250"/>
                      <a:gd name="T60" fmla="*/ 56 w 1129"/>
                      <a:gd name="T61" fmla="*/ 1153 h 1250"/>
                      <a:gd name="T62" fmla="*/ 199 w 1129"/>
                      <a:gd name="T63" fmla="*/ 1051 h 1250"/>
                      <a:gd name="T64" fmla="*/ 930 w 1129"/>
                      <a:gd name="T65" fmla="*/ 1051 h 1250"/>
                      <a:gd name="T66" fmla="*/ 1073 w 1129"/>
                      <a:gd name="T67" fmla="*/ 1153 h 1250"/>
                      <a:gd name="T68" fmla="*/ 56 w 1129"/>
                      <a:gd name="T69" fmla="*/ 1153 h 12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129" h="1250">
                        <a:moveTo>
                          <a:pt x="970" y="1043"/>
                        </a:moveTo>
                        <a:lnTo>
                          <a:pt x="970" y="959"/>
                        </a:lnTo>
                        <a:lnTo>
                          <a:pt x="783" y="959"/>
                        </a:lnTo>
                        <a:lnTo>
                          <a:pt x="783" y="910"/>
                        </a:lnTo>
                        <a:lnTo>
                          <a:pt x="1100" y="910"/>
                        </a:lnTo>
                        <a:cubicBezTo>
                          <a:pt x="1112" y="910"/>
                          <a:pt x="1121" y="901"/>
                          <a:pt x="1121" y="889"/>
                        </a:cubicBezTo>
                        <a:lnTo>
                          <a:pt x="1121" y="21"/>
                        </a:lnTo>
                        <a:cubicBezTo>
                          <a:pt x="1121" y="9"/>
                          <a:pt x="1112" y="0"/>
                          <a:pt x="1100" y="0"/>
                        </a:cubicBezTo>
                        <a:lnTo>
                          <a:pt x="25" y="0"/>
                        </a:lnTo>
                        <a:cubicBezTo>
                          <a:pt x="13" y="0"/>
                          <a:pt x="4" y="9"/>
                          <a:pt x="4" y="21"/>
                        </a:cubicBezTo>
                        <a:lnTo>
                          <a:pt x="4" y="889"/>
                        </a:lnTo>
                        <a:cubicBezTo>
                          <a:pt x="4" y="901"/>
                          <a:pt x="13" y="910"/>
                          <a:pt x="25" y="910"/>
                        </a:cubicBezTo>
                        <a:lnTo>
                          <a:pt x="346" y="910"/>
                        </a:lnTo>
                        <a:lnTo>
                          <a:pt x="346" y="959"/>
                        </a:lnTo>
                        <a:lnTo>
                          <a:pt x="159" y="959"/>
                        </a:lnTo>
                        <a:lnTo>
                          <a:pt x="159" y="1043"/>
                        </a:lnTo>
                        <a:lnTo>
                          <a:pt x="0" y="1158"/>
                        </a:lnTo>
                        <a:lnTo>
                          <a:pt x="0" y="1250"/>
                        </a:lnTo>
                        <a:lnTo>
                          <a:pt x="1129" y="1250"/>
                        </a:lnTo>
                        <a:lnTo>
                          <a:pt x="1129" y="1158"/>
                        </a:lnTo>
                        <a:lnTo>
                          <a:pt x="970" y="1043"/>
                        </a:lnTo>
                        <a:close/>
                        <a:moveTo>
                          <a:pt x="80" y="828"/>
                        </a:moveTo>
                        <a:lnTo>
                          <a:pt x="80" y="76"/>
                        </a:lnTo>
                        <a:cubicBezTo>
                          <a:pt x="80" y="66"/>
                          <a:pt x="87" y="58"/>
                          <a:pt x="97" y="58"/>
                        </a:cubicBezTo>
                        <a:lnTo>
                          <a:pt x="1024" y="58"/>
                        </a:lnTo>
                        <a:cubicBezTo>
                          <a:pt x="1034" y="58"/>
                          <a:pt x="1042" y="66"/>
                          <a:pt x="1042" y="76"/>
                        </a:cubicBezTo>
                        <a:lnTo>
                          <a:pt x="1042" y="828"/>
                        </a:lnTo>
                        <a:cubicBezTo>
                          <a:pt x="1042" y="838"/>
                          <a:pt x="1034" y="846"/>
                          <a:pt x="1024" y="846"/>
                        </a:cubicBezTo>
                        <a:lnTo>
                          <a:pt x="97" y="846"/>
                        </a:lnTo>
                        <a:cubicBezTo>
                          <a:pt x="87" y="846"/>
                          <a:pt x="80" y="838"/>
                          <a:pt x="80" y="828"/>
                        </a:cubicBezTo>
                        <a:close/>
                        <a:moveTo>
                          <a:pt x="56" y="1153"/>
                        </a:moveTo>
                        <a:lnTo>
                          <a:pt x="199" y="1051"/>
                        </a:lnTo>
                        <a:lnTo>
                          <a:pt x="930" y="1051"/>
                        </a:lnTo>
                        <a:lnTo>
                          <a:pt x="1073" y="1153"/>
                        </a:lnTo>
                        <a:lnTo>
                          <a:pt x="56" y="1153"/>
                        </a:ln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 w="0">
                    <a:solidFill>
                      <a:sysClr val="windowText" lastClr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235" name="Up Arrow 35">
              <a:extLst>
                <a:ext uri="{FF2B5EF4-FFF2-40B4-BE49-F238E27FC236}">
                  <a16:creationId xmlns:a16="http://schemas.microsoft.com/office/drawing/2014/main" id="{733AFE3F-D256-43D9-BDBC-A0B29AB8A0AF}"/>
                </a:ext>
              </a:extLst>
            </p:cNvPr>
            <p:cNvSpPr/>
            <p:nvPr/>
          </p:nvSpPr>
          <p:spPr>
            <a:xfrm>
              <a:off x="8332725" y="3189292"/>
              <a:ext cx="340663" cy="428274"/>
            </a:xfrm>
            <a:prstGeom prst="upArrow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56BE6BFD-3E8F-47EA-B042-17DE2A92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biLevel thresh="75000"/>
            </a:blip>
            <a:stretch>
              <a:fillRect/>
            </a:stretch>
          </p:blipFill>
          <p:spPr>
            <a:xfrm>
              <a:off x="9647076" y="2094561"/>
              <a:ext cx="447628" cy="447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223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Development Methodology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2103AF-DF1F-4744-9A55-E49A9D1F71B4}"/>
              </a:ext>
            </a:extLst>
          </p:cNvPr>
          <p:cNvGrpSpPr/>
          <p:nvPr/>
        </p:nvGrpSpPr>
        <p:grpSpPr>
          <a:xfrm>
            <a:off x="291523" y="36623"/>
            <a:ext cx="11922969" cy="6395708"/>
            <a:chOff x="291523" y="36623"/>
            <a:chExt cx="11922969" cy="6395708"/>
          </a:xfrm>
        </p:grpSpPr>
        <p:sp>
          <p:nvSpPr>
            <p:cNvPr id="6" name="Flowchart: Off-page Connector 5">
              <a:extLst>
                <a:ext uri="{FF2B5EF4-FFF2-40B4-BE49-F238E27FC236}">
                  <a16:creationId xmlns:a16="http://schemas.microsoft.com/office/drawing/2014/main" id="{F09F0B32-B401-4749-9226-98D3C640AB4C}"/>
                </a:ext>
              </a:extLst>
            </p:cNvPr>
            <p:cNvSpPr/>
            <p:nvPr/>
          </p:nvSpPr>
          <p:spPr>
            <a:xfrm rot="16200000">
              <a:off x="1908082" y="1809901"/>
              <a:ext cx="1569659" cy="2129425"/>
            </a:xfrm>
            <a:prstGeom prst="flowChartOffpageConnector">
              <a:avLst/>
            </a:prstGeom>
            <a:solidFill>
              <a:srgbClr val="1575B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AAB83B-9A9F-4F9D-BE91-D86D119EC84D}"/>
                </a:ext>
              </a:extLst>
            </p:cNvPr>
            <p:cNvSpPr txBox="1"/>
            <p:nvPr/>
          </p:nvSpPr>
          <p:spPr>
            <a:xfrm>
              <a:off x="1607022" y="2097313"/>
              <a:ext cx="23476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Business Case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Vision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Team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User Stories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Product Backlog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Release Plan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Sprint Duration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“Done” Definition</a:t>
              </a:r>
            </a:p>
          </p:txBody>
        </p:sp>
        <p:sp>
          <p:nvSpPr>
            <p:cNvPr id="5" name="Rounded Rectangle 2">
              <a:extLst>
                <a:ext uri="{FF2B5EF4-FFF2-40B4-BE49-F238E27FC236}">
                  <a16:creationId xmlns:a16="http://schemas.microsoft.com/office/drawing/2014/main" id="{BCD7F2E0-C0CD-4415-8A84-865E72BE2D5D}"/>
                </a:ext>
              </a:extLst>
            </p:cNvPr>
            <p:cNvSpPr/>
            <p:nvPr/>
          </p:nvSpPr>
          <p:spPr>
            <a:xfrm>
              <a:off x="463463" y="2575611"/>
              <a:ext cx="1164922" cy="501041"/>
            </a:xfrm>
            <a:prstGeom prst="round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Product Planning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2E57B3-3C70-41A7-AECD-E1BC598F49E4}"/>
                </a:ext>
              </a:extLst>
            </p:cNvPr>
            <p:cNvSpPr txBox="1"/>
            <p:nvPr/>
          </p:nvSpPr>
          <p:spPr>
            <a:xfrm>
              <a:off x="1633678" y="3742993"/>
              <a:ext cx="1824667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Code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Designed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Design reviewed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Coded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Code reviewed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Unit tested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Functional tested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Code commented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Secure source control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AAA51D-D5AD-405A-BCC7-8DBD10C5FE3E}"/>
                </a:ext>
              </a:extLst>
            </p:cNvPr>
            <p:cNvSpPr/>
            <p:nvPr/>
          </p:nvSpPr>
          <p:spPr>
            <a:xfrm>
              <a:off x="1628385" y="3756201"/>
              <a:ext cx="1829960" cy="1741117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58257C-9707-436C-815A-3D83667AC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54" y="36623"/>
              <a:ext cx="858862" cy="85886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5A2043-1E58-4CAD-A3DD-B50388465A7E}"/>
                </a:ext>
              </a:extLst>
            </p:cNvPr>
            <p:cNvSpPr txBox="1"/>
            <p:nvPr/>
          </p:nvSpPr>
          <p:spPr>
            <a:xfrm>
              <a:off x="1866590" y="514326"/>
              <a:ext cx="149262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Schedule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Scrum planning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Sprint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Review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90B10C-4E9F-419C-B3B3-375594433505}"/>
                </a:ext>
              </a:extLst>
            </p:cNvPr>
            <p:cNvSpPr txBox="1"/>
            <p:nvPr/>
          </p:nvSpPr>
          <p:spPr>
            <a:xfrm>
              <a:off x="4033761" y="5216308"/>
              <a:ext cx="14625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Documentation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References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Documented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Reviewed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50CBE9-4045-48F8-977C-DDC98AC8A6C9}"/>
                </a:ext>
              </a:extLst>
            </p:cNvPr>
            <p:cNvSpPr/>
            <p:nvPr/>
          </p:nvSpPr>
          <p:spPr>
            <a:xfrm>
              <a:off x="4059462" y="5232196"/>
              <a:ext cx="1638439" cy="817789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5">
              <a:extLst>
                <a:ext uri="{FF2B5EF4-FFF2-40B4-BE49-F238E27FC236}">
                  <a16:creationId xmlns:a16="http://schemas.microsoft.com/office/drawing/2014/main" id="{6F209176-3B7E-46C8-A721-E6023C89CA7D}"/>
                </a:ext>
              </a:extLst>
            </p:cNvPr>
            <p:cNvSpPr/>
            <p:nvPr/>
          </p:nvSpPr>
          <p:spPr>
            <a:xfrm>
              <a:off x="3765772" y="2575611"/>
              <a:ext cx="1730525" cy="501041"/>
            </a:xfrm>
            <a:prstGeom prst="roundRect">
              <a:avLst/>
            </a:prstGeom>
            <a:solidFill>
              <a:srgbClr val="44546A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 Product Backlog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B590AA-6950-4ADB-BE18-F316CB151A56}"/>
                </a:ext>
              </a:extLst>
            </p:cNvPr>
            <p:cNvSpPr txBox="1"/>
            <p:nvPr/>
          </p:nvSpPr>
          <p:spPr>
            <a:xfrm>
              <a:off x="3874751" y="3176859"/>
              <a:ext cx="75628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Story Points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0.5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20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40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18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95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99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A0B22F-17D9-40F9-99D7-BA5A78E65992}"/>
                </a:ext>
              </a:extLst>
            </p:cNvPr>
            <p:cNvSpPr/>
            <p:nvPr/>
          </p:nvSpPr>
          <p:spPr>
            <a:xfrm>
              <a:off x="3819756" y="3176859"/>
              <a:ext cx="720000" cy="1754326"/>
            </a:xfrm>
            <a:prstGeom prst="rect">
              <a:avLst/>
            </a:prstGeom>
            <a:noFill/>
            <a:ln w="12700" cap="flat" cmpd="sng" algn="ctr">
              <a:solidFill>
                <a:srgbClr val="DEEBF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ounded Rectangle 18">
              <a:extLst>
                <a:ext uri="{FF2B5EF4-FFF2-40B4-BE49-F238E27FC236}">
                  <a16:creationId xmlns:a16="http://schemas.microsoft.com/office/drawing/2014/main" id="{4B950F88-9989-4818-B274-7687D71EE281}"/>
                </a:ext>
              </a:extLst>
            </p:cNvPr>
            <p:cNvSpPr/>
            <p:nvPr/>
          </p:nvSpPr>
          <p:spPr>
            <a:xfrm>
              <a:off x="6686424" y="1069234"/>
              <a:ext cx="1730525" cy="501041"/>
            </a:xfrm>
            <a:prstGeom prst="roundRect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Sprint Planning Meeting</a:t>
              </a:r>
            </a:p>
          </p:txBody>
        </p:sp>
        <p:sp>
          <p:nvSpPr>
            <p:cNvPr id="18" name="Rounded Rectangle 19">
              <a:extLst>
                <a:ext uri="{FF2B5EF4-FFF2-40B4-BE49-F238E27FC236}">
                  <a16:creationId xmlns:a16="http://schemas.microsoft.com/office/drawing/2014/main" id="{86CC2192-610D-4B12-9B35-853D3AF982F3}"/>
                </a:ext>
              </a:extLst>
            </p:cNvPr>
            <p:cNvSpPr/>
            <p:nvPr/>
          </p:nvSpPr>
          <p:spPr>
            <a:xfrm>
              <a:off x="9394133" y="2575611"/>
              <a:ext cx="1730525" cy="501041"/>
            </a:xfrm>
            <a:prstGeom prst="round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Sprint </a:t>
              </a:r>
            </a:p>
          </p:txBody>
        </p:sp>
        <p:sp>
          <p:nvSpPr>
            <p:cNvPr id="19" name="Rounded Rectangle 22">
              <a:extLst>
                <a:ext uri="{FF2B5EF4-FFF2-40B4-BE49-F238E27FC236}">
                  <a16:creationId xmlns:a16="http://schemas.microsoft.com/office/drawing/2014/main" id="{C487373F-0927-4972-A35B-C2C064792A73}"/>
                </a:ext>
              </a:extLst>
            </p:cNvPr>
            <p:cNvSpPr/>
            <p:nvPr/>
          </p:nvSpPr>
          <p:spPr>
            <a:xfrm>
              <a:off x="6686424" y="4634150"/>
              <a:ext cx="1730525" cy="501041"/>
            </a:xfrm>
            <a:prstGeom prst="round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Sprint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Retrospective </a:t>
              </a:r>
            </a:p>
          </p:txBody>
        </p:sp>
        <p:sp>
          <p:nvSpPr>
            <p:cNvPr id="20" name="Rounded Rectangle 23">
              <a:extLst>
                <a:ext uri="{FF2B5EF4-FFF2-40B4-BE49-F238E27FC236}">
                  <a16:creationId xmlns:a16="http://schemas.microsoft.com/office/drawing/2014/main" id="{1E62FAE2-5C8D-431E-A617-5BD5C6C88B98}"/>
                </a:ext>
              </a:extLst>
            </p:cNvPr>
            <p:cNvSpPr/>
            <p:nvPr/>
          </p:nvSpPr>
          <p:spPr>
            <a:xfrm>
              <a:off x="9391877" y="4634150"/>
              <a:ext cx="1730525" cy="501041"/>
            </a:xfrm>
            <a:prstGeom prst="roundRect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Sprint Review</a:t>
              </a:r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8F8ED75A-81B8-4C1F-98BE-F5975B8CAD64}"/>
                </a:ext>
              </a:extLst>
            </p:cNvPr>
            <p:cNvCxnSpPr>
              <a:stCxn id="14" idx="0"/>
              <a:endCxn id="17" idx="1"/>
            </p:cNvCxnSpPr>
            <p:nvPr/>
          </p:nvCxnSpPr>
          <p:spPr>
            <a:xfrm rot="5400000" flipH="1" flipV="1">
              <a:off x="5030801" y="919989"/>
              <a:ext cx="1255856" cy="2055389"/>
            </a:xfrm>
            <a:prstGeom prst="bentConnector2">
              <a:avLst/>
            </a:prstGeom>
            <a:noFill/>
            <a:ln w="28575" cap="flat" cmpd="sng" algn="ctr">
              <a:solidFill>
                <a:srgbClr val="8497B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Elbow Connector 25">
              <a:extLst>
                <a:ext uri="{FF2B5EF4-FFF2-40B4-BE49-F238E27FC236}">
                  <a16:creationId xmlns:a16="http://schemas.microsoft.com/office/drawing/2014/main" id="{26559F75-7A6D-4885-9413-B72CAE0966E4}"/>
                </a:ext>
              </a:extLst>
            </p:cNvPr>
            <p:cNvCxnSpPr>
              <a:stCxn id="17" idx="3"/>
              <a:endCxn id="18" idx="0"/>
            </p:cNvCxnSpPr>
            <p:nvPr/>
          </p:nvCxnSpPr>
          <p:spPr>
            <a:xfrm>
              <a:off x="8416949" y="1319755"/>
              <a:ext cx="1842447" cy="1255856"/>
            </a:xfrm>
            <a:prstGeom prst="bentConnector2">
              <a:avLst/>
            </a:prstGeom>
            <a:noFill/>
            <a:ln w="28575" cap="flat" cmpd="sng" algn="ctr">
              <a:solidFill>
                <a:srgbClr val="A9D18E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11F8AFC-D33C-4128-964E-14D5C0BBD53C}"/>
                </a:ext>
              </a:extLst>
            </p:cNvPr>
            <p:cNvCxnSpPr>
              <a:stCxn id="18" idx="2"/>
              <a:endCxn id="20" idx="0"/>
            </p:cNvCxnSpPr>
            <p:nvPr/>
          </p:nvCxnSpPr>
          <p:spPr>
            <a:xfrm flipH="1">
              <a:off x="10257140" y="3076652"/>
              <a:ext cx="2256" cy="1557498"/>
            </a:xfrm>
            <a:prstGeom prst="straightConnector1">
              <a:avLst/>
            </a:prstGeom>
            <a:noFill/>
            <a:ln w="28575" cap="flat" cmpd="sng" algn="ctr">
              <a:solidFill>
                <a:srgbClr val="8FAADC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2DEA29A-BDFB-4B22-84E1-94CD71B7D5D9}"/>
                </a:ext>
              </a:extLst>
            </p:cNvPr>
            <p:cNvCxnSpPr>
              <a:stCxn id="20" idx="1"/>
              <a:endCxn id="19" idx="3"/>
            </p:cNvCxnSpPr>
            <p:nvPr/>
          </p:nvCxnSpPr>
          <p:spPr>
            <a:xfrm flipH="1">
              <a:off x="8416949" y="4884671"/>
              <a:ext cx="974928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54823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Elbow Connector 1023">
              <a:extLst>
                <a:ext uri="{FF2B5EF4-FFF2-40B4-BE49-F238E27FC236}">
                  <a16:creationId xmlns:a16="http://schemas.microsoft.com/office/drawing/2014/main" id="{8439FFBA-BD85-45D7-8C26-B591C70CE249}"/>
                </a:ext>
              </a:extLst>
            </p:cNvPr>
            <p:cNvCxnSpPr>
              <a:stCxn id="19" idx="1"/>
              <a:endCxn id="14" idx="2"/>
            </p:cNvCxnSpPr>
            <p:nvPr/>
          </p:nvCxnSpPr>
          <p:spPr>
            <a:xfrm rot="10800000">
              <a:off x="4631036" y="3076653"/>
              <a:ext cx="2055389" cy="1808019"/>
            </a:xfrm>
            <a:prstGeom prst="bentConnector2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F3AE762-8D0A-40F8-BD0E-2803355E8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530" y="1511669"/>
              <a:ext cx="477945" cy="47794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DAAE30-7072-498C-B73A-550EB5D2AD7C}"/>
                </a:ext>
              </a:extLst>
            </p:cNvPr>
            <p:cNvSpPr txBox="1"/>
            <p:nvPr/>
          </p:nvSpPr>
          <p:spPr>
            <a:xfrm>
              <a:off x="5223792" y="1924755"/>
              <a:ext cx="1335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Product Owner &amp;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Sprint Teams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EAB2C5-0879-4D8D-BE14-7291AE621175}"/>
                </a:ext>
              </a:extLst>
            </p:cNvPr>
            <p:cNvSpPr txBox="1"/>
            <p:nvPr/>
          </p:nvSpPr>
          <p:spPr>
            <a:xfrm>
              <a:off x="6674284" y="5213529"/>
              <a:ext cx="10969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Team Meeting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F5EBCA2-B878-430A-B40A-81043DA6B0B6}"/>
                </a:ext>
              </a:extLst>
            </p:cNvPr>
            <p:cNvSpPr/>
            <p:nvPr/>
          </p:nvSpPr>
          <p:spPr>
            <a:xfrm>
              <a:off x="6674284" y="5185296"/>
              <a:ext cx="1829960" cy="1247035"/>
            </a:xfrm>
            <a:prstGeom prst="rect">
              <a:avLst/>
            </a:prstGeom>
            <a:noFill/>
            <a:ln w="1270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1F2FFB-BCFB-4134-81C9-66A6C599CAD3}"/>
                </a:ext>
              </a:extLst>
            </p:cNvPr>
            <p:cNvSpPr txBox="1"/>
            <p:nvPr/>
          </p:nvSpPr>
          <p:spPr>
            <a:xfrm>
              <a:off x="9760555" y="5213529"/>
              <a:ext cx="11497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Informal Demo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Presentation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Q&amp;A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EBB1B7-5D71-42F2-8AF4-DC4EBE24D3EC}"/>
                </a:ext>
              </a:extLst>
            </p:cNvPr>
            <p:cNvSpPr/>
            <p:nvPr/>
          </p:nvSpPr>
          <p:spPr>
            <a:xfrm>
              <a:off x="9760555" y="5185296"/>
              <a:ext cx="1149738" cy="858921"/>
            </a:xfrm>
            <a:prstGeom prst="rect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6C61B1C-EC56-4B05-BE7F-B76415AA7030}"/>
                </a:ext>
              </a:extLst>
            </p:cNvPr>
            <p:cNvSpPr txBox="1"/>
            <p:nvPr/>
          </p:nvSpPr>
          <p:spPr>
            <a:xfrm>
              <a:off x="6639329" y="302154"/>
              <a:ext cx="15859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Product Backlog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Team Capacity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“Done” Definition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4B94C8A-B7BE-43DA-B276-8B9F3A1BC00D}"/>
                </a:ext>
              </a:extLst>
            </p:cNvPr>
            <p:cNvSpPr/>
            <p:nvPr/>
          </p:nvSpPr>
          <p:spPr>
            <a:xfrm>
              <a:off x="6681131" y="338088"/>
              <a:ext cx="1502345" cy="651560"/>
            </a:xfrm>
            <a:prstGeom prst="rect">
              <a:avLst/>
            </a:prstGeom>
            <a:noFill/>
            <a:ln w="12700" cap="flat" cmpd="sng" algn="ctr">
              <a:solidFill>
                <a:srgbClr val="A9D18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70AB2B6-E89A-40A8-8F3A-75F077DB0B6A}"/>
                </a:ext>
              </a:extLst>
            </p:cNvPr>
            <p:cNvSpPr txBox="1"/>
            <p:nvPr/>
          </p:nvSpPr>
          <p:spPr>
            <a:xfrm>
              <a:off x="10563034" y="2155587"/>
              <a:ext cx="1640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Burndown Chart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Sprint Status Update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06105FD-12D6-4729-AA27-C98E25258D6B}"/>
                </a:ext>
              </a:extLst>
            </p:cNvPr>
            <p:cNvSpPr txBox="1"/>
            <p:nvPr/>
          </p:nvSpPr>
          <p:spPr>
            <a:xfrm>
              <a:off x="10506950" y="3158780"/>
              <a:ext cx="13539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Scrum 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Status meetings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F689029-0BFE-4C59-8964-39FFCFDBCB5E}"/>
                </a:ext>
              </a:extLst>
            </p:cNvPr>
            <p:cNvSpPr/>
            <p:nvPr/>
          </p:nvSpPr>
          <p:spPr>
            <a:xfrm>
              <a:off x="10506950" y="3130547"/>
              <a:ext cx="1353960" cy="487633"/>
            </a:xfrm>
            <a:prstGeom prst="rect">
              <a:avLst/>
            </a:prstGeom>
            <a:noFill/>
            <a:ln w="12700" cap="flat" cmpd="sng" algn="ctr">
              <a:solidFill>
                <a:srgbClr val="8FAAD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B6C9E95-37D6-41B9-B8F0-1EF18A260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349" y="405269"/>
              <a:ext cx="517197" cy="51719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0AD909-DDF8-4B63-8F1F-3C4C0DAAE56C}"/>
                </a:ext>
              </a:extLst>
            </p:cNvPr>
            <p:cNvSpPr txBox="1"/>
            <p:nvPr/>
          </p:nvSpPr>
          <p:spPr>
            <a:xfrm>
              <a:off x="10841603" y="895485"/>
              <a:ext cx="1070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Scrum Master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EA40E56-B542-4231-A452-77566C29D0ED}"/>
                </a:ext>
              </a:extLst>
            </p:cNvPr>
            <p:cNvCxnSpPr>
              <a:stCxn id="5" idx="0"/>
              <a:endCxn id="59" idx="2"/>
            </p:cNvCxnSpPr>
            <p:nvPr/>
          </p:nvCxnSpPr>
          <p:spPr>
            <a:xfrm flipH="1" flipV="1">
              <a:off x="1045923" y="1958868"/>
              <a:ext cx="1" cy="61674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dash"/>
              <a:miter lim="800000"/>
              <a:tailEnd type="triangle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8E3C639-6E08-478D-98FC-B92E569FC982}"/>
                </a:ext>
              </a:extLst>
            </p:cNvPr>
            <p:cNvSpPr txBox="1"/>
            <p:nvPr/>
          </p:nvSpPr>
          <p:spPr>
            <a:xfrm>
              <a:off x="291523" y="872416"/>
              <a:ext cx="14926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Defining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Scrum Duration</a:t>
              </a:r>
              <a:endPara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41" name="Elbow Connector 1043">
              <a:extLst>
                <a:ext uri="{FF2B5EF4-FFF2-40B4-BE49-F238E27FC236}">
                  <a16:creationId xmlns:a16="http://schemas.microsoft.com/office/drawing/2014/main" id="{1E04633C-5061-42B2-8CD3-63F2F501B8A7}"/>
                </a:ext>
              </a:extLst>
            </p:cNvPr>
            <p:cNvCxnSpPr>
              <a:stCxn id="10" idx="3"/>
              <a:endCxn id="37" idx="0"/>
            </p:cNvCxnSpPr>
            <p:nvPr/>
          </p:nvCxnSpPr>
          <p:spPr>
            <a:xfrm flipV="1">
              <a:off x="1490016" y="405269"/>
              <a:ext cx="9882932" cy="60785"/>
            </a:xfrm>
            <a:prstGeom prst="bentConnector4">
              <a:avLst>
                <a:gd name="adj1" fmla="val 48692"/>
                <a:gd name="adj2" fmla="val 398773"/>
              </a:avLst>
            </a:prstGeom>
            <a:noFill/>
            <a:ln w="6350" cap="flat" cmpd="sng" algn="ctr">
              <a:solidFill>
                <a:srgbClr val="4472C4"/>
              </a:solidFill>
              <a:prstDash val="dash"/>
              <a:miter lim="800000"/>
              <a:tailEnd type="triangle"/>
            </a:ln>
            <a:effectLst/>
          </p:spPr>
        </p:cxn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7C4A51D-1295-4BED-847F-1E1BEE735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9332" y="868159"/>
              <a:ext cx="616332" cy="61633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A5CE290-937A-4B1B-AC75-5CE3F3D3AE1A}"/>
                </a:ext>
              </a:extLst>
            </p:cNvPr>
            <p:cNvSpPr txBox="1"/>
            <p:nvPr/>
          </p:nvSpPr>
          <p:spPr>
            <a:xfrm>
              <a:off x="3736617" y="636403"/>
              <a:ext cx="754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Dev Lead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E1E19D8-D4E8-4204-A4A5-CC841330CAE0}"/>
                </a:ext>
              </a:extLst>
            </p:cNvPr>
            <p:cNvSpPr/>
            <p:nvPr/>
          </p:nvSpPr>
          <p:spPr>
            <a:xfrm>
              <a:off x="3674672" y="685201"/>
              <a:ext cx="781945" cy="878449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42B5333-212D-4BED-89FE-7E2A662D800A}"/>
                </a:ext>
              </a:extLst>
            </p:cNvPr>
            <p:cNvSpPr txBox="1"/>
            <p:nvPr/>
          </p:nvSpPr>
          <p:spPr>
            <a:xfrm>
              <a:off x="3687189" y="1746608"/>
              <a:ext cx="9611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User Stories Template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94DD501-D00D-4EE4-9D7D-9F8651832F22}"/>
                </a:ext>
              </a:extLst>
            </p:cNvPr>
            <p:cNvCxnSpPr>
              <a:stCxn id="45" idx="2"/>
            </p:cNvCxnSpPr>
            <p:nvPr/>
          </p:nvCxnSpPr>
          <p:spPr>
            <a:xfrm>
              <a:off x="4167767" y="2208273"/>
              <a:ext cx="11989" cy="36733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47" name="Elbow Connector 50">
              <a:extLst>
                <a:ext uri="{FF2B5EF4-FFF2-40B4-BE49-F238E27FC236}">
                  <a16:creationId xmlns:a16="http://schemas.microsoft.com/office/drawing/2014/main" id="{3AC70A85-121D-47FA-8F75-45AB5876DAC4}"/>
                </a:ext>
              </a:extLst>
            </p:cNvPr>
            <p:cNvCxnSpPr/>
            <p:nvPr/>
          </p:nvCxnSpPr>
          <p:spPr>
            <a:xfrm flipV="1">
              <a:off x="2762059" y="1931549"/>
              <a:ext cx="1003712" cy="873838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4517430-8239-40D2-B096-E7B111AAE077}"/>
                </a:ext>
              </a:extLst>
            </p:cNvPr>
            <p:cNvSpPr txBox="1"/>
            <p:nvPr/>
          </p:nvSpPr>
          <p:spPr>
            <a:xfrm>
              <a:off x="8001670" y="2208273"/>
              <a:ext cx="10051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Sprint Teams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Team 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Team 2</a:t>
              </a:r>
            </a:p>
          </p:txBody>
        </p:sp>
        <p:cxnSp>
          <p:nvCxnSpPr>
            <p:cNvPr id="49" name="Elbow Connector 57">
              <a:extLst>
                <a:ext uri="{FF2B5EF4-FFF2-40B4-BE49-F238E27FC236}">
                  <a16:creationId xmlns:a16="http://schemas.microsoft.com/office/drawing/2014/main" id="{64BFD188-2160-495E-99F2-BB2805B40A59}"/>
                </a:ext>
              </a:extLst>
            </p:cNvPr>
            <p:cNvCxnSpPr>
              <a:stCxn id="17" idx="2"/>
              <a:endCxn id="48" idx="0"/>
            </p:cNvCxnSpPr>
            <p:nvPr/>
          </p:nvCxnSpPr>
          <p:spPr>
            <a:xfrm rot="16200000" flipH="1">
              <a:off x="7708966" y="1412995"/>
              <a:ext cx="637998" cy="952557"/>
            </a:xfrm>
            <a:prstGeom prst="bentConnector3">
              <a:avLst/>
            </a:prstGeom>
            <a:noFill/>
            <a:ln w="6350" cap="flat" cmpd="sng" algn="ctr">
              <a:solidFill>
                <a:srgbClr val="4472C4"/>
              </a:solidFill>
              <a:prstDash val="sysDash"/>
              <a:miter lim="800000"/>
              <a:tailEnd type="triangle"/>
            </a:ln>
            <a:effectLst/>
          </p:spPr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224A1-5250-4E57-ADEC-D4C464BC454B}"/>
                </a:ext>
              </a:extLst>
            </p:cNvPr>
            <p:cNvSpPr txBox="1"/>
            <p:nvPr/>
          </p:nvSpPr>
          <p:spPr>
            <a:xfrm>
              <a:off x="6035960" y="2459082"/>
              <a:ext cx="17858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Product Backlog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Product Backlog 1 (PBI 1)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Product Backlog 2 (PBI 2)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Product Backlog 3 (PBI 3)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Product Backlog 4 (PBI 4)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C032050-9B60-4021-8252-9501C33FAA01}"/>
                </a:ext>
              </a:extLst>
            </p:cNvPr>
            <p:cNvCxnSpPr>
              <a:stCxn id="14" idx="3"/>
              <a:endCxn id="50" idx="1"/>
            </p:cNvCxnSpPr>
            <p:nvPr/>
          </p:nvCxnSpPr>
          <p:spPr>
            <a:xfrm>
              <a:off x="5496297" y="2826132"/>
              <a:ext cx="539663" cy="14078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Curved Connector 68">
              <a:extLst>
                <a:ext uri="{FF2B5EF4-FFF2-40B4-BE49-F238E27FC236}">
                  <a16:creationId xmlns:a16="http://schemas.microsoft.com/office/drawing/2014/main" id="{7F402D2D-D415-499F-9650-47C61AE879B2}"/>
                </a:ext>
              </a:extLst>
            </p:cNvPr>
            <p:cNvCxnSpPr>
              <a:stCxn id="18" idx="2"/>
              <a:endCxn id="14" idx="2"/>
            </p:cNvCxnSpPr>
            <p:nvPr/>
          </p:nvCxnSpPr>
          <p:spPr>
            <a:xfrm rot="5400000">
              <a:off x="7445216" y="262472"/>
              <a:ext cx="12700" cy="5628361"/>
            </a:xfrm>
            <a:prstGeom prst="curvedConnector3">
              <a:avLst>
                <a:gd name="adj1" fmla="val 5444441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Curved Connector 71">
              <a:extLst>
                <a:ext uri="{FF2B5EF4-FFF2-40B4-BE49-F238E27FC236}">
                  <a16:creationId xmlns:a16="http://schemas.microsoft.com/office/drawing/2014/main" id="{B7B35CB3-628E-4CA0-938A-D310DD012AF5}"/>
                </a:ext>
              </a:extLst>
            </p:cNvPr>
            <p:cNvCxnSpPr>
              <a:stCxn id="19" idx="1"/>
              <a:endCxn id="55" idx="0"/>
            </p:cNvCxnSpPr>
            <p:nvPr/>
          </p:nvCxnSpPr>
          <p:spPr>
            <a:xfrm rot="10800000" flipH="1">
              <a:off x="6686424" y="3962767"/>
              <a:ext cx="2569806" cy="921905"/>
            </a:xfrm>
            <a:prstGeom prst="curvedConnector4">
              <a:avLst>
                <a:gd name="adj1" fmla="val -19255"/>
                <a:gd name="adj2" fmla="val 105963"/>
              </a:avLst>
            </a:prstGeom>
            <a:noFill/>
            <a:ln w="6350" cap="flat" cmpd="sng" algn="ctr">
              <a:solidFill>
                <a:srgbClr val="00B0F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73E25D-C0EA-436B-B342-EA59468402A8}"/>
                </a:ext>
              </a:extLst>
            </p:cNvPr>
            <p:cNvSpPr txBox="1"/>
            <p:nvPr/>
          </p:nvSpPr>
          <p:spPr>
            <a:xfrm>
              <a:off x="6879299" y="4052983"/>
              <a:ext cx="1106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Scrum Master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Backlog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E6A8508-1F1F-4967-A979-6B5EE9801BA4}"/>
                </a:ext>
              </a:extLst>
            </p:cNvPr>
            <p:cNvSpPr txBox="1"/>
            <p:nvPr/>
          </p:nvSpPr>
          <p:spPr>
            <a:xfrm>
              <a:off x="8358098" y="3962766"/>
              <a:ext cx="17962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548235"/>
                  </a:solidFill>
                  <a:effectLst/>
                  <a:uLnTx/>
                  <a:uFillTx/>
                </a:rPr>
                <a:t>Impediment Backlog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548235"/>
                  </a:solidFill>
                  <a:effectLst/>
                  <a:uLnTx/>
                  <a:uFillTx/>
                </a:rPr>
                <a:t>Impediment Backlog 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548235"/>
                  </a:solidFill>
                  <a:effectLst/>
                  <a:uLnTx/>
                  <a:uFillTx/>
                </a:rPr>
                <a:t>Impediment Backlog 2</a:t>
              </a:r>
            </a:p>
          </p:txBody>
        </p:sp>
        <p:cxnSp>
          <p:nvCxnSpPr>
            <p:cNvPr id="56" name="Curved Connector 80">
              <a:extLst>
                <a:ext uri="{FF2B5EF4-FFF2-40B4-BE49-F238E27FC236}">
                  <a16:creationId xmlns:a16="http://schemas.microsoft.com/office/drawing/2014/main" id="{45FB3B70-B75F-40C7-A595-292FBDC403E5}"/>
                </a:ext>
              </a:extLst>
            </p:cNvPr>
            <p:cNvCxnSpPr>
              <a:stCxn id="18" idx="2"/>
            </p:cNvCxnSpPr>
            <p:nvPr/>
          </p:nvCxnSpPr>
          <p:spPr>
            <a:xfrm rot="5400000">
              <a:off x="9346345" y="3122185"/>
              <a:ext cx="958585" cy="867519"/>
            </a:xfrm>
            <a:prstGeom prst="curved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8FAADC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Elbow Connector 84">
              <a:extLst>
                <a:ext uri="{FF2B5EF4-FFF2-40B4-BE49-F238E27FC236}">
                  <a16:creationId xmlns:a16="http://schemas.microsoft.com/office/drawing/2014/main" id="{EBB6F838-2368-4F38-8E79-D2CAED413BFA}"/>
                </a:ext>
              </a:extLst>
            </p:cNvPr>
            <p:cNvCxnSpPr>
              <a:stCxn id="5" idx="2"/>
              <a:endCxn id="12" idx="1"/>
            </p:cNvCxnSpPr>
            <p:nvPr/>
          </p:nvCxnSpPr>
          <p:spPr>
            <a:xfrm rot="16200000" flipH="1">
              <a:off x="1262265" y="2860310"/>
              <a:ext cx="2555155" cy="2987837"/>
            </a:xfrm>
            <a:prstGeom prst="bentConnector2">
              <a:avLst/>
            </a:prstGeom>
            <a:noFill/>
            <a:ln w="6350" cap="flat" cmpd="sng" algn="ctr">
              <a:solidFill>
                <a:srgbClr val="4472C4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227F59B-4776-4B64-9EDD-5B19C499504E}"/>
                </a:ext>
              </a:extLst>
            </p:cNvPr>
            <p:cNvCxnSpPr>
              <a:endCxn id="8" idx="1"/>
            </p:cNvCxnSpPr>
            <p:nvPr/>
          </p:nvCxnSpPr>
          <p:spPr>
            <a:xfrm flipV="1">
              <a:off x="1045923" y="4620156"/>
              <a:ext cx="587755" cy="66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dash"/>
              <a:miter lim="800000"/>
              <a:tailEnd type="triangle"/>
            </a:ln>
            <a:effectLst/>
          </p:spPr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F0C37B3-E0E5-4C05-A737-EA7B8E0529B9}"/>
                </a:ext>
              </a:extLst>
            </p:cNvPr>
            <p:cNvSpPr txBox="1"/>
            <p:nvPr/>
          </p:nvSpPr>
          <p:spPr>
            <a:xfrm>
              <a:off x="299608" y="1681869"/>
              <a:ext cx="1492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Define Start Date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09372AE-EDC7-4AC4-85E2-0E124361B62E}"/>
                </a:ext>
              </a:extLst>
            </p:cNvPr>
            <p:cNvCxnSpPr>
              <a:stCxn id="59" idx="0"/>
              <a:endCxn id="40" idx="2"/>
            </p:cNvCxnSpPr>
            <p:nvPr/>
          </p:nvCxnSpPr>
          <p:spPr>
            <a:xfrm flipH="1" flipV="1">
              <a:off x="1037838" y="1395636"/>
              <a:ext cx="0" cy="28623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B0F8BFC-9977-4759-B085-09EB6A5789D3}"/>
                </a:ext>
              </a:extLst>
            </p:cNvPr>
            <p:cNvCxnSpPr>
              <a:stCxn id="38" idx="2"/>
              <a:endCxn id="34" idx="0"/>
            </p:cNvCxnSpPr>
            <p:nvPr/>
          </p:nvCxnSpPr>
          <p:spPr>
            <a:xfrm>
              <a:off x="11376974" y="1172484"/>
              <a:ext cx="6285" cy="9831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dash"/>
              <a:miter lim="800000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378CCB3-35FA-4766-8DAD-06450C347A75}"/>
                </a:ext>
              </a:extLst>
            </p:cNvPr>
            <p:cNvSpPr txBox="1"/>
            <p:nvPr/>
          </p:nvSpPr>
          <p:spPr>
            <a:xfrm>
              <a:off x="10552491" y="1463089"/>
              <a:ext cx="8965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Continuous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Process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9EBE8E2-6D97-444A-A375-56596346B0A2}"/>
                </a:ext>
              </a:extLst>
            </p:cNvPr>
            <p:cNvSpPr txBox="1"/>
            <p:nvPr/>
          </p:nvSpPr>
          <p:spPr>
            <a:xfrm>
              <a:off x="1548044" y="6044679"/>
              <a:ext cx="4253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Vision Defining &amp; Stakeholders Expectations Mapping 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F337D31-0388-4CA4-8A51-89BC37E068FA}"/>
                </a:ext>
              </a:extLst>
            </p:cNvPr>
            <p:cNvSpPr txBox="1"/>
            <p:nvPr/>
          </p:nvSpPr>
          <p:spPr>
            <a:xfrm rot="16200000">
              <a:off x="-193639" y="4073679"/>
              <a:ext cx="1314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Product Owner</a:t>
              </a:r>
            </a:p>
          </p:txBody>
        </p:sp>
        <p:cxnSp>
          <p:nvCxnSpPr>
            <p:cNvPr id="65" name="Elbow Connector 107">
              <a:extLst>
                <a:ext uri="{FF2B5EF4-FFF2-40B4-BE49-F238E27FC236}">
                  <a16:creationId xmlns:a16="http://schemas.microsoft.com/office/drawing/2014/main" id="{428E9DCE-7B88-4F3A-BB8F-DFFD94ED56D4}"/>
                </a:ext>
              </a:extLst>
            </p:cNvPr>
            <p:cNvCxnSpPr>
              <a:stCxn id="64" idx="1"/>
              <a:endCxn id="63" idx="1"/>
            </p:cNvCxnSpPr>
            <p:nvPr/>
          </p:nvCxnSpPr>
          <p:spPr>
            <a:xfrm rot="16200000" flipH="1">
              <a:off x="348806" y="4999329"/>
              <a:ext cx="1313897" cy="1084579"/>
            </a:xfrm>
            <a:prstGeom prst="bentConnector2">
              <a:avLst/>
            </a:prstGeom>
            <a:noFill/>
            <a:ln w="6350" cap="flat" cmpd="sng" algn="ctr">
              <a:solidFill>
                <a:srgbClr val="4472C4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A9275D95-B93F-4ECF-8BC0-872C1F0C2932}"/>
                </a:ext>
              </a:extLst>
            </p:cNvPr>
            <p:cNvCxnSpPr>
              <a:stCxn id="64" idx="3"/>
            </p:cNvCxnSpPr>
            <p:nvPr/>
          </p:nvCxnSpPr>
          <p:spPr>
            <a:xfrm flipH="1" flipV="1">
              <a:off x="463463" y="3130547"/>
              <a:ext cx="1" cy="439918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dash"/>
              <a:miter lim="800000"/>
              <a:tailEnd type="triangle"/>
            </a:ln>
            <a:effectLst/>
          </p:spPr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70361C3-9216-4886-9715-EF28A6D34675}"/>
                </a:ext>
              </a:extLst>
            </p:cNvPr>
            <p:cNvSpPr txBox="1"/>
            <p:nvPr/>
          </p:nvSpPr>
          <p:spPr>
            <a:xfrm rot="16200000">
              <a:off x="748557" y="3909603"/>
              <a:ext cx="9216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Done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Definition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6A6AFBB-870F-4639-A527-07FE60E1FC61}"/>
                </a:ext>
              </a:extLst>
            </p:cNvPr>
            <p:cNvSpPr txBox="1"/>
            <p:nvPr/>
          </p:nvSpPr>
          <p:spPr>
            <a:xfrm>
              <a:off x="8506930" y="2817798"/>
              <a:ext cx="681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Sprint 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Sprint 2</a:t>
              </a:r>
            </a:p>
          </p:txBody>
        </p:sp>
        <p:cxnSp>
          <p:nvCxnSpPr>
            <p:cNvPr id="69" name="Elbow Connector 124">
              <a:extLst>
                <a:ext uri="{FF2B5EF4-FFF2-40B4-BE49-F238E27FC236}">
                  <a16:creationId xmlns:a16="http://schemas.microsoft.com/office/drawing/2014/main" id="{F6BAB73E-24F9-4F15-966D-83D2658406B9}"/>
                </a:ext>
              </a:extLst>
            </p:cNvPr>
            <p:cNvCxnSpPr>
              <a:endCxn id="68" idx="0"/>
            </p:cNvCxnSpPr>
            <p:nvPr/>
          </p:nvCxnSpPr>
          <p:spPr>
            <a:xfrm>
              <a:off x="8603673" y="2575611"/>
              <a:ext cx="244152" cy="242187"/>
            </a:xfrm>
            <a:prstGeom prst="bentConnector2">
              <a:avLst/>
            </a:prstGeom>
            <a:noFill/>
            <a:ln w="6350" cap="flat" cmpd="sng" algn="ctr">
              <a:solidFill>
                <a:srgbClr val="4472C4"/>
              </a:solidFill>
              <a:prstDash val="sysDash"/>
              <a:miter lim="800000"/>
              <a:tailEnd type="triangle"/>
            </a:ln>
            <a:effectLst/>
          </p:spPr>
        </p:cxnSp>
        <p:cxnSp>
          <p:nvCxnSpPr>
            <p:cNvPr id="70" name="Elbow Connector 132">
              <a:extLst>
                <a:ext uri="{FF2B5EF4-FFF2-40B4-BE49-F238E27FC236}">
                  <a16:creationId xmlns:a16="http://schemas.microsoft.com/office/drawing/2014/main" id="{E1A22EA4-0A2A-471E-9A2F-BCBA584F1263}"/>
                </a:ext>
              </a:extLst>
            </p:cNvPr>
            <p:cNvCxnSpPr/>
            <p:nvPr/>
          </p:nvCxnSpPr>
          <p:spPr>
            <a:xfrm>
              <a:off x="7708264" y="2757830"/>
              <a:ext cx="895409" cy="209084"/>
            </a:xfrm>
            <a:prstGeom prst="bentConnector3">
              <a:avLst>
                <a:gd name="adj1" fmla="val 33661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E1A90DD-6FA1-4394-B4A6-46E63C84E98A}"/>
                </a:ext>
              </a:extLst>
            </p:cNvPr>
            <p:cNvSpPr txBox="1"/>
            <p:nvPr/>
          </p:nvSpPr>
          <p:spPr>
            <a:xfrm>
              <a:off x="6866187" y="3508757"/>
              <a:ext cx="137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Groom Backlog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344423F-92EA-4B44-9CAC-34BD62C3DB01}"/>
                </a:ext>
              </a:extLst>
            </p:cNvPr>
            <p:cNvSpPr txBox="1"/>
            <p:nvPr/>
          </p:nvSpPr>
          <p:spPr>
            <a:xfrm>
              <a:off x="4113444" y="2194584"/>
              <a:ext cx="6248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Feeds..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A1621A2-F496-42D2-A464-FFF24EF10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7144" y="3582069"/>
              <a:ext cx="420418" cy="267811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D762EC4-026E-47F5-B9FB-C1C37243EF6F}"/>
                </a:ext>
              </a:extLst>
            </p:cNvPr>
            <p:cNvSpPr/>
            <p:nvPr/>
          </p:nvSpPr>
          <p:spPr>
            <a:xfrm>
              <a:off x="11231594" y="3812547"/>
              <a:ext cx="9828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Heart Beat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47F44B8-9A16-44DF-95F4-3791F770C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87" r="20986"/>
            <a:stretch/>
          </p:blipFill>
          <p:spPr>
            <a:xfrm>
              <a:off x="10743800" y="5729271"/>
              <a:ext cx="332985" cy="326755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1051DFC-B231-4910-BB25-48F8B925C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9090" y="4266525"/>
              <a:ext cx="275706" cy="275706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21644C0-36B1-41D9-AE7A-BD19B578A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8697" y="5330746"/>
              <a:ext cx="318597" cy="318597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F6D539F-A56F-4D3A-AABF-D3145C72A783}"/>
                </a:ext>
              </a:extLst>
            </p:cNvPr>
            <p:cNvSpPr txBox="1"/>
            <p:nvPr/>
          </p:nvSpPr>
          <p:spPr>
            <a:xfrm>
              <a:off x="4668985" y="3711952"/>
              <a:ext cx="16446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Vision Template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Need of project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Like features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Innovative Features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Don’t have features</a:t>
              </a:r>
            </a:p>
          </p:txBody>
        </p:sp>
        <p:cxnSp>
          <p:nvCxnSpPr>
            <p:cNvPr id="80" name="Elbow Connector 155">
              <a:extLst>
                <a:ext uri="{FF2B5EF4-FFF2-40B4-BE49-F238E27FC236}">
                  <a16:creationId xmlns:a16="http://schemas.microsoft.com/office/drawing/2014/main" id="{4112DD73-3AD5-4257-91DD-9E624307D0E2}"/>
                </a:ext>
              </a:extLst>
            </p:cNvPr>
            <p:cNvCxnSpPr>
              <a:stCxn id="78" idx="2"/>
              <a:endCxn id="63" idx="3"/>
            </p:cNvCxnSpPr>
            <p:nvPr/>
          </p:nvCxnSpPr>
          <p:spPr>
            <a:xfrm rot="16200000" flipH="1">
              <a:off x="4910828" y="5308095"/>
              <a:ext cx="1470953" cy="309991"/>
            </a:xfrm>
            <a:prstGeom prst="bentConnector4">
              <a:avLst>
                <a:gd name="adj1" fmla="val 29031"/>
                <a:gd name="adj2" fmla="val 234469"/>
              </a:avLst>
            </a:prstGeom>
            <a:noFill/>
            <a:ln w="6350" cap="flat" cmpd="sng" algn="ctr">
              <a:solidFill>
                <a:srgbClr val="4472C4"/>
              </a:solidFill>
              <a:prstDash val="dash"/>
              <a:miter lim="800000"/>
              <a:tailEnd type="triangle"/>
            </a:ln>
            <a:effectLst/>
          </p:spPr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0E12CCE-019D-446E-9113-C00636B61E04}"/>
                </a:ext>
              </a:extLst>
            </p:cNvPr>
            <p:cNvSpPr txBox="1"/>
            <p:nvPr/>
          </p:nvSpPr>
          <p:spPr>
            <a:xfrm>
              <a:off x="6659090" y="5496307"/>
              <a:ext cx="17851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What is working?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What is not working?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What else?</a:t>
              </a: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F52F2DEC-803A-4607-9FD9-88B786F9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90363" y="6075559"/>
              <a:ext cx="783900" cy="328258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B00C55E7-048A-4190-8F15-FEA224C59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5765" y="4239065"/>
              <a:ext cx="438519" cy="43851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767BD7E-5C7B-484F-8D1A-4362010EDC45}"/>
                </a:ext>
              </a:extLst>
            </p:cNvPr>
            <p:cNvSpPr txBox="1"/>
            <p:nvPr/>
          </p:nvSpPr>
          <p:spPr>
            <a:xfrm>
              <a:off x="8952320" y="770049"/>
              <a:ext cx="1785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Define Spring Goal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Define Sprint Backlog</a:t>
              </a:r>
            </a:p>
          </p:txBody>
        </p:sp>
        <p:sp>
          <p:nvSpPr>
            <p:cNvPr id="85" name="Right Arrow 193">
              <a:extLst>
                <a:ext uri="{FF2B5EF4-FFF2-40B4-BE49-F238E27FC236}">
                  <a16:creationId xmlns:a16="http://schemas.microsoft.com/office/drawing/2014/main" id="{AAF22603-3C6A-447E-9C99-643E18D6F325}"/>
                </a:ext>
              </a:extLst>
            </p:cNvPr>
            <p:cNvSpPr/>
            <p:nvPr/>
          </p:nvSpPr>
          <p:spPr>
            <a:xfrm>
              <a:off x="8515102" y="802661"/>
              <a:ext cx="411885" cy="484632"/>
            </a:xfrm>
            <a:prstGeom prst="rightArrow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6" name="Elbow Connector 4">
              <a:extLst>
                <a:ext uri="{FF2B5EF4-FFF2-40B4-BE49-F238E27FC236}">
                  <a16:creationId xmlns:a16="http://schemas.microsoft.com/office/drawing/2014/main" id="{03A08D96-BB33-419F-8621-91E4F77D0B18}"/>
                </a:ext>
              </a:extLst>
            </p:cNvPr>
            <p:cNvCxnSpPr/>
            <p:nvPr/>
          </p:nvCxnSpPr>
          <p:spPr>
            <a:xfrm flipV="1">
              <a:off x="2404997" y="1376100"/>
              <a:ext cx="1269675" cy="1241152"/>
            </a:xfrm>
            <a:prstGeom prst="bentConnector3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83337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392D50-9660-489B-97A0-E025A57B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Development Methodology</a:t>
            </a:r>
          </a:p>
        </p:txBody>
      </p:sp>
      <p:pic>
        <p:nvPicPr>
          <p:cNvPr id="3" name="Picture 4" descr="Afbeeldingsresultaat voor VSTS logo">
            <a:extLst>
              <a:ext uri="{FF2B5EF4-FFF2-40B4-BE49-F238E27FC236}">
                <a16:creationId xmlns:a16="http://schemas.microsoft.com/office/drawing/2014/main" id="{C3D9EA6E-74D6-4D5E-8529-1AC71F6F8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56" y="645692"/>
            <a:ext cx="6690918" cy="267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fbeeldingsresultaat voor VSTS logo">
            <a:extLst>
              <a:ext uri="{FF2B5EF4-FFF2-40B4-BE49-F238E27FC236}">
                <a16:creationId xmlns:a16="http://schemas.microsoft.com/office/drawing/2014/main" id="{0151EAAE-15AC-4BBC-83E8-BF72365DE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410" y="3658556"/>
            <a:ext cx="4961156" cy="212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79D814-960A-45E8-AD63-416A8C99A128}"/>
              </a:ext>
            </a:extLst>
          </p:cNvPr>
          <p:cNvSpPr txBox="1"/>
          <p:nvPr/>
        </p:nvSpPr>
        <p:spPr>
          <a:xfrm>
            <a:off x="382995" y="3429000"/>
            <a:ext cx="21224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DevOps Azure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VSTS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Kanban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Sprints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Backlog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User Stories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Product Backlog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PBIs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Tasks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071C9-8EFD-42F7-98E5-583774BAE40C}"/>
              </a:ext>
            </a:extLst>
          </p:cNvPr>
          <p:cNvSpPr txBox="1"/>
          <p:nvPr/>
        </p:nvSpPr>
        <p:spPr>
          <a:xfrm>
            <a:off x="7787782" y="1048624"/>
            <a:ext cx="411899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AutoFacets uses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Continuous Integration / Continuous Deployment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(CI / CD) pipeline as the deployment practice.  The CI/CD pipeline is one of the best practices for DevOps teams to implement, for delivering code changes more frequently and reliably. 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The technical goal of CI/CD is to establish a consistent and automated way to build, package, and test applications.  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Continuous Integration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 focuses on blending the work products of individual developers together into a repository. Often, this is done several times each day, and the primary purpose is to enable early detection of integration bugs, which should eventually result in tighter cohesion and more development collaboration.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The aim of 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continuous delivery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 is to minimize the friction points that are inherent in the deployment or release processes. Typically, the implementation involves automating each of the steps for build deployments such that a safe code release can be done—ideally—at any moment in time.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Continuous Deployment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needs a higher degree of automation, in which a build/deployment occurs automatically whenever a major change is made to the code.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68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a-DK" dirty="0"/>
              <a:t>Review Mechanism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7DD938-E387-4978-A194-97BA15C3D488}"/>
              </a:ext>
            </a:extLst>
          </p:cNvPr>
          <p:cNvGrpSpPr/>
          <p:nvPr/>
        </p:nvGrpSpPr>
        <p:grpSpPr>
          <a:xfrm>
            <a:off x="369418" y="1167237"/>
            <a:ext cx="11453164" cy="4523527"/>
            <a:chOff x="507187" y="812208"/>
            <a:chExt cx="11453164" cy="4523527"/>
          </a:xfrm>
        </p:grpSpPr>
        <p:sp>
          <p:nvSpPr>
            <p:cNvPr id="4" name="Curved Right Arrow 4">
              <a:extLst>
                <a:ext uri="{FF2B5EF4-FFF2-40B4-BE49-F238E27FC236}">
                  <a16:creationId xmlns:a16="http://schemas.microsoft.com/office/drawing/2014/main" id="{70910397-9DD0-4957-8E4B-6F7BF1999CE5}"/>
                </a:ext>
              </a:extLst>
            </p:cNvPr>
            <p:cNvSpPr/>
            <p:nvPr/>
          </p:nvSpPr>
          <p:spPr>
            <a:xfrm rot="16200000">
              <a:off x="2964808" y="4392155"/>
              <a:ext cx="643679" cy="1243482"/>
            </a:xfrm>
            <a:prstGeom prst="curvedRightArrow">
              <a:avLst/>
            </a:prstGeom>
            <a:solidFill>
              <a:srgbClr val="FFDE8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ounded Rectangle 5">
              <a:extLst>
                <a:ext uri="{FF2B5EF4-FFF2-40B4-BE49-F238E27FC236}">
                  <a16:creationId xmlns:a16="http://schemas.microsoft.com/office/drawing/2014/main" id="{FA432DD6-1091-45D3-B4F3-8224A6FA3AC8}"/>
                </a:ext>
              </a:extLst>
            </p:cNvPr>
            <p:cNvSpPr/>
            <p:nvPr/>
          </p:nvSpPr>
          <p:spPr>
            <a:xfrm>
              <a:off x="507187" y="2085213"/>
              <a:ext cx="2414016" cy="1877568"/>
            </a:xfrm>
            <a:prstGeom prst="roundRect">
              <a:avLst/>
            </a:prstGeom>
            <a:noFill/>
            <a:ln w="12700" cap="flat" cmpd="sng" algn="ctr">
              <a:solidFill>
                <a:srgbClr val="FEF1CB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B2106CF8-0A51-4E94-AFE6-3FA269FC167A}"/>
                </a:ext>
              </a:extLst>
            </p:cNvPr>
            <p:cNvSpPr/>
            <p:nvPr/>
          </p:nvSpPr>
          <p:spPr>
            <a:xfrm>
              <a:off x="677560" y="3755517"/>
              <a:ext cx="2358248" cy="800657"/>
            </a:xfrm>
            <a:prstGeom prst="roundRect">
              <a:avLst/>
            </a:prstGeom>
            <a:solidFill>
              <a:srgbClr val="FFD580"/>
            </a:solidFill>
            <a:ln w="12700" cap="flat" cmpd="sng" algn="ctr">
              <a:solidFill>
                <a:srgbClr val="D5CDB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DAILY STATUS CALLS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41FAE6-6561-49C0-8D25-600C999EC8C5}"/>
                </a:ext>
              </a:extLst>
            </p:cNvPr>
            <p:cNvSpPr/>
            <p:nvPr/>
          </p:nvSpPr>
          <p:spPr bwMode="auto">
            <a:xfrm>
              <a:off x="692824" y="1417185"/>
              <a:ext cx="2228379" cy="532146"/>
            </a:xfrm>
            <a:prstGeom prst="rect">
              <a:avLst/>
            </a:prstGeom>
            <a:noFill/>
            <a:ln w="3175" cap="flat" cmpd="sng" algn="ctr">
              <a:noFill/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30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AutoFacets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: Project manager + On-shore Team </a:t>
              </a:r>
            </a:p>
            <a:p>
              <a:pPr marL="0" marR="0" lvl="0" indent="0" defTabSz="91430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ALD 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Product Owners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6D055D-2F09-41A6-B235-3F5E6E8710FE}"/>
                </a:ext>
              </a:extLst>
            </p:cNvPr>
            <p:cNvSpPr/>
            <p:nvPr/>
          </p:nvSpPr>
          <p:spPr>
            <a:xfrm>
              <a:off x="629276" y="2474076"/>
              <a:ext cx="2291927" cy="1015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4300" marR="0" lvl="0" indent="-114300" defTabSz="41472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65000"/>
                    <a:lumOff val="35000"/>
                  </a:prstClr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Daily status and work done</a:t>
              </a:r>
            </a:p>
            <a:p>
              <a:pPr marL="114300" marR="0" lvl="0" indent="-114300" defTabSz="41472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65000"/>
                    <a:lumOff val="35000"/>
                  </a:prstClr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Task prioritization &amp; Next day planning for team</a:t>
              </a:r>
            </a:p>
            <a:p>
              <a:pPr marL="114300" marR="0" lvl="0" indent="-114300" defTabSz="41472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65000"/>
                    <a:lumOff val="35000"/>
                  </a:prstClr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Discuss and conclude on showstoppers &amp; open issues </a:t>
              </a:r>
            </a:p>
          </p:txBody>
        </p:sp>
        <p:sp>
          <p:nvSpPr>
            <p:cNvPr id="9" name="Rounded Rectangle 9">
              <a:extLst>
                <a:ext uri="{FF2B5EF4-FFF2-40B4-BE49-F238E27FC236}">
                  <a16:creationId xmlns:a16="http://schemas.microsoft.com/office/drawing/2014/main" id="{10B2DB99-A3A7-418E-95F8-EF7A0CCC15DA}"/>
                </a:ext>
              </a:extLst>
            </p:cNvPr>
            <p:cNvSpPr/>
            <p:nvPr/>
          </p:nvSpPr>
          <p:spPr>
            <a:xfrm>
              <a:off x="3428390" y="2085213"/>
              <a:ext cx="2414016" cy="1877568"/>
            </a:xfrm>
            <a:prstGeom prst="roundRect">
              <a:avLst/>
            </a:prstGeom>
            <a:noFill/>
            <a:ln w="12700" cap="flat" cmpd="sng" algn="ctr">
              <a:solidFill>
                <a:srgbClr val="CFF9B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70FB4CFD-D4E2-44C5-AF32-55F0B98A60D1}"/>
                </a:ext>
              </a:extLst>
            </p:cNvPr>
            <p:cNvSpPr/>
            <p:nvPr/>
          </p:nvSpPr>
          <p:spPr>
            <a:xfrm>
              <a:off x="6349593" y="2085213"/>
              <a:ext cx="2414016" cy="1877568"/>
            </a:xfrm>
            <a:prstGeom prst="roundRect">
              <a:avLst/>
            </a:prstGeom>
            <a:noFill/>
            <a:ln w="12700" cap="flat" cmpd="sng" algn="ctr">
              <a:solidFill>
                <a:srgbClr val="D8F7E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ounded Rectangle 11">
              <a:extLst>
                <a:ext uri="{FF2B5EF4-FFF2-40B4-BE49-F238E27FC236}">
                  <a16:creationId xmlns:a16="http://schemas.microsoft.com/office/drawing/2014/main" id="{612ED691-DC94-4597-9096-C755FA1092D4}"/>
                </a:ext>
              </a:extLst>
            </p:cNvPr>
            <p:cNvSpPr/>
            <p:nvPr/>
          </p:nvSpPr>
          <p:spPr>
            <a:xfrm>
              <a:off x="9270796" y="2085213"/>
              <a:ext cx="2414016" cy="1877568"/>
            </a:xfrm>
            <a:prstGeom prst="roundRect">
              <a:avLst/>
            </a:prstGeom>
            <a:noFill/>
            <a:ln w="12700" cap="flat" cmpd="sng" algn="ctr">
              <a:solidFill>
                <a:srgbClr val="E9EEF8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Rounded Rectangle 12">
              <a:extLst>
                <a:ext uri="{FF2B5EF4-FFF2-40B4-BE49-F238E27FC236}">
                  <a16:creationId xmlns:a16="http://schemas.microsoft.com/office/drawing/2014/main" id="{47EA505B-8065-437E-ACDE-E35BB1C577DE}"/>
                </a:ext>
              </a:extLst>
            </p:cNvPr>
            <p:cNvSpPr/>
            <p:nvPr/>
          </p:nvSpPr>
          <p:spPr>
            <a:xfrm>
              <a:off x="6541912" y="3755516"/>
              <a:ext cx="2358248" cy="800658"/>
            </a:xfrm>
            <a:prstGeom prst="roundRect">
              <a:avLst/>
            </a:prstGeom>
            <a:solidFill>
              <a:srgbClr val="8CE6C1"/>
            </a:solidFill>
            <a:ln w="12700" cap="flat" cmpd="sng" algn="ctr">
              <a:solidFill>
                <a:srgbClr val="D5CDB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MONTHLY STEERING COMMITTEE</a:t>
              </a:r>
            </a:p>
          </p:txBody>
        </p:sp>
        <p:sp>
          <p:nvSpPr>
            <p:cNvPr id="13" name="Rounded Rectangle 13">
              <a:extLst>
                <a:ext uri="{FF2B5EF4-FFF2-40B4-BE49-F238E27FC236}">
                  <a16:creationId xmlns:a16="http://schemas.microsoft.com/office/drawing/2014/main" id="{89C93B6E-1E54-439E-AF56-57AD50F343B1}"/>
                </a:ext>
              </a:extLst>
            </p:cNvPr>
            <p:cNvSpPr/>
            <p:nvPr/>
          </p:nvSpPr>
          <p:spPr>
            <a:xfrm>
              <a:off x="3737752" y="1541801"/>
              <a:ext cx="2358248" cy="799200"/>
            </a:xfrm>
            <a:prstGeom prst="roundRect">
              <a:avLst/>
            </a:prstGeom>
            <a:solidFill>
              <a:srgbClr val="A8F59A"/>
            </a:solidFill>
            <a:ln w="12700" cap="flat" cmpd="sng" algn="ctr">
              <a:solidFill>
                <a:srgbClr val="D5CDB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PROJECT OPERATIONAL COMMITTEE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(Fortnightly Meeting)</a:t>
              </a:r>
            </a:p>
          </p:txBody>
        </p:sp>
        <p:sp>
          <p:nvSpPr>
            <p:cNvPr id="14" name="Rounded Rectangle 14">
              <a:extLst>
                <a:ext uri="{FF2B5EF4-FFF2-40B4-BE49-F238E27FC236}">
                  <a16:creationId xmlns:a16="http://schemas.microsoft.com/office/drawing/2014/main" id="{004CCAB3-F8A2-41E3-A3E0-0318E536ABCD}"/>
                </a:ext>
              </a:extLst>
            </p:cNvPr>
            <p:cNvSpPr/>
            <p:nvPr/>
          </p:nvSpPr>
          <p:spPr>
            <a:xfrm>
              <a:off x="9602103" y="1528126"/>
              <a:ext cx="2358248" cy="799200"/>
            </a:xfrm>
            <a:prstGeom prst="roundRect">
              <a:avLst/>
            </a:prstGeom>
            <a:solidFill>
              <a:srgbClr val="A3B3DD"/>
            </a:solidFill>
            <a:ln w="12700" cap="flat" cmpd="sng" algn="ctr">
              <a:solidFill>
                <a:srgbClr val="9FB0DB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GLOBAL STEERING COMMITTEE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(Quarterly Meeting)</a:t>
              </a:r>
            </a:p>
          </p:txBody>
        </p:sp>
        <p:sp>
          <p:nvSpPr>
            <p:cNvPr id="15" name="Curved Right Arrow 14">
              <a:extLst>
                <a:ext uri="{FF2B5EF4-FFF2-40B4-BE49-F238E27FC236}">
                  <a16:creationId xmlns:a16="http://schemas.microsoft.com/office/drawing/2014/main" id="{65450CAC-106E-47EA-930E-E9A893F42A6D}"/>
                </a:ext>
              </a:extLst>
            </p:cNvPr>
            <p:cNvSpPr/>
            <p:nvPr/>
          </p:nvSpPr>
          <p:spPr>
            <a:xfrm rot="16200000">
              <a:off x="9063511" y="4353335"/>
              <a:ext cx="643679" cy="1243482"/>
            </a:xfrm>
            <a:prstGeom prst="curvedRightArrow">
              <a:avLst/>
            </a:prstGeom>
            <a:solidFill>
              <a:srgbClr val="8CE6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Curved Right Arrow 15">
              <a:extLst>
                <a:ext uri="{FF2B5EF4-FFF2-40B4-BE49-F238E27FC236}">
                  <a16:creationId xmlns:a16="http://schemas.microsoft.com/office/drawing/2014/main" id="{D3BF66C9-7678-4ACA-935E-EBD7196C118E}"/>
                </a:ext>
              </a:extLst>
            </p:cNvPr>
            <p:cNvSpPr/>
            <p:nvPr/>
          </p:nvSpPr>
          <p:spPr>
            <a:xfrm rot="5400000" flipV="1">
              <a:off x="5895769" y="512307"/>
              <a:ext cx="643679" cy="1243482"/>
            </a:xfrm>
            <a:prstGeom prst="curvedRightArrow">
              <a:avLst/>
            </a:prstGeom>
            <a:solidFill>
              <a:srgbClr val="A8F59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D6A622-2A85-4E7B-93A4-C463DF4740DD}"/>
                </a:ext>
              </a:extLst>
            </p:cNvPr>
            <p:cNvSpPr/>
            <p:nvPr/>
          </p:nvSpPr>
          <p:spPr bwMode="auto">
            <a:xfrm>
              <a:off x="6806676" y="1504477"/>
              <a:ext cx="2376180" cy="532146"/>
            </a:xfrm>
            <a:prstGeom prst="rect">
              <a:avLst/>
            </a:prstGeom>
            <a:noFill/>
            <a:ln w="3175" cap="flat" cmpd="sng" algn="ctr">
              <a:noFill/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30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AutoFacets: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PM, TL &amp; Contract Correspondent</a:t>
              </a:r>
            </a:p>
            <a:p>
              <a:pPr marL="0" marR="0" lvl="0" indent="0" defTabSz="91430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ALD : </a:t>
              </a: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ALD Managers (Team Manager) + SPOC</a:t>
              </a:r>
              <a:endPara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defTabSz="91430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EB6772-54E2-49E3-AA39-E5187FF2298D}"/>
                </a:ext>
              </a:extLst>
            </p:cNvPr>
            <p:cNvSpPr/>
            <p:nvPr/>
          </p:nvSpPr>
          <p:spPr bwMode="auto">
            <a:xfrm>
              <a:off x="3640286" y="4176811"/>
              <a:ext cx="1935218" cy="532146"/>
            </a:xfrm>
            <a:prstGeom prst="rect">
              <a:avLst/>
            </a:prstGeom>
            <a:noFill/>
            <a:ln w="3175" cap="flat" cmpd="sng" algn="ctr">
              <a:noFill/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30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AutoFacets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: Project manager + Team Leader</a:t>
              </a:r>
            </a:p>
            <a:p>
              <a:pPr marL="0" marR="0" lvl="0" indent="0" defTabSz="91430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ALD: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SPOC + Product Owner</a:t>
              </a:r>
              <a:endPara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defTabSz="91430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E35DD82-20D2-4C28-9525-46DFDA1D5944}"/>
                </a:ext>
              </a:extLst>
            </p:cNvPr>
            <p:cNvSpPr/>
            <p:nvPr/>
          </p:nvSpPr>
          <p:spPr bwMode="auto">
            <a:xfrm>
              <a:off x="9543374" y="4072371"/>
              <a:ext cx="2141438" cy="532146"/>
            </a:xfrm>
            <a:prstGeom prst="rect">
              <a:avLst/>
            </a:prstGeom>
            <a:noFill/>
            <a:ln w="3175" cap="flat" cmpd="sng" algn="ctr">
              <a:noFill/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30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AutoFacets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: TL &amp; PM, Contract Correspondent</a:t>
              </a:r>
            </a:p>
            <a:p>
              <a:pPr marL="0" marR="0" lvl="0" indent="0" defTabSz="91430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ALD :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 Contract Correspondent, Mgmt. Team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3AE34A-7F12-4FE9-A653-E55CE563B694}"/>
                </a:ext>
              </a:extLst>
            </p:cNvPr>
            <p:cNvSpPr/>
            <p:nvPr/>
          </p:nvSpPr>
          <p:spPr>
            <a:xfrm>
              <a:off x="6349593" y="2187343"/>
              <a:ext cx="252962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1775" marR="0" lvl="0" indent="-231775" defTabSz="41472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65000"/>
                    <a:lumOff val="35000"/>
                  </a:prstClr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Review and analysis of overall performance metrics on monthly basis (KPI)</a:t>
              </a:r>
            </a:p>
            <a:p>
              <a:pPr marL="231775" marR="0" lvl="0" indent="-231775" defTabSz="41472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65000"/>
                    <a:lumOff val="35000"/>
                  </a:prstClr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Quality of Deliverables</a:t>
              </a:r>
            </a:p>
            <a:p>
              <a:pPr marL="231775" marR="0" lvl="0" indent="-231775" defTabSz="41472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65000"/>
                    <a:lumOff val="35000"/>
                  </a:prstClr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Risk Monitoring</a:t>
              </a:r>
            </a:p>
            <a:p>
              <a:pPr marL="231775" marR="0" lvl="0" indent="-231775" defTabSz="41472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65000"/>
                    <a:lumOff val="35000"/>
                  </a:prstClr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Future Workload Estimation</a:t>
              </a:r>
            </a:p>
            <a:p>
              <a:pPr marL="231775" marR="0" lvl="0" indent="-231775" defTabSz="41472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65000"/>
                    <a:lumOff val="35000"/>
                  </a:prstClr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Work out possible optimization</a:t>
              </a:r>
            </a:p>
            <a:p>
              <a:pPr marL="231775" marR="0" lvl="0" indent="-231775" defTabSz="41472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65000"/>
                    <a:lumOff val="35000"/>
                  </a:prstClr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Future Plan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B2F594-7DCE-4A0D-8C5B-C08BA0D787F1}"/>
                </a:ext>
              </a:extLst>
            </p:cNvPr>
            <p:cNvSpPr/>
            <p:nvPr/>
          </p:nvSpPr>
          <p:spPr>
            <a:xfrm>
              <a:off x="3482922" y="2474076"/>
              <a:ext cx="230495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4300" marR="0" lvl="0" indent="-114300" defTabSz="41472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65000"/>
                    <a:lumOff val="35000"/>
                  </a:prstClr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Weekly Project status report</a:t>
              </a:r>
            </a:p>
            <a:p>
              <a:pPr marL="114300" marR="0" lvl="0" indent="-114300" defTabSz="41472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65000"/>
                    <a:lumOff val="35000"/>
                  </a:prstClr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Planned Activity &amp; Review</a:t>
              </a:r>
            </a:p>
            <a:p>
              <a:pPr marL="114300" marR="0" lvl="0" indent="-114300" defTabSz="41472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65000"/>
                    <a:lumOff val="35000"/>
                  </a:prstClr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Open Items,  Showstoppers, Issues</a:t>
              </a:r>
            </a:p>
            <a:p>
              <a:pPr marL="114300" marR="0" lvl="0" indent="-114300" defTabSz="41472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65000"/>
                    <a:lumOff val="35000"/>
                  </a:prstClr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Weekly stats on performance (KPI’s)</a:t>
              </a:r>
            </a:p>
            <a:p>
              <a:pPr marL="114300" marR="0" lvl="0" indent="-114300" defTabSz="41472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65000"/>
                    <a:lumOff val="35000"/>
                  </a:prstClr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New Requests</a:t>
              </a:r>
              <a:endPara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14300" marR="0" lvl="0" indent="-114300" defTabSz="41472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65000"/>
                    <a:lumOff val="35000"/>
                  </a:prstClr>
                </a:buClr>
                <a:buSzTx/>
                <a:buFont typeface="Arial" pitchFamily="34" charset="0"/>
                <a:buChar char="•"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22AC6BD-A857-45F8-9166-A8C2401B84F7}"/>
                </a:ext>
              </a:extLst>
            </p:cNvPr>
            <p:cNvSpPr/>
            <p:nvPr/>
          </p:nvSpPr>
          <p:spPr>
            <a:xfrm>
              <a:off x="9320523" y="2267891"/>
              <a:ext cx="2434961" cy="1615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4300" marR="0" lvl="0" indent="-114300" defTabSz="41472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65000"/>
                    <a:lumOff val="35000"/>
                  </a:prstClr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Accomplishments</a:t>
              </a:r>
            </a:p>
            <a:p>
              <a:pPr marL="114300" marR="0" lvl="0" indent="-114300" defTabSz="41472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65000"/>
                    <a:lumOff val="35000"/>
                  </a:prstClr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Review performance metrics KPI</a:t>
              </a:r>
            </a:p>
            <a:p>
              <a:pPr marL="114300" marR="0" lvl="0" indent="-114300" defTabSz="41472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65000"/>
                    <a:lumOff val="35000"/>
                  </a:prstClr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Review and discussion on Engagement model optimization</a:t>
              </a:r>
            </a:p>
            <a:p>
              <a:pPr marL="114300" marR="0" lvl="0" indent="-114300" defTabSz="41472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65000"/>
                    <a:lumOff val="35000"/>
                  </a:prstClr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Risk Monitoring</a:t>
              </a:r>
            </a:p>
            <a:p>
              <a:pPr marL="114300" marR="0" lvl="0" indent="-114300" defTabSz="41472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65000"/>
                    <a:lumOff val="35000"/>
                  </a:prstClr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Définition of strategic developments </a:t>
              </a:r>
            </a:p>
            <a:p>
              <a:pPr marL="114300" marR="0" lvl="0" indent="-114300" defTabSz="41472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>
                    <a:lumMod val="65000"/>
                    <a:lumOff val="35000"/>
                  </a:prstClr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KPI and PAQ redefinition if necessary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280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a-DK" dirty="0"/>
              <a:t>Review Mechanism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521AB4-6E55-4E79-8E78-DB5A3D8F36E2}"/>
              </a:ext>
            </a:extLst>
          </p:cNvPr>
          <p:cNvGrpSpPr/>
          <p:nvPr/>
        </p:nvGrpSpPr>
        <p:grpSpPr>
          <a:xfrm>
            <a:off x="1887676" y="997741"/>
            <a:ext cx="8416648" cy="5214208"/>
            <a:chOff x="1887676" y="997741"/>
            <a:chExt cx="8416648" cy="5214208"/>
          </a:xfrm>
        </p:grpSpPr>
        <p:grpSp>
          <p:nvGrpSpPr>
            <p:cNvPr id="24" name="Group 80">
              <a:extLst>
                <a:ext uri="{FF2B5EF4-FFF2-40B4-BE49-F238E27FC236}">
                  <a16:creationId xmlns:a16="http://schemas.microsoft.com/office/drawing/2014/main" id="{71BA0FA5-A80A-4D51-8854-48600BD8B6E6}"/>
                </a:ext>
              </a:extLst>
            </p:cNvPr>
            <p:cNvGrpSpPr/>
            <p:nvPr/>
          </p:nvGrpSpPr>
          <p:grpSpPr>
            <a:xfrm>
              <a:off x="5810459" y="3665674"/>
              <a:ext cx="2823217" cy="2546275"/>
              <a:chOff x="4191000" y="3517948"/>
              <a:chExt cx="2605225" cy="2271957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5843FBA-2F80-4261-B6A8-B10C3594E7AF}"/>
                  </a:ext>
                </a:extLst>
              </p:cNvPr>
              <p:cNvSpPr/>
              <p:nvPr/>
            </p:nvSpPr>
            <p:spPr>
              <a:xfrm>
                <a:off x="4191000" y="4134127"/>
                <a:ext cx="2605225" cy="1180962"/>
              </a:xfrm>
              <a:prstGeom prst="rect">
                <a:avLst/>
              </a:prstGeom>
              <a:solidFill>
                <a:srgbClr val="4BACC6">
                  <a:lumMod val="20000"/>
                  <a:lumOff val="8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anchor="t"/>
              <a:lstStyle/>
              <a:p>
                <a:pPr marL="231775" marR="0" lvl="0" indent="-231775" defTabSz="414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CE594828-2942-42B2-B330-67681A0FAC19}"/>
                  </a:ext>
                </a:extLst>
              </p:cNvPr>
              <p:cNvSpPr/>
              <p:nvPr/>
            </p:nvSpPr>
            <p:spPr bwMode="auto">
              <a:xfrm>
                <a:off x="4191001" y="3517948"/>
                <a:ext cx="2605223" cy="357203"/>
              </a:xfrm>
              <a:prstGeom prst="triangle">
                <a:avLst/>
              </a:prstGeom>
              <a:gradFill>
                <a:gsLst>
                  <a:gs pos="0">
                    <a:sysClr val="window" lastClr="FFFFFF">
                      <a:lumMod val="65000"/>
                    </a:sysClr>
                  </a:gs>
                  <a:gs pos="5000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  <p:sp>
            <p:nvSpPr>
              <p:cNvPr id="63" name="Round Same Side Corner Rectangle 87">
                <a:extLst>
                  <a:ext uri="{FF2B5EF4-FFF2-40B4-BE49-F238E27FC236}">
                    <a16:creationId xmlns:a16="http://schemas.microsoft.com/office/drawing/2014/main" id="{4CB0F835-8AA7-40BE-8196-B1FA7A5BD0FE}"/>
                  </a:ext>
                </a:extLst>
              </p:cNvPr>
              <p:cNvSpPr/>
              <p:nvPr/>
            </p:nvSpPr>
            <p:spPr bwMode="auto">
              <a:xfrm>
                <a:off x="4191001" y="3875151"/>
                <a:ext cx="2605223" cy="258976"/>
              </a:xfrm>
              <a:prstGeom prst="round2SameRect">
                <a:avLst>
                  <a:gd name="adj1" fmla="val 42413"/>
                  <a:gd name="adj2" fmla="val 0"/>
                </a:avLst>
              </a:prstGeom>
              <a:solidFill>
                <a:srgbClr val="00B0F0"/>
              </a:solidFill>
              <a:ln w="10000" cap="flat" cmpd="sng" algn="ctr">
                <a:noFill/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Arial" charset="0"/>
                  </a:rPr>
                  <a:t>Monthly Reviews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E34B02B-A171-4F8F-8E52-77CA68659DA9}"/>
                  </a:ext>
                </a:extLst>
              </p:cNvPr>
              <p:cNvSpPr/>
              <p:nvPr/>
            </p:nvSpPr>
            <p:spPr bwMode="auto">
              <a:xfrm>
                <a:off x="6525300" y="4134127"/>
                <a:ext cx="270924" cy="118096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vert"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rPr>
                  <a:t>Activities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0633296-5752-4EFC-8561-D4CDFFF1CF7F}"/>
                  </a:ext>
                </a:extLst>
              </p:cNvPr>
              <p:cNvSpPr/>
              <p:nvPr/>
            </p:nvSpPr>
            <p:spPr bwMode="auto">
              <a:xfrm>
                <a:off x="4191001" y="5315089"/>
                <a:ext cx="2605224" cy="474816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defTabSz="91430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75000"/>
                      </a:srgbClr>
                    </a:solidFill>
                    <a:effectLst/>
                    <a:uLnTx/>
                    <a:uFillTx/>
                  </a:rPr>
                  <a:t>AutoFacets: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</a:rPr>
                  <a:t> Project Mgr, Engagement Mgr</a:t>
                </a:r>
              </a:p>
              <a:p>
                <a:pPr marL="0" marR="0" lvl="0" indent="0" defTabSz="91430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LDG: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</a:rPr>
                  <a:t>Senior Mgt, Manager, POC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AACE5D9-71E0-4365-8CAC-329AB8632BAB}"/>
                  </a:ext>
                </a:extLst>
              </p:cNvPr>
              <p:cNvSpPr/>
              <p:nvPr/>
            </p:nvSpPr>
            <p:spPr>
              <a:xfrm>
                <a:off x="4191001" y="4154942"/>
                <a:ext cx="2334300" cy="906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1775" marR="0" lvl="0" indent="-231775" defTabSz="414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Arial" charset="0"/>
                  </a:rPr>
                  <a:t>Project Progress v/s Milestone</a:t>
                </a:r>
              </a:p>
              <a:p>
                <a:pPr marL="231775" marR="0" lvl="0" indent="-231775" defTabSz="414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Arial" charset="0"/>
                  </a:rPr>
                  <a:t>Review and analysis of overall performance metrics on monthly basis.</a:t>
                </a:r>
              </a:p>
              <a:p>
                <a:pPr marL="231775" marR="0" lvl="0" indent="-231775" defTabSz="414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Arial" charset="0"/>
                  </a:rPr>
                  <a:t>Work out possible optimization</a:t>
                </a:r>
              </a:p>
            </p:txBody>
          </p:sp>
        </p:grpSp>
        <p:grpSp>
          <p:nvGrpSpPr>
            <p:cNvPr id="25" name="Group 97">
              <a:extLst>
                <a:ext uri="{FF2B5EF4-FFF2-40B4-BE49-F238E27FC236}">
                  <a16:creationId xmlns:a16="http://schemas.microsoft.com/office/drawing/2014/main" id="{D45BDA84-5583-43C5-A693-EC99CE90E310}"/>
                </a:ext>
              </a:extLst>
            </p:cNvPr>
            <p:cNvGrpSpPr/>
            <p:nvPr/>
          </p:nvGrpSpPr>
          <p:grpSpPr>
            <a:xfrm>
              <a:off x="2084382" y="3660990"/>
              <a:ext cx="2610979" cy="2546275"/>
              <a:chOff x="578791" y="3513264"/>
              <a:chExt cx="2409374" cy="2271957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BED794C-AF08-4AE3-943D-3D75544181E7}"/>
                  </a:ext>
                </a:extLst>
              </p:cNvPr>
              <p:cNvSpPr/>
              <p:nvPr/>
            </p:nvSpPr>
            <p:spPr>
              <a:xfrm>
                <a:off x="584201" y="4129443"/>
                <a:ext cx="2398580" cy="1180962"/>
              </a:xfrm>
              <a:prstGeom prst="rect">
                <a:avLst/>
              </a:prstGeom>
              <a:solidFill>
                <a:srgbClr val="4BACC6">
                  <a:lumMod val="20000"/>
                  <a:lumOff val="8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anchor="t"/>
              <a:lstStyle/>
              <a:p>
                <a:pPr marL="231775" marR="0" lvl="0" indent="-231775" defTabSz="414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Isosceles Triangle 55">
                <a:extLst>
                  <a:ext uri="{FF2B5EF4-FFF2-40B4-BE49-F238E27FC236}">
                    <a16:creationId xmlns:a16="http://schemas.microsoft.com/office/drawing/2014/main" id="{C20F39DB-E1D2-4470-98BA-77FAEC65EAAD}"/>
                  </a:ext>
                </a:extLst>
              </p:cNvPr>
              <p:cNvSpPr/>
              <p:nvPr/>
            </p:nvSpPr>
            <p:spPr bwMode="auto">
              <a:xfrm>
                <a:off x="584201" y="3513264"/>
                <a:ext cx="2403964" cy="357203"/>
              </a:xfrm>
              <a:prstGeom prst="triangle">
                <a:avLst/>
              </a:prstGeom>
              <a:gradFill>
                <a:gsLst>
                  <a:gs pos="0">
                    <a:sysClr val="window" lastClr="FFFFFF">
                      <a:lumMod val="65000"/>
                    </a:sysClr>
                  </a:gs>
                  <a:gs pos="5000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  <p:sp>
            <p:nvSpPr>
              <p:cNvPr id="57" name="Round Same Side Corner Rectangle 81">
                <a:extLst>
                  <a:ext uri="{FF2B5EF4-FFF2-40B4-BE49-F238E27FC236}">
                    <a16:creationId xmlns:a16="http://schemas.microsoft.com/office/drawing/2014/main" id="{76683058-FDEB-4B02-A2A7-47B04DB03852}"/>
                  </a:ext>
                </a:extLst>
              </p:cNvPr>
              <p:cNvSpPr/>
              <p:nvPr/>
            </p:nvSpPr>
            <p:spPr bwMode="auto">
              <a:xfrm>
                <a:off x="584201" y="3870467"/>
                <a:ext cx="2398580" cy="258976"/>
              </a:xfrm>
              <a:prstGeom prst="round2SameRect">
                <a:avLst>
                  <a:gd name="adj1" fmla="val 42413"/>
                  <a:gd name="adj2" fmla="val 0"/>
                </a:avLst>
              </a:prstGeom>
              <a:pattFill prst="smCheck">
                <a:fgClr>
                  <a:sysClr val="windowText" lastClr="000000">
                    <a:lumMod val="65000"/>
                    <a:lumOff val="35000"/>
                  </a:sysClr>
                </a:fgClr>
                <a:bgClr>
                  <a:sysClr val="window" lastClr="FFFFFF">
                    <a:lumMod val="50000"/>
                  </a:sysClr>
                </a:bgClr>
              </a:pattFill>
              <a:ln w="10000" cap="flat" cmpd="sng" algn="ctr">
                <a:noFill/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Arial" charset="0"/>
                  </a:rPr>
                  <a:t>Daily Status Calls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F9D815F-2625-4B23-800A-F6F9AB42BE5A}"/>
                  </a:ext>
                </a:extLst>
              </p:cNvPr>
              <p:cNvSpPr/>
              <p:nvPr/>
            </p:nvSpPr>
            <p:spPr bwMode="auto">
              <a:xfrm>
                <a:off x="2711856" y="4129443"/>
                <a:ext cx="270924" cy="118096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vert"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rPr>
                  <a:t>Status Report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FE50CE6-556E-4AF0-98D2-1A609B394BEA}"/>
                  </a:ext>
                </a:extLst>
              </p:cNvPr>
              <p:cNvSpPr/>
              <p:nvPr/>
            </p:nvSpPr>
            <p:spPr bwMode="auto">
              <a:xfrm>
                <a:off x="578791" y="5310405"/>
                <a:ext cx="2398579" cy="474816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defTabSz="91430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75000"/>
                      </a:srgbClr>
                    </a:solidFill>
                    <a:effectLst/>
                    <a:uLnTx/>
                    <a:uFillTx/>
                  </a:rPr>
                  <a:t>AutoFacets: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</a:rPr>
                  <a:t>Project Manager  </a:t>
                </a:r>
              </a:p>
              <a:p>
                <a:pPr marL="0" marR="0" lvl="0" indent="0" defTabSz="91430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LDG: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</a:rPr>
                  <a:t>Manager / POC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BE066D2-48F2-4AB3-922A-A89741032630}"/>
                  </a:ext>
                </a:extLst>
              </p:cNvPr>
              <p:cNvSpPr/>
              <p:nvPr/>
            </p:nvSpPr>
            <p:spPr>
              <a:xfrm>
                <a:off x="584200" y="4134582"/>
                <a:ext cx="2114957" cy="906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4300" marR="0" lvl="0" indent="-114300" defTabSz="414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Arial" charset="0"/>
                  </a:rPr>
                  <a:t>Daily status and work done</a:t>
                </a:r>
              </a:p>
              <a:p>
                <a:pPr marL="114300" marR="0" lvl="0" indent="-114300" defTabSz="414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Arial" charset="0"/>
                  </a:rPr>
                  <a:t>Task prioritization &amp; Next day planning for team</a:t>
                </a:r>
              </a:p>
              <a:p>
                <a:pPr marL="114300" marR="0" lvl="0" indent="-114300" defTabSz="414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Arial" charset="0"/>
                  </a:rPr>
                  <a:t>Discuss and conclude on showstoppers &amp; open issues </a:t>
                </a:r>
              </a:p>
            </p:txBody>
          </p:sp>
        </p:grpSp>
        <p:grpSp>
          <p:nvGrpSpPr>
            <p:cNvPr id="26" name="Group 96">
              <a:extLst>
                <a:ext uri="{FF2B5EF4-FFF2-40B4-BE49-F238E27FC236}">
                  <a16:creationId xmlns:a16="http://schemas.microsoft.com/office/drawing/2014/main" id="{259A2F86-97F7-4D29-8081-6F784E090901}"/>
                </a:ext>
              </a:extLst>
            </p:cNvPr>
            <p:cNvGrpSpPr/>
            <p:nvPr/>
          </p:nvGrpSpPr>
          <p:grpSpPr>
            <a:xfrm>
              <a:off x="4002802" y="997741"/>
              <a:ext cx="2671721" cy="2552167"/>
              <a:chOff x="2499385" y="989570"/>
              <a:chExt cx="2465426" cy="227721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9A88A1D-F604-40A1-92F2-8CD7C136E171}"/>
                  </a:ext>
                </a:extLst>
              </p:cNvPr>
              <p:cNvSpPr/>
              <p:nvPr/>
            </p:nvSpPr>
            <p:spPr>
              <a:xfrm>
                <a:off x="2499386" y="1477086"/>
                <a:ext cx="2438516" cy="1180962"/>
              </a:xfrm>
              <a:prstGeom prst="rect">
                <a:avLst/>
              </a:prstGeom>
              <a:solidFill>
                <a:srgbClr val="4BACC6">
                  <a:lumMod val="20000"/>
                  <a:lumOff val="8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anchor="t"/>
              <a:lstStyle/>
              <a:p>
                <a:pPr marL="231775" marR="0" lvl="0" indent="-231775" defTabSz="414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Isosceles Triangle 48">
                <a:extLst>
                  <a:ext uri="{FF2B5EF4-FFF2-40B4-BE49-F238E27FC236}">
                    <a16:creationId xmlns:a16="http://schemas.microsoft.com/office/drawing/2014/main" id="{A6322701-0E2A-4F5B-A8C6-C9A9B219771D}"/>
                  </a:ext>
                </a:extLst>
              </p:cNvPr>
              <p:cNvSpPr/>
              <p:nvPr/>
            </p:nvSpPr>
            <p:spPr bwMode="auto">
              <a:xfrm flipV="1">
                <a:off x="2512085" y="2909581"/>
                <a:ext cx="2452726" cy="357203"/>
              </a:xfrm>
              <a:prstGeom prst="triangle">
                <a:avLst/>
              </a:prstGeom>
              <a:gradFill>
                <a:gsLst>
                  <a:gs pos="0">
                    <a:sysClr val="window" lastClr="FFFFFF">
                      <a:lumMod val="65000"/>
                    </a:sysClr>
                  </a:gs>
                  <a:gs pos="5000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  <p:sp>
            <p:nvSpPr>
              <p:cNvPr id="50" name="Round Same Side Corner Rectangle 74">
                <a:extLst>
                  <a:ext uri="{FF2B5EF4-FFF2-40B4-BE49-F238E27FC236}">
                    <a16:creationId xmlns:a16="http://schemas.microsoft.com/office/drawing/2014/main" id="{0B53C38E-3D6A-4A0E-B885-CD92D725B795}"/>
                  </a:ext>
                </a:extLst>
              </p:cNvPr>
              <p:cNvSpPr/>
              <p:nvPr/>
            </p:nvSpPr>
            <p:spPr bwMode="auto">
              <a:xfrm flipV="1">
                <a:off x="2512085" y="2661021"/>
                <a:ext cx="2430480" cy="258976"/>
              </a:xfrm>
              <a:prstGeom prst="round2SameRect">
                <a:avLst>
                  <a:gd name="adj1" fmla="val 42413"/>
                  <a:gd name="adj2" fmla="val 0"/>
                </a:avLst>
              </a:prstGeom>
              <a:solidFill>
                <a:srgbClr val="F79646">
                  <a:lumMod val="75000"/>
                </a:srgbClr>
              </a:solidFill>
              <a:ln w="10000" cap="flat" cmpd="sng" algn="ctr">
                <a:noFill/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Arial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11E8DE0-CD0A-4A8A-9713-85EDB97497E9}"/>
                  </a:ext>
                </a:extLst>
              </p:cNvPr>
              <p:cNvSpPr/>
              <p:nvPr/>
            </p:nvSpPr>
            <p:spPr bwMode="auto">
              <a:xfrm>
                <a:off x="4666977" y="1477086"/>
                <a:ext cx="270924" cy="118096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vert"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rPr>
                  <a:t>Status Report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8CCD854-4C22-45A1-8DA5-566941A5DCC4}"/>
                  </a:ext>
                </a:extLst>
              </p:cNvPr>
              <p:cNvSpPr/>
              <p:nvPr/>
            </p:nvSpPr>
            <p:spPr bwMode="auto">
              <a:xfrm>
                <a:off x="2499385" y="989570"/>
                <a:ext cx="2430480" cy="474816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defTabSz="91430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75000"/>
                      </a:srgbClr>
                    </a:solidFill>
                    <a:effectLst/>
                    <a:uLnTx/>
                    <a:uFillTx/>
                  </a:rPr>
                  <a:t>AutoFacets: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</a:rPr>
                  <a:t>Business Project Manager  </a:t>
                </a:r>
              </a:p>
              <a:p>
                <a:pPr marL="0" marR="0" lvl="0" indent="0" defTabSz="91430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LDG: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</a:rPr>
                  <a:t>Manager / POC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42D5CE7-A8C4-4DAA-A70C-B93C991E267E}"/>
                  </a:ext>
                </a:extLst>
              </p:cNvPr>
              <p:cNvSpPr/>
              <p:nvPr/>
            </p:nvSpPr>
            <p:spPr>
              <a:xfrm>
                <a:off x="2892072" y="2642998"/>
                <a:ext cx="1989503" cy="247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829452" marR="0" lvl="0" indent="-829452" algn="ctr" defTabSz="414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Arial" charset="0"/>
                  </a:rPr>
                  <a:t>Weekly Status Review Meeting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EB4561F-11B5-4B54-8801-5C53D0943E09}"/>
                  </a:ext>
                </a:extLst>
              </p:cNvPr>
              <p:cNvSpPr/>
              <p:nvPr/>
            </p:nvSpPr>
            <p:spPr>
              <a:xfrm>
                <a:off x="2540001" y="1484344"/>
                <a:ext cx="2126976" cy="10710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4300" marR="0" lvl="0" indent="-114300" defTabSz="414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Arial" charset="0"/>
                  </a:rPr>
                  <a:t>Weekly Project status report</a:t>
                </a:r>
              </a:p>
              <a:p>
                <a:pPr marL="114300" marR="0" lvl="0" indent="-114300" defTabSz="414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Arial" charset="0"/>
                  </a:rPr>
                  <a:t>Planned Activity</a:t>
                </a:r>
              </a:p>
              <a:p>
                <a:pPr marL="114300" marR="0" lvl="0" indent="-114300" defTabSz="414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Arial" charset="0"/>
                  </a:rPr>
                  <a:t>Open Items,  Showstoppers, Issues</a:t>
                </a:r>
              </a:p>
              <a:p>
                <a:pPr marL="114300" marR="0" lvl="0" indent="-114300" defTabSz="414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Arial" charset="0"/>
                  </a:rPr>
                  <a:t>Next product version release planning</a:t>
                </a:r>
              </a:p>
            </p:txBody>
          </p:sp>
        </p:grpSp>
        <p:grpSp>
          <p:nvGrpSpPr>
            <p:cNvPr id="27" name="Group 98">
              <a:extLst>
                <a:ext uri="{FF2B5EF4-FFF2-40B4-BE49-F238E27FC236}">
                  <a16:creationId xmlns:a16="http://schemas.microsoft.com/office/drawing/2014/main" id="{FA79C12C-CC1C-4FD0-B06C-D746C3A2C2BB}"/>
                </a:ext>
              </a:extLst>
            </p:cNvPr>
            <p:cNvGrpSpPr/>
            <p:nvPr/>
          </p:nvGrpSpPr>
          <p:grpSpPr>
            <a:xfrm>
              <a:off x="7860363" y="1015202"/>
              <a:ext cx="2443961" cy="2537936"/>
              <a:chOff x="6463592" y="988540"/>
              <a:chExt cx="2255253" cy="226451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674DF60-BF7C-4B3A-BDBA-6243030514F8}"/>
                  </a:ext>
                </a:extLst>
              </p:cNvPr>
              <p:cNvSpPr/>
              <p:nvPr/>
            </p:nvSpPr>
            <p:spPr>
              <a:xfrm>
                <a:off x="6480265" y="1463356"/>
                <a:ext cx="2230353" cy="1180962"/>
              </a:xfrm>
              <a:prstGeom prst="rect">
                <a:avLst/>
              </a:prstGeom>
              <a:solidFill>
                <a:srgbClr val="4BACC6">
                  <a:lumMod val="20000"/>
                  <a:lumOff val="8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anchor="t"/>
              <a:lstStyle/>
              <a:p>
                <a:pPr marL="231775" marR="0" lvl="0" indent="-231775" defTabSz="414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CA5EF979-30F0-43D2-9478-490F5BB3F944}"/>
                  </a:ext>
                </a:extLst>
              </p:cNvPr>
              <p:cNvSpPr/>
              <p:nvPr/>
            </p:nvSpPr>
            <p:spPr bwMode="auto">
              <a:xfrm flipV="1">
                <a:off x="6463592" y="2895853"/>
                <a:ext cx="2230353" cy="357203"/>
              </a:xfrm>
              <a:prstGeom prst="triangle">
                <a:avLst/>
              </a:prstGeom>
              <a:gradFill>
                <a:gsLst>
                  <a:gs pos="0">
                    <a:sysClr val="window" lastClr="FFFFFF">
                      <a:lumMod val="65000"/>
                    </a:sysClr>
                  </a:gs>
                  <a:gs pos="5000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  <p:sp>
            <p:nvSpPr>
              <p:cNvPr id="43" name="Round Same Side Corner Rectangle 67">
                <a:extLst>
                  <a:ext uri="{FF2B5EF4-FFF2-40B4-BE49-F238E27FC236}">
                    <a16:creationId xmlns:a16="http://schemas.microsoft.com/office/drawing/2014/main" id="{D4F3D5E1-6F5C-44F2-9236-884E3822DB8B}"/>
                  </a:ext>
                </a:extLst>
              </p:cNvPr>
              <p:cNvSpPr/>
              <p:nvPr/>
            </p:nvSpPr>
            <p:spPr bwMode="auto">
              <a:xfrm flipV="1">
                <a:off x="6484928" y="2647291"/>
                <a:ext cx="2230353" cy="258976"/>
              </a:xfrm>
              <a:prstGeom prst="round2SameRect">
                <a:avLst>
                  <a:gd name="adj1" fmla="val 42413"/>
                  <a:gd name="adj2" fmla="val 0"/>
                </a:avLst>
              </a:prstGeom>
              <a:solidFill>
                <a:srgbClr val="00B050"/>
              </a:solidFill>
              <a:ln w="10000" cap="flat" cmpd="sng" algn="ctr">
                <a:noFill/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Arial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00F0754-7D9E-4C6E-99AD-DA7A5ADB71FE}"/>
                  </a:ext>
                </a:extLst>
              </p:cNvPr>
              <p:cNvSpPr/>
              <p:nvPr/>
            </p:nvSpPr>
            <p:spPr bwMode="auto">
              <a:xfrm>
                <a:off x="8439694" y="1463356"/>
                <a:ext cx="270924" cy="118096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vert"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rPr>
                  <a:t>Status Report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7F14FAA-17AE-456E-B2D8-C54FA5D706C5}"/>
                  </a:ext>
                </a:extLst>
              </p:cNvPr>
              <p:cNvSpPr/>
              <p:nvPr/>
            </p:nvSpPr>
            <p:spPr bwMode="auto">
              <a:xfrm>
                <a:off x="6472228" y="988540"/>
                <a:ext cx="2246617" cy="474816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defTabSz="91430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75000"/>
                      </a:srgbClr>
                    </a:solidFill>
                    <a:effectLst/>
                    <a:uLnTx/>
                    <a:uFillTx/>
                  </a:rPr>
                  <a:t>AutoFacets: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</a:rPr>
                  <a:t>Engagement Manager </a:t>
                </a:r>
              </a:p>
              <a:p>
                <a:pPr marL="0" marR="0" lvl="0" indent="0" defTabSz="91430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75000"/>
                      </a:srgbClr>
                    </a:solidFill>
                    <a:effectLst/>
                    <a:uLnTx/>
                    <a:uFillTx/>
                  </a:rPr>
                  <a:t>AutoFacets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</a:rPr>
                  <a:t>,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LDG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</a:rPr>
                  <a:t>: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</a:rPr>
                  <a:t>Steering  comm.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7D22EF7-59AE-492C-9677-309982B0FE4D}"/>
                  </a:ext>
                </a:extLst>
              </p:cNvPr>
              <p:cNvSpPr/>
              <p:nvPr/>
            </p:nvSpPr>
            <p:spPr>
              <a:xfrm>
                <a:off x="6600235" y="2629268"/>
                <a:ext cx="2118610" cy="247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829452" marR="0" lvl="0" indent="-829452" algn="ctr" defTabSz="414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Arial" charset="0"/>
                  </a:rPr>
                  <a:t>Quarterly Status Review Meeting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CC060F0-E4FE-4C59-9AF2-074CD306088A}"/>
                  </a:ext>
                </a:extLst>
              </p:cNvPr>
              <p:cNvSpPr/>
              <p:nvPr/>
            </p:nvSpPr>
            <p:spPr>
              <a:xfrm>
                <a:off x="6484928" y="1488756"/>
                <a:ext cx="2020443" cy="10710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4300" marR="0" lvl="0" indent="-114300" defTabSz="414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Arial" charset="0"/>
                  </a:rPr>
                  <a:t>Accomplishments</a:t>
                </a:r>
              </a:p>
              <a:p>
                <a:pPr marL="114300" marR="0" lvl="0" indent="-114300" defTabSz="414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Arial" charset="0"/>
                  </a:rPr>
                  <a:t>Review performance metrics KPI</a:t>
                </a:r>
              </a:p>
              <a:p>
                <a:pPr marL="114300" marR="0" lvl="0" indent="-114300" defTabSz="414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cs typeface="Arial" charset="0"/>
                  </a:rPr>
                  <a:t>Review and discussion on Engagement model optimization</a:t>
                </a: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10AD35-B06B-45A6-9809-5C335039B546}"/>
                </a:ext>
              </a:extLst>
            </p:cNvPr>
            <p:cNvCxnSpPr/>
            <p:nvPr/>
          </p:nvCxnSpPr>
          <p:spPr>
            <a:xfrm>
              <a:off x="1887676" y="3570344"/>
              <a:ext cx="8147503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headEnd type="oval"/>
              <a:tailEnd type="oval"/>
            </a:ln>
            <a:effectLst/>
          </p:spPr>
        </p:cxnSp>
        <p:grpSp>
          <p:nvGrpSpPr>
            <p:cNvPr id="29" name="Group 49">
              <a:extLst>
                <a:ext uri="{FF2B5EF4-FFF2-40B4-BE49-F238E27FC236}">
                  <a16:creationId xmlns:a16="http://schemas.microsoft.com/office/drawing/2014/main" id="{5CA9535C-B1E3-4E3E-839F-AE3FB779AFA2}"/>
                </a:ext>
              </a:extLst>
            </p:cNvPr>
            <p:cNvGrpSpPr/>
            <p:nvPr/>
          </p:nvGrpSpPr>
          <p:grpSpPr>
            <a:xfrm>
              <a:off x="3293711" y="3467864"/>
              <a:ext cx="198183" cy="204961"/>
              <a:chOff x="2336800" y="2222500"/>
              <a:chExt cx="182880" cy="18288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68BD8EC-A8A7-465A-80BD-7CBCD633D577}"/>
                  </a:ext>
                </a:extLst>
              </p:cNvPr>
              <p:cNvSpPr/>
              <p:nvPr/>
            </p:nvSpPr>
            <p:spPr bwMode="auto">
              <a:xfrm>
                <a:off x="2370775" y="2258698"/>
                <a:ext cx="118872" cy="118872"/>
              </a:xfrm>
              <a:prstGeom prst="ellipse">
                <a:avLst/>
              </a:prstGeom>
              <a:solidFill>
                <a:srgbClr val="81818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D8A48E2-5F71-4BF5-9CC3-21BC350B42A4}"/>
                  </a:ext>
                </a:extLst>
              </p:cNvPr>
              <p:cNvSpPr/>
              <p:nvPr/>
            </p:nvSpPr>
            <p:spPr bwMode="auto">
              <a:xfrm>
                <a:off x="2336800" y="2222500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rgbClr val="818181"/>
                </a:solidFill>
                <a:round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50ABA61-D77E-4A2A-90AF-9CDAC17B17A4}"/>
                </a:ext>
              </a:extLst>
            </p:cNvPr>
            <p:cNvGrpSpPr/>
            <p:nvPr/>
          </p:nvGrpSpPr>
          <p:grpSpPr>
            <a:xfrm>
              <a:off x="5239571" y="3467864"/>
              <a:ext cx="198183" cy="204961"/>
              <a:chOff x="2336800" y="2222500"/>
              <a:chExt cx="182880" cy="18288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D0AE20B-A3F1-45D0-9D9B-64EE56FFBAA0}"/>
                  </a:ext>
                </a:extLst>
              </p:cNvPr>
              <p:cNvSpPr/>
              <p:nvPr/>
            </p:nvSpPr>
            <p:spPr bwMode="auto">
              <a:xfrm>
                <a:off x="2370775" y="2258698"/>
                <a:ext cx="118872" cy="118872"/>
              </a:xfrm>
              <a:prstGeom prst="ellipse">
                <a:avLst/>
              </a:prstGeom>
              <a:solidFill>
                <a:srgbClr val="F79646">
                  <a:lumMod val="75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3FE359F-6E7C-452B-B1A0-5BB9BA1F4878}"/>
                  </a:ext>
                </a:extLst>
              </p:cNvPr>
              <p:cNvSpPr/>
              <p:nvPr/>
            </p:nvSpPr>
            <p:spPr bwMode="auto">
              <a:xfrm>
                <a:off x="2336800" y="2222500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rgbClr val="818181"/>
                </a:solidFill>
                <a:round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31" name="Group 57">
              <a:extLst>
                <a:ext uri="{FF2B5EF4-FFF2-40B4-BE49-F238E27FC236}">
                  <a16:creationId xmlns:a16="http://schemas.microsoft.com/office/drawing/2014/main" id="{DB7A2BEC-54E5-49B8-8903-F822D81119A8}"/>
                </a:ext>
              </a:extLst>
            </p:cNvPr>
            <p:cNvGrpSpPr/>
            <p:nvPr/>
          </p:nvGrpSpPr>
          <p:grpSpPr>
            <a:xfrm>
              <a:off x="7122976" y="3467864"/>
              <a:ext cx="198183" cy="204961"/>
              <a:chOff x="2336800" y="2222500"/>
              <a:chExt cx="182880" cy="182880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7A1D3B5-62DF-4EC2-B096-DF95A604409C}"/>
                  </a:ext>
                </a:extLst>
              </p:cNvPr>
              <p:cNvSpPr/>
              <p:nvPr/>
            </p:nvSpPr>
            <p:spPr bwMode="auto">
              <a:xfrm>
                <a:off x="2370775" y="2258698"/>
                <a:ext cx="118872" cy="118872"/>
              </a:xfrm>
              <a:prstGeom prst="ellipse">
                <a:avLst/>
              </a:prstGeom>
              <a:solidFill>
                <a:srgbClr val="00B0F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288D51C-8522-4DAD-AE62-344F4F770FAE}"/>
                  </a:ext>
                </a:extLst>
              </p:cNvPr>
              <p:cNvSpPr/>
              <p:nvPr/>
            </p:nvSpPr>
            <p:spPr bwMode="auto">
              <a:xfrm>
                <a:off x="2336800" y="2222500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rgbClr val="818181"/>
                </a:solidFill>
                <a:round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32" name="Group 60">
              <a:extLst>
                <a:ext uri="{FF2B5EF4-FFF2-40B4-BE49-F238E27FC236}">
                  <a16:creationId xmlns:a16="http://schemas.microsoft.com/office/drawing/2014/main" id="{BB6BFAD0-AF13-4E10-9931-14A288AAA438}"/>
                </a:ext>
              </a:extLst>
            </p:cNvPr>
            <p:cNvGrpSpPr/>
            <p:nvPr/>
          </p:nvGrpSpPr>
          <p:grpSpPr>
            <a:xfrm>
              <a:off x="9031281" y="3467864"/>
              <a:ext cx="198183" cy="204961"/>
              <a:chOff x="2336800" y="2222500"/>
              <a:chExt cx="182880" cy="18288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57A2E54-6535-46CE-966D-3A07E86092D6}"/>
                  </a:ext>
                </a:extLst>
              </p:cNvPr>
              <p:cNvSpPr/>
              <p:nvPr/>
            </p:nvSpPr>
            <p:spPr bwMode="auto">
              <a:xfrm>
                <a:off x="2370775" y="2258698"/>
                <a:ext cx="118872" cy="118872"/>
              </a:xfrm>
              <a:prstGeom prst="ellipse">
                <a:avLst/>
              </a:prstGeom>
              <a:solidFill>
                <a:srgbClr val="00B05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419B48B-C9E8-4E64-92EB-5AE4755D8A54}"/>
                  </a:ext>
                </a:extLst>
              </p:cNvPr>
              <p:cNvSpPr/>
              <p:nvPr/>
            </p:nvSpPr>
            <p:spPr bwMode="auto">
              <a:xfrm>
                <a:off x="2336800" y="2222500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rgbClr val="818181"/>
                </a:solidFill>
                <a:round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9297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6FF80D-7718-4C2D-833D-D9A5B9E085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Project Management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7952E5-BD66-42D8-A593-5F20E6965AC7}"/>
              </a:ext>
            </a:extLst>
          </p:cNvPr>
          <p:cNvGrpSpPr/>
          <p:nvPr/>
        </p:nvGrpSpPr>
        <p:grpSpPr>
          <a:xfrm>
            <a:off x="839244" y="653870"/>
            <a:ext cx="10513512" cy="5550260"/>
            <a:chOff x="839244" y="874034"/>
            <a:chExt cx="10513512" cy="5550260"/>
          </a:xfrm>
        </p:grpSpPr>
        <p:sp>
          <p:nvSpPr>
            <p:cNvPr id="4" name="Rounded Rectangle 111">
              <a:extLst>
                <a:ext uri="{FF2B5EF4-FFF2-40B4-BE49-F238E27FC236}">
                  <a16:creationId xmlns:a16="http://schemas.microsoft.com/office/drawing/2014/main" id="{61B2D6D8-F76E-4AA6-AB33-1D881FCD68AD}"/>
                </a:ext>
              </a:extLst>
            </p:cNvPr>
            <p:cNvSpPr/>
            <p:nvPr/>
          </p:nvSpPr>
          <p:spPr>
            <a:xfrm>
              <a:off x="839244" y="874034"/>
              <a:ext cx="10513512" cy="5550260"/>
            </a:xfrm>
            <a:prstGeom prst="roundRect">
              <a:avLst>
                <a:gd name="adj" fmla="val 3950"/>
              </a:avLst>
            </a:prstGeom>
            <a:solidFill>
              <a:srgbClr val="E7E6E6">
                <a:lumMod val="75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" name="Rounded Rectangle 108">
              <a:extLst>
                <a:ext uri="{FF2B5EF4-FFF2-40B4-BE49-F238E27FC236}">
                  <a16:creationId xmlns:a16="http://schemas.microsoft.com/office/drawing/2014/main" id="{16C0E5AB-96A7-40C2-8F6F-BA7042D7E70D}"/>
                </a:ext>
              </a:extLst>
            </p:cNvPr>
            <p:cNvSpPr/>
            <p:nvPr/>
          </p:nvSpPr>
          <p:spPr>
            <a:xfrm>
              <a:off x="914400" y="990057"/>
              <a:ext cx="10363200" cy="5319286"/>
            </a:xfrm>
            <a:prstGeom prst="roundRect">
              <a:avLst>
                <a:gd name="adj" fmla="val 2313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" name="Rounded Rectangle 39">
              <a:extLst>
                <a:ext uri="{FF2B5EF4-FFF2-40B4-BE49-F238E27FC236}">
                  <a16:creationId xmlns:a16="http://schemas.microsoft.com/office/drawing/2014/main" id="{9B822CAC-9B7A-4053-9342-6478216B99F8}"/>
                </a:ext>
              </a:extLst>
            </p:cNvPr>
            <p:cNvSpPr/>
            <p:nvPr/>
          </p:nvSpPr>
          <p:spPr bwMode="auto">
            <a:xfrm>
              <a:off x="10026900" y="3183136"/>
              <a:ext cx="1156230" cy="762746"/>
            </a:xfrm>
            <a:prstGeom prst="roundRect">
              <a:avLst>
                <a:gd name="adj" fmla="val 10000"/>
              </a:avLst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ADDF4047-0A0D-419F-9EEF-DE74A491A350}"/>
                </a:ext>
              </a:extLst>
            </p:cNvPr>
            <p:cNvSpPr/>
            <p:nvPr/>
          </p:nvSpPr>
          <p:spPr bwMode="auto">
            <a:xfrm>
              <a:off x="10043315" y="3226489"/>
              <a:ext cx="1123404" cy="632618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  <a:effectLst/>
          </p:spPr>
          <p:txBody>
            <a:bodyPr lIns="38100" tIns="38100" rIns="38100" bIns="38100" spcCol="1270" anchor="ctr"/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Completion &amp; Assessment</a:t>
              </a:r>
            </a:p>
          </p:txBody>
        </p:sp>
        <p:sp>
          <p:nvSpPr>
            <p:cNvPr id="8" name="Rectangle 20">
              <a:extLst>
                <a:ext uri="{FF2B5EF4-FFF2-40B4-BE49-F238E27FC236}">
                  <a16:creationId xmlns:a16="http://schemas.microsoft.com/office/drawing/2014/main" id="{3DC32508-13C2-4A3D-81F9-DDC183F86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4483" y="2876319"/>
              <a:ext cx="2194560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Scope Management</a:t>
              </a:r>
            </a:p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Work Plan Management</a:t>
              </a:r>
            </a:p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Resource Management</a:t>
              </a:r>
            </a:p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Deliverable Management</a:t>
              </a:r>
            </a:p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Quality Management</a:t>
              </a:r>
            </a:p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Transition Management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2E03D1-4E9E-4AA7-87FC-0FF1E5AF8FE8}"/>
                </a:ext>
              </a:extLst>
            </p:cNvPr>
            <p:cNvSpPr/>
            <p:nvPr/>
          </p:nvSpPr>
          <p:spPr>
            <a:xfrm>
              <a:off x="2019773" y="1189628"/>
              <a:ext cx="7270232" cy="423748"/>
            </a:xfrm>
            <a:prstGeom prst="rect">
              <a:avLst/>
            </a:prstGeom>
            <a:ln>
              <a:solidFill>
                <a:sysClr val="window" lastClr="FFFFFF"/>
              </a:solidFill>
            </a:ln>
          </p:spPr>
        </p:sp>
        <p:sp>
          <p:nvSpPr>
            <p:cNvPr id="10" name="Freeform 43">
              <a:extLst>
                <a:ext uri="{FF2B5EF4-FFF2-40B4-BE49-F238E27FC236}">
                  <a16:creationId xmlns:a16="http://schemas.microsoft.com/office/drawing/2014/main" id="{B652A152-48A5-4837-AC0B-B212EE09D5BB}"/>
                </a:ext>
              </a:extLst>
            </p:cNvPr>
            <p:cNvSpPr/>
            <p:nvPr/>
          </p:nvSpPr>
          <p:spPr>
            <a:xfrm>
              <a:off x="1590158" y="1189628"/>
              <a:ext cx="2388006" cy="423748"/>
            </a:xfrm>
            <a:custGeom>
              <a:avLst/>
              <a:gdLst>
                <a:gd name="connsiteX0" fmla="*/ 0 w 2112225"/>
                <a:gd name="connsiteY0" fmla="*/ 0 h 430597"/>
                <a:gd name="connsiteX1" fmla="*/ 1896927 w 2112225"/>
                <a:gd name="connsiteY1" fmla="*/ 0 h 430597"/>
                <a:gd name="connsiteX2" fmla="*/ 2112225 w 2112225"/>
                <a:gd name="connsiteY2" fmla="*/ 215299 h 430597"/>
                <a:gd name="connsiteX3" fmla="*/ 1896927 w 2112225"/>
                <a:gd name="connsiteY3" fmla="*/ 430597 h 430597"/>
                <a:gd name="connsiteX4" fmla="*/ 0 w 2112225"/>
                <a:gd name="connsiteY4" fmla="*/ 430597 h 430597"/>
                <a:gd name="connsiteX5" fmla="*/ 215299 w 2112225"/>
                <a:gd name="connsiteY5" fmla="*/ 215299 h 430597"/>
                <a:gd name="connsiteX6" fmla="*/ 0 w 2112225"/>
                <a:gd name="connsiteY6" fmla="*/ 0 h 43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25" h="430597">
                  <a:moveTo>
                    <a:pt x="0" y="0"/>
                  </a:moveTo>
                  <a:lnTo>
                    <a:pt x="1896927" y="0"/>
                  </a:lnTo>
                  <a:lnTo>
                    <a:pt x="2112225" y="215299"/>
                  </a:lnTo>
                  <a:lnTo>
                    <a:pt x="1896927" y="430597"/>
                  </a:lnTo>
                  <a:lnTo>
                    <a:pt x="0" y="430597"/>
                  </a:lnTo>
                  <a:lnTo>
                    <a:pt x="215299" y="215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271306" tIns="18669" rIns="233967" bIns="18669" numCol="1" spcCol="1270" anchor="ctr" anchorCtr="0">
              <a:noAutofit/>
            </a:bodyPr>
            <a:lstStyle/>
            <a:p>
              <a:pPr marL="0" marR="0" lvl="0" indent="0" algn="ctr" defTabSz="6223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Initiate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44">
              <a:extLst>
                <a:ext uri="{FF2B5EF4-FFF2-40B4-BE49-F238E27FC236}">
                  <a16:creationId xmlns:a16="http://schemas.microsoft.com/office/drawing/2014/main" id="{44A64BAD-41C2-4A0E-A01A-48A663D389FC}"/>
                </a:ext>
              </a:extLst>
            </p:cNvPr>
            <p:cNvSpPr/>
            <p:nvPr/>
          </p:nvSpPr>
          <p:spPr>
            <a:xfrm>
              <a:off x="3713745" y="1189628"/>
              <a:ext cx="1645224" cy="423748"/>
            </a:xfrm>
            <a:custGeom>
              <a:avLst/>
              <a:gdLst>
                <a:gd name="connsiteX0" fmla="*/ 0 w 1617541"/>
                <a:gd name="connsiteY0" fmla="*/ 0 h 430597"/>
                <a:gd name="connsiteX1" fmla="*/ 1402243 w 1617541"/>
                <a:gd name="connsiteY1" fmla="*/ 0 h 430597"/>
                <a:gd name="connsiteX2" fmla="*/ 1617541 w 1617541"/>
                <a:gd name="connsiteY2" fmla="*/ 215299 h 430597"/>
                <a:gd name="connsiteX3" fmla="*/ 1402243 w 1617541"/>
                <a:gd name="connsiteY3" fmla="*/ 430597 h 430597"/>
                <a:gd name="connsiteX4" fmla="*/ 0 w 1617541"/>
                <a:gd name="connsiteY4" fmla="*/ 430597 h 430597"/>
                <a:gd name="connsiteX5" fmla="*/ 215299 w 1617541"/>
                <a:gd name="connsiteY5" fmla="*/ 215299 h 430597"/>
                <a:gd name="connsiteX6" fmla="*/ 0 w 1617541"/>
                <a:gd name="connsiteY6" fmla="*/ 0 h 43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41" h="430597">
                  <a:moveTo>
                    <a:pt x="0" y="0"/>
                  </a:moveTo>
                  <a:lnTo>
                    <a:pt x="1402243" y="0"/>
                  </a:lnTo>
                  <a:lnTo>
                    <a:pt x="1617541" y="215299"/>
                  </a:lnTo>
                  <a:lnTo>
                    <a:pt x="1402243" y="430597"/>
                  </a:lnTo>
                  <a:lnTo>
                    <a:pt x="0" y="430597"/>
                  </a:lnTo>
                  <a:lnTo>
                    <a:pt x="215299" y="215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spcFirstLastPara="0" vert="horz" wrap="square" lIns="271306" tIns="18669" rIns="233967" bIns="18669" numCol="1" spcCol="1270" anchor="ctr" anchorCtr="0">
              <a:noAutofit/>
            </a:bodyPr>
            <a:lstStyle/>
            <a:p>
              <a:pPr marL="0" marR="0" lvl="0" indent="0" algn="ctr" defTabSz="6223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Plan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45">
              <a:extLst>
                <a:ext uri="{FF2B5EF4-FFF2-40B4-BE49-F238E27FC236}">
                  <a16:creationId xmlns:a16="http://schemas.microsoft.com/office/drawing/2014/main" id="{D8EF246B-5D39-4081-BCC1-1D40BB1C68EA}"/>
                </a:ext>
              </a:extLst>
            </p:cNvPr>
            <p:cNvSpPr/>
            <p:nvPr/>
          </p:nvSpPr>
          <p:spPr>
            <a:xfrm>
              <a:off x="5172497" y="1189628"/>
              <a:ext cx="4587762" cy="423748"/>
            </a:xfrm>
            <a:custGeom>
              <a:avLst/>
              <a:gdLst>
                <a:gd name="connsiteX0" fmla="*/ 0 w 4166095"/>
                <a:gd name="connsiteY0" fmla="*/ 0 h 430597"/>
                <a:gd name="connsiteX1" fmla="*/ 3950797 w 4166095"/>
                <a:gd name="connsiteY1" fmla="*/ 0 h 430597"/>
                <a:gd name="connsiteX2" fmla="*/ 4166095 w 4166095"/>
                <a:gd name="connsiteY2" fmla="*/ 215299 h 430597"/>
                <a:gd name="connsiteX3" fmla="*/ 3950797 w 4166095"/>
                <a:gd name="connsiteY3" fmla="*/ 430597 h 430597"/>
                <a:gd name="connsiteX4" fmla="*/ 0 w 4166095"/>
                <a:gd name="connsiteY4" fmla="*/ 430597 h 430597"/>
                <a:gd name="connsiteX5" fmla="*/ 215299 w 4166095"/>
                <a:gd name="connsiteY5" fmla="*/ 215299 h 430597"/>
                <a:gd name="connsiteX6" fmla="*/ 0 w 4166095"/>
                <a:gd name="connsiteY6" fmla="*/ 0 h 43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6095" h="430597">
                  <a:moveTo>
                    <a:pt x="0" y="0"/>
                  </a:moveTo>
                  <a:lnTo>
                    <a:pt x="3950797" y="0"/>
                  </a:lnTo>
                  <a:lnTo>
                    <a:pt x="4166095" y="215299"/>
                  </a:lnTo>
                  <a:lnTo>
                    <a:pt x="3950797" y="430597"/>
                  </a:lnTo>
                  <a:lnTo>
                    <a:pt x="0" y="430597"/>
                  </a:lnTo>
                  <a:lnTo>
                    <a:pt x="215299" y="215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75B6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spcFirstLastPara="0" vert="horz" wrap="square" lIns="271306" tIns="18669" rIns="233967" bIns="18669" numCol="1" spcCol="1270" anchor="ctr" anchorCtr="0">
              <a:noAutofit/>
            </a:bodyPr>
            <a:lstStyle/>
            <a:p>
              <a:pPr marL="0" marR="0" lvl="0" indent="0" algn="ctr" defTabSz="6223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Execute &amp; Control  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ounded Rectangle 37">
              <a:extLst>
                <a:ext uri="{FF2B5EF4-FFF2-40B4-BE49-F238E27FC236}">
                  <a16:creationId xmlns:a16="http://schemas.microsoft.com/office/drawing/2014/main" id="{7CA60A2A-E668-428D-A3E4-890337295702}"/>
                </a:ext>
              </a:extLst>
            </p:cNvPr>
            <p:cNvSpPr/>
            <p:nvPr/>
          </p:nvSpPr>
          <p:spPr bwMode="auto">
            <a:xfrm>
              <a:off x="10026279" y="1189628"/>
              <a:ext cx="1138712" cy="423748"/>
            </a:xfrm>
            <a:prstGeom prst="roundRect">
              <a:avLst>
                <a:gd name="adj" fmla="val 10000"/>
              </a:avLst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</p:sp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68D45AFA-14E1-45EE-98A3-225C95FB48E1}"/>
                </a:ext>
              </a:extLst>
            </p:cNvPr>
            <p:cNvSpPr/>
            <p:nvPr/>
          </p:nvSpPr>
          <p:spPr bwMode="auto">
            <a:xfrm>
              <a:off x="10042444" y="1201989"/>
              <a:ext cx="1106384" cy="399028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  <a:effectLst/>
          </p:spPr>
          <p:txBody>
            <a:bodyPr lIns="38100" tIns="38100" rIns="38100" bIns="38100" spcCol="1270" anchor="ctr"/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Closure</a:t>
              </a:r>
            </a:p>
          </p:txBody>
        </p:sp>
        <p:sp>
          <p:nvSpPr>
            <p:cNvPr id="15" name="Rounded Rectangle 33">
              <a:extLst>
                <a:ext uri="{FF2B5EF4-FFF2-40B4-BE49-F238E27FC236}">
                  <a16:creationId xmlns:a16="http://schemas.microsoft.com/office/drawing/2014/main" id="{51F3C5D7-CA38-436B-9778-A547761956F9}"/>
                </a:ext>
              </a:extLst>
            </p:cNvPr>
            <p:cNvSpPr/>
            <p:nvPr/>
          </p:nvSpPr>
          <p:spPr bwMode="auto">
            <a:xfrm>
              <a:off x="2034933" y="3289018"/>
              <a:ext cx="1156230" cy="762746"/>
            </a:xfrm>
            <a:prstGeom prst="roundRect">
              <a:avLst>
                <a:gd name="adj" fmla="val 10000"/>
              </a:avLst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</p:sp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B451A0AC-3281-4328-9532-4CEB6F6F8B27}"/>
                </a:ext>
              </a:extLst>
            </p:cNvPr>
            <p:cNvSpPr/>
            <p:nvPr/>
          </p:nvSpPr>
          <p:spPr bwMode="auto">
            <a:xfrm>
              <a:off x="2136961" y="3357381"/>
              <a:ext cx="933360" cy="63261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txBody>
            <a:bodyPr lIns="38100" tIns="38100" rIns="38100" bIns="38100" spcCol="1270" anchor="ctr"/>
            <a:lstStyle/>
            <a:p>
              <a:pPr marL="0" marR="0" lvl="0" indent="0" algn="ctr" defTabSz="444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Analysis  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Rounded Rectangle 31">
              <a:extLst>
                <a:ext uri="{FF2B5EF4-FFF2-40B4-BE49-F238E27FC236}">
                  <a16:creationId xmlns:a16="http://schemas.microsoft.com/office/drawing/2014/main" id="{D922EB4A-6E36-4CE6-98B2-522F9973FA2A}"/>
                </a:ext>
              </a:extLst>
            </p:cNvPr>
            <p:cNvSpPr/>
            <p:nvPr/>
          </p:nvSpPr>
          <p:spPr bwMode="auto">
            <a:xfrm>
              <a:off x="3426453" y="3289018"/>
              <a:ext cx="1156230" cy="762746"/>
            </a:xfrm>
            <a:prstGeom prst="roundRect">
              <a:avLst>
                <a:gd name="adj" fmla="val 10000"/>
              </a:avLst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</p:sp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42F5DD0D-228C-47D0-B0E6-D8825DEEAA78}"/>
                </a:ext>
              </a:extLst>
            </p:cNvPr>
            <p:cNvSpPr/>
            <p:nvPr/>
          </p:nvSpPr>
          <p:spPr bwMode="auto">
            <a:xfrm>
              <a:off x="3527999" y="3354082"/>
              <a:ext cx="992026" cy="63261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  <a:effectLst/>
          </p:spPr>
          <p:txBody>
            <a:bodyPr lIns="38100" tIns="38100" rIns="38100" bIns="38100" spcCol="1270" anchor="ctr"/>
            <a:lstStyle/>
            <a:p>
              <a:pPr marL="0" marR="0" lvl="0" indent="0" algn="ctr" defTabSz="444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Design</a:t>
              </a:r>
            </a:p>
          </p:txBody>
        </p:sp>
        <p:grpSp>
          <p:nvGrpSpPr>
            <p:cNvPr id="19" name="Group 9">
              <a:extLst>
                <a:ext uri="{FF2B5EF4-FFF2-40B4-BE49-F238E27FC236}">
                  <a16:creationId xmlns:a16="http://schemas.microsoft.com/office/drawing/2014/main" id="{232C7D81-42D6-4FE7-91BD-DC083C16D3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3874" y="1836930"/>
              <a:ext cx="1156230" cy="762746"/>
              <a:chOff x="396121" y="967606"/>
              <a:chExt cx="1006375" cy="503187"/>
            </a:xfrm>
            <a:solidFill>
              <a:srgbClr val="0070C0"/>
            </a:solidFill>
          </p:grpSpPr>
          <p:sp>
            <p:nvSpPr>
              <p:cNvPr id="44" name="Rounded Rectangle 29">
                <a:extLst>
                  <a:ext uri="{FF2B5EF4-FFF2-40B4-BE49-F238E27FC236}">
                    <a16:creationId xmlns:a16="http://schemas.microsoft.com/office/drawing/2014/main" id="{D728E7AE-B5EE-4F78-BFB2-975006E3A4A4}"/>
                  </a:ext>
                </a:extLst>
              </p:cNvPr>
              <p:cNvSpPr/>
              <p:nvPr/>
            </p:nvSpPr>
            <p:spPr>
              <a:xfrm>
                <a:off x="396121" y="967606"/>
                <a:ext cx="1006375" cy="503187"/>
              </a:xfrm>
              <a:prstGeom prst="roundRect">
                <a:avLst>
                  <a:gd name="adj" fmla="val 1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</p:sp>
          <p:sp>
            <p:nvSpPr>
              <p:cNvPr id="45" name="Rounded Rectangle 4">
                <a:extLst>
                  <a:ext uri="{FF2B5EF4-FFF2-40B4-BE49-F238E27FC236}">
                    <a16:creationId xmlns:a16="http://schemas.microsoft.com/office/drawing/2014/main" id="{DB149BA3-1237-4BD2-B5C5-6EE869569FF9}"/>
                  </a:ext>
                </a:extLst>
              </p:cNvPr>
              <p:cNvSpPr/>
              <p:nvPr/>
            </p:nvSpPr>
            <p:spPr>
              <a:xfrm>
                <a:off x="410408" y="982134"/>
                <a:ext cx="977803" cy="41734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lIns="38100" tIns="38100" rIns="38100" bIns="38100" spcCol="127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Track &amp; Control</a:t>
                </a:r>
              </a:p>
            </p:txBody>
          </p:sp>
        </p:grpSp>
        <p:sp>
          <p:nvSpPr>
            <p:cNvPr id="20" name="Rounded Rectangle 27">
              <a:extLst>
                <a:ext uri="{FF2B5EF4-FFF2-40B4-BE49-F238E27FC236}">
                  <a16:creationId xmlns:a16="http://schemas.microsoft.com/office/drawing/2014/main" id="{C03BE8F3-467C-43A1-9AE9-A07F45CA4350}"/>
                </a:ext>
              </a:extLst>
            </p:cNvPr>
            <p:cNvSpPr/>
            <p:nvPr/>
          </p:nvSpPr>
          <p:spPr bwMode="auto">
            <a:xfrm>
              <a:off x="4867858" y="3289018"/>
              <a:ext cx="1156230" cy="762746"/>
            </a:xfrm>
            <a:prstGeom prst="roundRect">
              <a:avLst>
                <a:gd name="adj" fmla="val 10000"/>
              </a:avLst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</p:sp>
        <p:sp>
          <p:nvSpPr>
            <p:cNvPr id="21" name="Rounded Rectangle 4">
              <a:extLst>
                <a:ext uri="{FF2B5EF4-FFF2-40B4-BE49-F238E27FC236}">
                  <a16:creationId xmlns:a16="http://schemas.microsoft.com/office/drawing/2014/main" id="{2FE651FE-1067-48A3-A817-7C474117D612}"/>
                </a:ext>
              </a:extLst>
            </p:cNvPr>
            <p:cNvSpPr/>
            <p:nvPr/>
          </p:nvSpPr>
          <p:spPr bwMode="auto">
            <a:xfrm>
              <a:off x="4881521" y="3345543"/>
              <a:ext cx="1123404" cy="63261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  <a:effectLst/>
          </p:spPr>
          <p:txBody>
            <a:bodyPr lIns="38100" tIns="38100" rIns="38100" bIns="38100" spcCol="127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Planning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&amp; Resource Allocation</a:t>
              </a:r>
            </a:p>
          </p:txBody>
        </p:sp>
        <p:grpSp>
          <p:nvGrpSpPr>
            <p:cNvPr id="22" name="Group 9">
              <a:extLst>
                <a:ext uri="{FF2B5EF4-FFF2-40B4-BE49-F238E27FC236}">
                  <a16:creationId xmlns:a16="http://schemas.microsoft.com/office/drawing/2014/main" id="{91D46FB8-B96D-4771-A86A-9C9332F642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68926" y="4445811"/>
              <a:ext cx="1156230" cy="762746"/>
              <a:chOff x="396121" y="967606"/>
              <a:chExt cx="1006375" cy="503187"/>
            </a:xfrm>
            <a:solidFill>
              <a:srgbClr val="0070C0"/>
            </a:solidFill>
          </p:grpSpPr>
          <p:sp>
            <p:nvSpPr>
              <p:cNvPr id="42" name="Rounded Rectangle 25">
                <a:extLst>
                  <a:ext uri="{FF2B5EF4-FFF2-40B4-BE49-F238E27FC236}">
                    <a16:creationId xmlns:a16="http://schemas.microsoft.com/office/drawing/2014/main" id="{200A15C3-38D9-4AF7-86C3-E6D226BD9014}"/>
                  </a:ext>
                </a:extLst>
              </p:cNvPr>
              <p:cNvSpPr/>
              <p:nvPr/>
            </p:nvSpPr>
            <p:spPr>
              <a:xfrm>
                <a:off x="396121" y="967606"/>
                <a:ext cx="1006375" cy="503187"/>
              </a:xfrm>
              <a:prstGeom prst="roundRect">
                <a:avLst>
                  <a:gd name="adj" fmla="val 1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</p:sp>
          <p:sp>
            <p:nvSpPr>
              <p:cNvPr id="43" name="Rounded Rectangle 4">
                <a:extLst>
                  <a:ext uri="{FF2B5EF4-FFF2-40B4-BE49-F238E27FC236}">
                    <a16:creationId xmlns:a16="http://schemas.microsoft.com/office/drawing/2014/main" id="{945D50B5-1E71-4411-B67E-526215676C36}"/>
                  </a:ext>
                </a:extLst>
              </p:cNvPr>
              <p:cNvSpPr/>
              <p:nvPr/>
            </p:nvSpPr>
            <p:spPr>
              <a:xfrm>
                <a:off x="410408" y="982134"/>
                <a:ext cx="977803" cy="41734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lIns="38100" tIns="38100" rIns="38100" bIns="38100" spcCol="1270" anchor="ctr"/>
              <a:lstStyle/>
              <a:p>
                <a:pPr marL="0" marR="0" lvl="0" indent="0" algn="ctr" defTabSz="4445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Review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3" name="Group 9">
              <a:extLst>
                <a:ext uri="{FF2B5EF4-FFF2-40B4-BE49-F238E27FC236}">
                  <a16:creationId xmlns:a16="http://schemas.microsoft.com/office/drawing/2014/main" id="{784CB6F0-F49A-484B-9E07-CB4E71B5D0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129" y="3198262"/>
              <a:ext cx="1156230" cy="762746"/>
              <a:chOff x="396121" y="967606"/>
              <a:chExt cx="1006375" cy="503187"/>
            </a:xfrm>
            <a:solidFill>
              <a:srgbClr val="0070C0"/>
            </a:solidFill>
          </p:grpSpPr>
          <p:sp>
            <p:nvSpPr>
              <p:cNvPr id="40" name="Rounded Rectangle 23">
                <a:extLst>
                  <a:ext uri="{FF2B5EF4-FFF2-40B4-BE49-F238E27FC236}">
                    <a16:creationId xmlns:a16="http://schemas.microsoft.com/office/drawing/2014/main" id="{2BD6F6CC-0158-4AAC-B9EE-834EA437BAA0}"/>
                  </a:ext>
                </a:extLst>
              </p:cNvPr>
              <p:cNvSpPr/>
              <p:nvPr/>
            </p:nvSpPr>
            <p:spPr>
              <a:xfrm>
                <a:off x="396121" y="967606"/>
                <a:ext cx="1006375" cy="503187"/>
              </a:xfrm>
              <a:prstGeom prst="roundRect">
                <a:avLst>
                  <a:gd name="adj" fmla="val 1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</p:sp>
          <p:sp>
            <p:nvSpPr>
              <p:cNvPr id="41" name="Rounded Rectangle 4">
                <a:extLst>
                  <a:ext uri="{FF2B5EF4-FFF2-40B4-BE49-F238E27FC236}">
                    <a16:creationId xmlns:a16="http://schemas.microsoft.com/office/drawing/2014/main" id="{070437F7-8D43-45D7-A251-67211882881D}"/>
                  </a:ext>
                </a:extLst>
              </p:cNvPr>
              <p:cNvSpPr/>
              <p:nvPr/>
            </p:nvSpPr>
            <p:spPr>
              <a:xfrm>
                <a:off x="410408" y="982134"/>
                <a:ext cx="977803" cy="41734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lIns="38100" tIns="38100" rIns="38100" bIns="38100" spcCol="1270" anchor="ctr"/>
              <a:lstStyle/>
              <a:p>
                <a:pPr marL="0" marR="0" lvl="0" indent="0" algn="ctr" defTabSz="4445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Reporting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4" name="Flowchart: Merge 34">
              <a:extLst>
                <a:ext uri="{FF2B5EF4-FFF2-40B4-BE49-F238E27FC236}">
                  <a16:creationId xmlns:a16="http://schemas.microsoft.com/office/drawing/2014/main" id="{4A4C87AE-F484-4C17-A2F4-763F05CF94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143109" y="3516213"/>
              <a:ext cx="423748" cy="262780"/>
            </a:xfrm>
            <a:prstGeom prst="flowChartMerge">
              <a:avLst/>
            </a:prstGeom>
            <a:gradFill flip="none" rotWithShape="1">
              <a:gsLst>
                <a:gs pos="0">
                  <a:srgbClr val="FFC000">
                    <a:lumMod val="50000"/>
                    <a:shade val="30000"/>
                    <a:satMod val="115000"/>
                  </a:srgbClr>
                </a:gs>
                <a:gs pos="50000">
                  <a:srgbClr val="FFC000">
                    <a:lumMod val="50000"/>
                    <a:shade val="67500"/>
                    <a:satMod val="115000"/>
                  </a:srgbClr>
                </a:gs>
                <a:gs pos="100000">
                  <a:srgbClr val="FFC000">
                    <a:lumMod val="50000"/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9525" algn="ctr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lowchart: Merge 35">
              <a:extLst>
                <a:ext uri="{FF2B5EF4-FFF2-40B4-BE49-F238E27FC236}">
                  <a16:creationId xmlns:a16="http://schemas.microsoft.com/office/drawing/2014/main" id="{A3222002-1FD4-4EBE-877F-F1208F8EE6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568114" y="3508748"/>
              <a:ext cx="423748" cy="262780"/>
            </a:xfrm>
            <a:prstGeom prst="flowChartMerge">
              <a:avLst/>
            </a:prstGeom>
            <a:gradFill flip="none" rotWithShape="1">
              <a:gsLst>
                <a:gs pos="0">
                  <a:srgbClr val="FFC000">
                    <a:lumMod val="50000"/>
                    <a:shade val="30000"/>
                    <a:satMod val="115000"/>
                  </a:srgbClr>
                </a:gs>
                <a:gs pos="50000">
                  <a:srgbClr val="FFC000">
                    <a:lumMod val="50000"/>
                    <a:shade val="67500"/>
                    <a:satMod val="115000"/>
                  </a:srgbClr>
                </a:gs>
                <a:gs pos="100000">
                  <a:srgbClr val="FFC000">
                    <a:lumMod val="50000"/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9525" algn="ctr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lowchart: Merge 36">
              <a:extLst>
                <a:ext uri="{FF2B5EF4-FFF2-40B4-BE49-F238E27FC236}">
                  <a16:creationId xmlns:a16="http://schemas.microsoft.com/office/drawing/2014/main" id="{1443791E-166A-4DF0-90BC-5BD5875C56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727156" y="3433120"/>
              <a:ext cx="423748" cy="262780"/>
            </a:xfrm>
            <a:prstGeom prst="flowChartMerge">
              <a:avLst/>
            </a:prstGeom>
            <a:gradFill flip="none" rotWithShape="1">
              <a:gsLst>
                <a:gs pos="0">
                  <a:srgbClr val="FFC000">
                    <a:lumMod val="50000"/>
                    <a:shade val="30000"/>
                    <a:satMod val="115000"/>
                  </a:srgbClr>
                </a:gs>
                <a:gs pos="50000">
                  <a:srgbClr val="FFC000">
                    <a:lumMod val="50000"/>
                    <a:shade val="67500"/>
                    <a:satMod val="115000"/>
                  </a:srgbClr>
                </a:gs>
                <a:gs pos="100000">
                  <a:srgbClr val="FFC000">
                    <a:lumMod val="50000"/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9525" algn="ctr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27" name="Shape 39">
              <a:extLst>
                <a:ext uri="{FF2B5EF4-FFF2-40B4-BE49-F238E27FC236}">
                  <a16:creationId xmlns:a16="http://schemas.microsoft.com/office/drawing/2014/main" id="{7C2198FE-7B9A-487D-B58B-8FBB2EDC976C}"/>
                </a:ext>
              </a:extLst>
            </p:cNvPr>
            <p:cNvCxnSpPr>
              <a:stCxn id="20" idx="0"/>
              <a:endCxn id="44" idx="1"/>
            </p:cNvCxnSpPr>
            <p:nvPr/>
          </p:nvCxnSpPr>
          <p:spPr bwMode="auto">
            <a:xfrm rot="5400000" flipH="1" flipV="1">
              <a:off x="5559566" y="2104711"/>
              <a:ext cx="1070715" cy="1297901"/>
            </a:xfrm>
            <a:prstGeom prst="curvedConnector2">
              <a:avLst/>
            </a:prstGeom>
            <a:solidFill>
              <a:srgbClr val="00B8FF"/>
            </a:solidFill>
            <a:ln w="603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28" name="Shape 41">
              <a:extLst>
                <a:ext uri="{FF2B5EF4-FFF2-40B4-BE49-F238E27FC236}">
                  <a16:creationId xmlns:a16="http://schemas.microsoft.com/office/drawing/2014/main" id="{7B58E74F-A2D0-43FB-BF01-09103040AD1F}"/>
                </a:ext>
              </a:extLst>
            </p:cNvPr>
            <p:cNvCxnSpPr>
              <a:stCxn id="45" idx="3"/>
              <a:endCxn id="40" idx="0"/>
            </p:cNvCxnSpPr>
            <p:nvPr/>
          </p:nvCxnSpPr>
          <p:spPr bwMode="auto">
            <a:xfrm>
              <a:off x="7883691" y="2175261"/>
              <a:ext cx="1295553" cy="1023001"/>
            </a:xfrm>
            <a:prstGeom prst="curvedConnector2">
              <a:avLst/>
            </a:prstGeom>
            <a:solidFill>
              <a:srgbClr val="00B8FF"/>
            </a:solidFill>
            <a:ln w="603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29" name="Shape 43">
              <a:extLst>
                <a:ext uri="{FF2B5EF4-FFF2-40B4-BE49-F238E27FC236}">
                  <a16:creationId xmlns:a16="http://schemas.microsoft.com/office/drawing/2014/main" id="{5E13FCAF-334B-4FB8-9B50-EC87230159C3}"/>
                </a:ext>
              </a:extLst>
            </p:cNvPr>
            <p:cNvCxnSpPr>
              <a:cxnSpLocks/>
              <a:stCxn id="40" idx="2"/>
            </p:cNvCxnSpPr>
            <p:nvPr/>
          </p:nvCxnSpPr>
          <p:spPr bwMode="auto">
            <a:xfrm rot="5400000">
              <a:off x="8150772" y="3776362"/>
              <a:ext cx="843827" cy="1213118"/>
            </a:xfrm>
            <a:prstGeom prst="curvedConnector2">
              <a:avLst/>
            </a:prstGeom>
            <a:solidFill>
              <a:srgbClr val="00B8FF"/>
            </a:solidFill>
            <a:ln w="603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30" name="Shape 45">
              <a:extLst>
                <a:ext uri="{FF2B5EF4-FFF2-40B4-BE49-F238E27FC236}">
                  <a16:creationId xmlns:a16="http://schemas.microsoft.com/office/drawing/2014/main" id="{AE3E9825-C147-4726-B57D-2FD871107AF0}"/>
                </a:ext>
              </a:extLst>
            </p:cNvPr>
            <p:cNvCxnSpPr>
              <a:cxnSpLocks/>
              <a:stCxn id="42" idx="1"/>
              <a:endCxn id="20" idx="2"/>
            </p:cNvCxnSpPr>
            <p:nvPr/>
          </p:nvCxnSpPr>
          <p:spPr bwMode="auto">
            <a:xfrm rot="10800000">
              <a:off x="5445974" y="4051764"/>
              <a:ext cx="1322953" cy="775420"/>
            </a:xfrm>
            <a:prstGeom prst="curvedConnector2">
              <a:avLst/>
            </a:prstGeom>
            <a:solidFill>
              <a:srgbClr val="00B8FF"/>
            </a:solidFill>
            <a:ln w="603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sp>
          <p:nvSpPr>
            <p:cNvPr id="31" name="Flowchart: Merge 37">
              <a:extLst>
                <a:ext uri="{FF2B5EF4-FFF2-40B4-BE49-F238E27FC236}">
                  <a16:creationId xmlns:a16="http://schemas.microsoft.com/office/drawing/2014/main" id="{3682E1DC-6F70-43AA-86A7-1CF04CA4F3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766355" y="3539000"/>
              <a:ext cx="423748" cy="262780"/>
            </a:xfrm>
            <a:prstGeom prst="flowChartMerge">
              <a:avLst/>
            </a:prstGeom>
            <a:gradFill flip="none" rotWithShape="1">
              <a:gsLst>
                <a:gs pos="0">
                  <a:srgbClr val="FFC000">
                    <a:lumMod val="50000"/>
                    <a:shade val="30000"/>
                    <a:satMod val="115000"/>
                  </a:srgbClr>
                </a:gs>
                <a:gs pos="50000">
                  <a:srgbClr val="FFC000">
                    <a:lumMod val="50000"/>
                    <a:shade val="67500"/>
                    <a:satMod val="115000"/>
                  </a:srgbClr>
                </a:gs>
                <a:gs pos="100000">
                  <a:srgbClr val="FFC000">
                    <a:lumMod val="50000"/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9525" algn="ctr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lowchart: Merge 34">
              <a:extLst>
                <a:ext uri="{FF2B5EF4-FFF2-40B4-BE49-F238E27FC236}">
                  <a16:creationId xmlns:a16="http://schemas.microsoft.com/office/drawing/2014/main" id="{043E96AB-F342-465C-948F-883506A3A0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056161" y="3508568"/>
              <a:ext cx="423748" cy="262780"/>
            </a:xfrm>
            <a:prstGeom prst="flowChartMerge">
              <a:avLst/>
            </a:prstGeom>
            <a:solidFill>
              <a:srgbClr val="FFC000"/>
            </a:solidFill>
            <a:ln w="9525" algn="ctr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lowchart: Merge 35">
              <a:extLst>
                <a:ext uri="{FF2B5EF4-FFF2-40B4-BE49-F238E27FC236}">
                  <a16:creationId xmlns:a16="http://schemas.microsoft.com/office/drawing/2014/main" id="{760D7A47-89E1-4986-8C17-827BBCA21F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481166" y="3501105"/>
              <a:ext cx="423748" cy="262780"/>
            </a:xfrm>
            <a:prstGeom prst="flowChartMerge">
              <a:avLst/>
            </a:prstGeom>
            <a:solidFill>
              <a:srgbClr val="FFC000"/>
            </a:solidFill>
            <a:ln w="9525" algn="ctr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lowchart: Merge 36">
              <a:extLst>
                <a:ext uri="{FF2B5EF4-FFF2-40B4-BE49-F238E27FC236}">
                  <a16:creationId xmlns:a16="http://schemas.microsoft.com/office/drawing/2014/main" id="{C89312A5-8CBE-46E9-B65F-02FA3EB85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640208" y="3425475"/>
              <a:ext cx="423748" cy="262780"/>
            </a:xfrm>
            <a:prstGeom prst="flowChartMerge">
              <a:avLst/>
            </a:prstGeom>
            <a:solidFill>
              <a:srgbClr val="FFC000"/>
            </a:solidFill>
            <a:ln w="9525" algn="ctr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lowchart: Merge 37">
              <a:extLst>
                <a:ext uri="{FF2B5EF4-FFF2-40B4-BE49-F238E27FC236}">
                  <a16:creationId xmlns:a16="http://schemas.microsoft.com/office/drawing/2014/main" id="{5F1A9E8A-A859-425C-8489-390E02D3D3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679407" y="3531355"/>
              <a:ext cx="423748" cy="262780"/>
            </a:xfrm>
            <a:prstGeom prst="flowChartMerge">
              <a:avLst/>
            </a:prstGeom>
            <a:solidFill>
              <a:srgbClr val="FFC000"/>
            </a:solidFill>
            <a:ln w="9525" algn="ctr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BF565805-7949-4141-BFC5-DDC08BB2FAC9}"/>
                </a:ext>
              </a:extLst>
            </p:cNvPr>
            <p:cNvSpPr/>
            <p:nvPr/>
          </p:nvSpPr>
          <p:spPr bwMode="auto">
            <a:xfrm>
              <a:off x="1352390" y="5560456"/>
              <a:ext cx="9499048" cy="5932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txBody>
            <a:bodyPr lIns="38100" tIns="38100" rIns="38100" bIns="38100" spcCol="1270" anchor="ctr"/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66EB82C-81D8-44A3-83BD-C6DB6E5A8FBE}"/>
                </a:ext>
              </a:extLst>
            </p:cNvPr>
            <p:cNvSpPr/>
            <p:nvPr/>
          </p:nvSpPr>
          <p:spPr>
            <a:xfrm>
              <a:off x="1723975" y="5709456"/>
              <a:ext cx="8762950" cy="313932"/>
            </a:xfrm>
            <a:prstGeom prst="rect">
              <a:avLst/>
            </a:prstGeom>
            <a:ln w="12700">
              <a:solidFill>
                <a:sysClr val="window" lastClr="FFFFFF"/>
              </a:solidFill>
            </a:ln>
          </p:spPr>
          <p:txBody>
            <a:bodyPr wrap="square" anchor="ctr">
              <a:sp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Change &amp; Configuration Mgmt. 	| 	Risk &amp; Issue Mgmt.	 | 	Communication Mgmt.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7657BD-06C7-4846-9BD4-00116A8B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636" y="3359850"/>
              <a:ext cx="644558" cy="627322"/>
            </a:xfrm>
            <a:prstGeom prst="rect">
              <a:avLst/>
            </a:prstGeom>
          </p:spPr>
        </p:pic>
        <p:sp>
          <p:nvSpPr>
            <p:cNvPr id="39" name="Rounded Rectangle 4">
              <a:extLst>
                <a:ext uri="{FF2B5EF4-FFF2-40B4-BE49-F238E27FC236}">
                  <a16:creationId xmlns:a16="http://schemas.microsoft.com/office/drawing/2014/main" id="{C9953667-7862-4CFB-A5BF-2B0834DF9554}"/>
                </a:ext>
              </a:extLst>
            </p:cNvPr>
            <p:cNvSpPr/>
            <p:nvPr/>
          </p:nvSpPr>
          <p:spPr bwMode="auto">
            <a:xfrm>
              <a:off x="1012026" y="3952502"/>
              <a:ext cx="679264" cy="28828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38100" tIns="38100" rIns="38100" bIns="38100" spcCol="1270" anchor="ctr"/>
            <a:lstStyle/>
            <a:p>
              <a:pPr marL="0" marR="0" lvl="0" indent="0" algn="ctr" defTabSz="4445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SPRINT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717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Run, Change &amp; Transversal services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6D4075-7DEB-4873-9822-F9B91B470A6E}"/>
              </a:ext>
            </a:extLst>
          </p:cNvPr>
          <p:cNvGrpSpPr/>
          <p:nvPr/>
        </p:nvGrpSpPr>
        <p:grpSpPr>
          <a:xfrm>
            <a:off x="711997" y="426738"/>
            <a:ext cx="10712719" cy="3219487"/>
            <a:chOff x="711997" y="528336"/>
            <a:chExt cx="10712719" cy="321948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B570C9D-3647-4843-BE65-9327F2D9FCC7}"/>
                </a:ext>
              </a:extLst>
            </p:cNvPr>
            <p:cNvSpPr/>
            <p:nvPr/>
          </p:nvSpPr>
          <p:spPr>
            <a:xfrm>
              <a:off x="7176537" y="1114897"/>
              <a:ext cx="4248179" cy="2632926"/>
            </a:xfrm>
            <a:prstGeom prst="roundRect">
              <a:avLst/>
            </a:pr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FACDDA9-8FF6-4CD2-9B13-4416BA4EB2C6}"/>
                </a:ext>
              </a:extLst>
            </p:cNvPr>
            <p:cNvGrpSpPr/>
            <p:nvPr/>
          </p:nvGrpSpPr>
          <p:grpSpPr>
            <a:xfrm>
              <a:off x="7814592" y="2377961"/>
              <a:ext cx="2642070" cy="1280289"/>
              <a:chOff x="3828129" y="1693902"/>
              <a:chExt cx="2642070" cy="128028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189D19B-ED4F-4F8B-BB14-74A6BA5C470C}"/>
                  </a:ext>
                </a:extLst>
              </p:cNvPr>
              <p:cNvSpPr/>
              <p:nvPr/>
            </p:nvSpPr>
            <p:spPr>
              <a:xfrm>
                <a:off x="3828129" y="1693902"/>
                <a:ext cx="26420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PROJECT DEVELOPMENT 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FE453E8-6CDF-483A-9ED8-6D0F94C7EAC0}"/>
                  </a:ext>
                </a:extLst>
              </p:cNvPr>
              <p:cNvSpPr/>
              <p:nvPr/>
            </p:nvSpPr>
            <p:spPr>
              <a:xfrm>
                <a:off x="3828129" y="2020084"/>
                <a:ext cx="2282997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RA FRAMING, DESIGN 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IMPLEMENTATION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TESTING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DEPLOYMENT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9053D7-5C3F-4252-8228-95E6065DAE91}"/>
                </a:ext>
              </a:extLst>
            </p:cNvPr>
            <p:cNvGrpSpPr/>
            <p:nvPr/>
          </p:nvGrpSpPr>
          <p:grpSpPr>
            <a:xfrm>
              <a:off x="7814592" y="1453451"/>
              <a:ext cx="2666115" cy="888519"/>
              <a:chOff x="7903255" y="1693902"/>
              <a:chExt cx="2602205" cy="79337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DB9E91-86B6-4E72-BFCB-AF8695779FD9}"/>
                  </a:ext>
                </a:extLst>
              </p:cNvPr>
              <p:cNvSpPr/>
              <p:nvPr/>
            </p:nvSpPr>
            <p:spPr>
              <a:xfrm>
                <a:off x="7903256" y="1693902"/>
                <a:ext cx="2602204" cy="3023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PROJECT ENHANCEMENT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F673294-B67C-4DD3-B17D-678DE9AE1C09}"/>
                  </a:ext>
                </a:extLst>
              </p:cNvPr>
              <p:cNvSpPr/>
              <p:nvPr/>
            </p:nvSpPr>
            <p:spPr>
              <a:xfrm>
                <a:off x="7903255" y="2020084"/>
                <a:ext cx="2489555" cy="4671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TECHNICAL EVOLUTION 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FUNCTIONAL EVOLUTION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952F89-0028-4617-952B-AD0E87CDD937}"/>
                </a:ext>
              </a:extLst>
            </p:cNvPr>
            <p:cNvSpPr txBox="1"/>
            <p:nvPr/>
          </p:nvSpPr>
          <p:spPr>
            <a:xfrm>
              <a:off x="7968399" y="958330"/>
              <a:ext cx="2638319" cy="338554"/>
            </a:xfrm>
            <a:prstGeom prst="rect">
              <a:avLst/>
            </a:prstGeom>
            <a:solidFill>
              <a:srgbClr val="FB505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CHANGE SERVICES</a:t>
              </a:r>
            </a:p>
          </p:txBody>
        </p:sp>
        <p:pic>
          <p:nvPicPr>
            <p:cNvPr id="8" name="Picture 8" descr="Related image">
              <a:extLst>
                <a:ext uri="{FF2B5EF4-FFF2-40B4-BE49-F238E27FC236}">
                  <a16:creationId xmlns:a16="http://schemas.microsoft.com/office/drawing/2014/main" id="{AF123BD4-6E8C-441A-8BDB-D6E7D9EA8F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57" y="528336"/>
              <a:ext cx="1199192" cy="1188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0B27966-6D82-4A83-A797-DFEA4E1AEF70}"/>
                </a:ext>
              </a:extLst>
            </p:cNvPr>
            <p:cNvSpPr/>
            <p:nvPr/>
          </p:nvSpPr>
          <p:spPr>
            <a:xfrm>
              <a:off x="1200864" y="1114897"/>
              <a:ext cx="4248179" cy="2632926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7D2FE6-B805-459D-BA8D-A03E26E4DAB9}"/>
                </a:ext>
              </a:extLst>
            </p:cNvPr>
            <p:cNvSpPr/>
            <p:nvPr/>
          </p:nvSpPr>
          <p:spPr>
            <a:xfrm>
              <a:off x="1761784" y="3153040"/>
              <a:ext cx="3373046" cy="215444"/>
            </a:xfrm>
            <a:prstGeom prst="rect">
              <a:avLst/>
            </a:prstGeom>
          </p:spPr>
          <p:txBody>
            <a:bodyPr wrap="square" tIns="0" bIns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ADAPTIVE MAINTENANCE ETC.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94E43D-2C05-44C1-950F-27913AED5D6A}"/>
                </a:ext>
              </a:extLst>
            </p:cNvPr>
            <p:cNvSpPr/>
            <p:nvPr/>
          </p:nvSpPr>
          <p:spPr>
            <a:xfrm>
              <a:off x="1761783" y="2810596"/>
              <a:ext cx="3186114" cy="215444"/>
            </a:xfrm>
            <a:prstGeom prst="rect">
              <a:avLst/>
            </a:prstGeom>
          </p:spPr>
          <p:txBody>
            <a:bodyPr wrap="square" tIns="0" bIns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CORRECTIVE MAINTENANCE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A99675-715B-41F7-A2A7-A158C5595BAA}"/>
                </a:ext>
              </a:extLst>
            </p:cNvPr>
            <p:cNvSpPr/>
            <p:nvPr/>
          </p:nvSpPr>
          <p:spPr>
            <a:xfrm>
              <a:off x="1761783" y="2125708"/>
              <a:ext cx="3186114" cy="215444"/>
            </a:xfrm>
            <a:prstGeom prst="rect">
              <a:avLst/>
            </a:prstGeom>
          </p:spPr>
          <p:txBody>
            <a:bodyPr wrap="square" tIns="0" bIns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REQUEST MANAGEMENT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00C87A-FF36-4F6F-86E5-462A877DF801}"/>
                </a:ext>
              </a:extLst>
            </p:cNvPr>
            <p:cNvSpPr/>
            <p:nvPr/>
          </p:nvSpPr>
          <p:spPr>
            <a:xfrm>
              <a:off x="1761783" y="1567821"/>
              <a:ext cx="3186114" cy="430887"/>
            </a:xfrm>
            <a:prstGeom prst="rect">
              <a:avLst/>
            </a:prstGeom>
          </p:spPr>
          <p:txBody>
            <a:bodyPr wrap="square" tIns="0" bIns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L1, L2 AND L3 SUPPORT ACTIVITIES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FF1F75A-183A-4E95-8C5E-4297FE3F5D1B}"/>
                </a:ext>
              </a:extLst>
            </p:cNvPr>
            <p:cNvSpPr/>
            <p:nvPr/>
          </p:nvSpPr>
          <p:spPr>
            <a:xfrm>
              <a:off x="1761783" y="2468152"/>
              <a:ext cx="3186114" cy="215444"/>
            </a:xfrm>
            <a:prstGeom prst="rect">
              <a:avLst/>
            </a:prstGeom>
          </p:spPr>
          <p:txBody>
            <a:bodyPr wrap="square" tIns="0" bIns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INCIDENT MANAGEMENT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CFC708-F0C2-4D6D-8C19-070E9C14C72A}"/>
                </a:ext>
              </a:extLst>
            </p:cNvPr>
            <p:cNvSpPr txBox="1"/>
            <p:nvPr/>
          </p:nvSpPr>
          <p:spPr>
            <a:xfrm>
              <a:off x="2295244" y="958330"/>
              <a:ext cx="2059418" cy="338554"/>
            </a:xfrm>
            <a:prstGeom prst="rect">
              <a:avLst/>
            </a:prstGeom>
            <a:solidFill>
              <a:srgbClr val="FB5050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>
                  <a:latin typeface="Gotham" panose="02000504050000020004" pitchFamily="2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RUN SERVICES</a:t>
              </a:r>
            </a:p>
          </p:txBody>
        </p:sp>
        <p:pic>
          <p:nvPicPr>
            <p:cNvPr id="16" name="Picture 10" descr="Image result for project development icon png">
              <a:extLst>
                <a:ext uri="{FF2B5EF4-FFF2-40B4-BE49-F238E27FC236}">
                  <a16:creationId xmlns:a16="http://schemas.microsoft.com/office/drawing/2014/main" id="{4935D8D2-D9D0-44C4-9E4A-495971FC0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997" y="528336"/>
              <a:ext cx="109728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D6342A5-2A6F-400F-9FE6-4A79F6286F3B}"/>
              </a:ext>
            </a:extLst>
          </p:cNvPr>
          <p:cNvSpPr/>
          <p:nvPr/>
        </p:nvSpPr>
        <p:spPr>
          <a:xfrm>
            <a:off x="1278598" y="3982539"/>
            <a:ext cx="10334426" cy="2347125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002A4A-1F8B-4005-AB99-FB1AC8AB7735}"/>
              </a:ext>
            </a:extLst>
          </p:cNvPr>
          <p:cNvSpPr/>
          <p:nvPr/>
        </p:nvSpPr>
        <p:spPr>
          <a:xfrm>
            <a:off x="2389990" y="4875708"/>
            <a:ext cx="30594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SERVICES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9CD54A-F0B5-43DE-BD4D-C7FE85347044}"/>
              </a:ext>
            </a:extLst>
          </p:cNvPr>
          <p:cNvSpPr/>
          <p:nvPr/>
        </p:nvSpPr>
        <p:spPr>
          <a:xfrm>
            <a:off x="2394748" y="4378793"/>
            <a:ext cx="17910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QUALITY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AA80B8-0805-4F84-9428-15CBF1140291}"/>
              </a:ext>
            </a:extLst>
          </p:cNvPr>
          <p:cNvSpPr/>
          <p:nvPr/>
        </p:nvSpPr>
        <p:spPr>
          <a:xfrm>
            <a:off x="5258519" y="4406672"/>
            <a:ext cx="2581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GOVERNANCE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89F083-FE1C-45A9-A2CE-61F70173CA38}"/>
              </a:ext>
            </a:extLst>
          </p:cNvPr>
          <p:cNvSpPr/>
          <p:nvPr/>
        </p:nvSpPr>
        <p:spPr>
          <a:xfrm>
            <a:off x="7539014" y="4378793"/>
            <a:ext cx="39339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ENVIRONMENT MANAGEMENT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6DBC9-4644-41EF-A797-7FABA5B2850B}"/>
              </a:ext>
            </a:extLst>
          </p:cNvPr>
          <p:cNvSpPr txBox="1"/>
          <p:nvPr/>
        </p:nvSpPr>
        <p:spPr>
          <a:xfrm>
            <a:off x="5205763" y="3777529"/>
            <a:ext cx="2977628" cy="338554"/>
          </a:xfrm>
          <a:prstGeom prst="rect">
            <a:avLst/>
          </a:prstGeom>
          <a:solidFill>
            <a:srgbClr val="FB505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latin typeface="Gotham" panose="02000504050000020004" pitchFamily="2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TRANSVERSAL SERVICES</a:t>
            </a:r>
          </a:p>
        </p:txBody>
      </p:sp>
      <p:pic>
        <p:nvPicPr>
          <p:cNvPr id="27" name="Picture 14" descr="Image result for project development icon png">
            <a:extLst>
              <a:ext uri="{FF2B5EF4-FFF2-40B4-BE49-F238E27FC236}">
                <a16:creationId xmlns:a16="http://schemas.microsoft.com/office/drawing/2014/main" id="{968A1711-0762-47D8-8281-7887D7F82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76" y="4436671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A87423-37DA-4D9B-9B28-687A529F2E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086786" y="3634471"/>
            <a:ext cx="365760" cy="3657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05FB39-22AF-4B85-8E30-462C3BC31F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9173033" y="3634471"/>
            <a:ext cx="365760" cy="36576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425649E-A419-48C0-80ED-0290FE64D2ED}"/>
              </a:ext>
            </a:extLst>
          </p:cNvPr>
          <p:cNvSpPr/>
          <p:nvPr/>
        </p:nvSpPr>
        <p:spPr>
          <a:xfrm>
            <a:off x="2389990" y="5752763"/>
            <a:ext cx="4927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IMPROVEMENT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7A2842-E15B-4837-AA06-1FC7C4E6BD5A}"/>
              </a:ext>
            </a:extLst>
          </p:cNvPr>
          <p:cNvSpPr/>
          <p:nvPr/>
        </p:nvSpPr>
        <p:spPr>
          <a:xfrm>
            <a:off x="5219934" y="4875708"/>
            <a:ext cx="30460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SLA &amp; KPI COMPLIANCE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15E1EE-4979-403B-8F50-2A3342843161}"/>
              </a:ext>
            </a:extLst>
          </p:cNvPr>
          <p:cNvSpPr/>
          <p:nvPr/>
        </p:nvSpPr>
        <p:spPr>
          <a:xfrm>
            <a:off x="2365721" y="5294773"/>
            <a:ext cx="6056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KNOWLEDGE &amp; TRANSITION MANAGEMENT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867DAC-9A8F-484E-AC0F-11FC5E2E589C}"/>
              </a:ext>
            </a:extLst>
          </p:cNvPr>
          <p:cNvSpPr/>
          <p:nvPr/>
        </p:nvSpPr>
        <p:spPr>
          <a:xfrm>
            <a:off x="8566979" y="4875708"/>
            <a:ext cx="30460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RISK MANAGEMENT</a:t>
            </a:r>
          </a:p>
        </p:txBody>
      </p:sp>
    </p:spTree>
    <p:extLst>
      <p:ext uri="{BB962C8B-B14F-4D97-AF65-F5344CB8AC3E}">
        <p14:creationId xmlns:p14="http://schemas.microsoft.com/office/powerpoint/2010/main" val="1774932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Project Management</a:t>
            </a:r>
          </a:p>
        </p:txBody>
      </p:sp>
      <p:pic>
        <p:nvPicPr>
          <p:cNvPr id="3" name="Picture 59" descr="C:\Users\dhrub.bandhopadhya\AppData\Local\Microsoft\Windows\INetCacheContent.Word\05_config_mgmt.png">
            <a:extLst>
              <a:ext uri="{FF2B5EF4-FFF2-40B4-BE49-F238E27FC236}">
                <a16:creationId xmlns:a16="http://schemas.microsoft.com/office/drawing/2014/main" id="{17EDEB0A-CC23-4EF2-813C-32918177E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98" y="1000248"/>
            <a:ext cx="7830004" cy="4857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246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Communication Management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104AC0-99E2-4912-A1E1-466C4DF70C0E}"/>
              </a:ext>
            </a:extLst>
          </p:cNvPr>
          <p:cNvGrpSpPr/>
          <p:nvPr/>
        </p:nvGrpSpPr>
        <p:grpSpPr>
          <a:xfrm>
            <a:off x="0" y="1000466"/>
            <a:ext cx="12369987" cy="4857068"/>
            <a:chOff x="-1" y="1057814"/>
            <a:chExt cx="12369987" cy="4857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739B0A4-6F2E-4ABA-9E3B-47986183918A}"/>
                </a:ext>
              </a:extLst>
            </p:cNvPr>
            <p:cNvGrpSpPr/>
            <p:nvPr/>
          </p:nvGrpSpPr>
          <p:grpSpPr>
            <a:xfrm>
              <a:off x="-1" y="1057814"/>
              <a:ext cx="12369987" cy="4070196"/>
              <a:chOff x="-1" y="1527714"/>
              <a:chExt cx="12369987" cy="4070196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2197D2D-531F-443D-A3FB-4B448B7CB9B0}"/>
                  </a:ext>
                </a:extLst>
              </p:cNvPr>
              <p:cNvSpPr/>
              <p:nvPr/>
            </p:nvSpPr>
            <p:spPr>
              <a:xfrm>
                <a:off x="4133386" y="1550016"/>
                <a:ext cx="3925229" cy="4025593"/>
              </a:xfrm>
              <a:prstGeom prst="rect">
                <a:avLst/>
              </a:prstGeom>
              <a:solidFill>
                <a:srgbClr val="57687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0DEAE1C-2923-4A34-BBF4-1D784CE2F5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89" r="4762"/>
              <a:stretch/>
            </p:blipFill>
            <p:spPr>
              <a:xfrm>
                <a:off x="8058615" y="1546301"/>
                <a:ext cx="4133385" cy="4029308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43721EC-68FD-4A09-A3F7-43A97C598F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75"/>
              <a:stretch/>
            </p:blipFill>
            <p:spPr>
              <a:xfrm>
                <a:off x="0" y="1546301"/>
                <a:ext cx="4133386" cy="4029308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E3B289A-A977-4878-88BE-1AF04848BA3C}"/>
                  </a:ext>
                </a:extLst>
              </p:cNvPr>
              <p:cNvSpPr/>
              <p:nvPr/>
            </p:nvSpPr>
            <p:spPr>
              <a:xfrm>
                <a:off x="-1" y="1562792"/>
                <a:ext cx="4133088" cy="4014216"/>
              </a:xfrm>
              <a:prstGeom prst="rect">
                <a:avLst/>
              </a:prstGeom>
              <a:solidFill>
                <a:sysClr val="window" lastClr="FFFFFF">
                  <a:alpha val="88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99E8F3A-7028-4C27-9E14-13DCF1708A0B}"/>
                  </a:ext>
                </a:extLst>
              </p:cNvPr>
              <p:cNvSpPr/>
              <p:nvPr/>
            </p:nvSpPr>
            <p:spPr>
              <a:xfrm>
                <a:off x="8058853" y="1557451"/>
                <a:ext cx="4133088" cy="4003574"/>
              </a:xfrm>
              <a:prstGeom prst="rect">
                <a:avLst/>
              </a:prstGeom>
              <a:solidFill>
                <a:sysClr val="window" lastClr="FFFFFF">
                  <a:alpha val="88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9066F485-3713-4393-9458-601DB5CCC17B}"/>
                  </a:ext>
                </a:extLst>
              </p:cNvPr>
              <p:cNvSpPr txBox="1"/>
              <p:nvPr/>
            </p:nvSpPr>
            <p:spPr>
              <a:xfrm>
                <a:off x="4767006" y="1561170"/>
                <a:ext cx="26103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Mode of Communication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1DB004C-5320-44D6-8566-6C24261E143D}"/>
                  </a:ext>
                </a:extLst>
              </p:cNvPr>
              <p:cNvGrpSpPr/>
              <p:nvPr/>
            </p:nvGrpSpPr>
            <p:grpSpPr>
              <a:xfrm>
                <a:off x="4895389" y="1892905"/>
                <a:ext cx="2347329" cy="109728"/>
                <a:chOff x="4895389" y="1290742"/>
                <a:chExt cx="2347329" cy="109728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946B5917-1DC4-48E5-A483-3FC4D4EBE6FE}"/>
                    </a:ext>
                  </a:extLst>
                </p:cNvPr>
                <p:cNvCxnSpPr/>
                <p:nvPr/>
              </p:nvCxnSpPr>
              <p:spPr>
                <a:xfrm>
                  <a:off x="4895389" y="1335347"/>
                  <a:ext cx="1033346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C2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FEF8BCBA-1A07-4E2F-ACA4-6DE114038CCE}"/>
                    </a:ext>
                  </a:extLst>
                </p:cNvPr>
                <p:cNvCxnSpPr/>
                <p:nvPr/>
              </p:nvCxnSpPr>
              <p:spPr>
                <a:xfrm>
                  <a:off x="6209372" y="1335347"/>
                  <a:ext cx="1033346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C2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C10FF6BD-ADB5-4D91-8A24-F59F5ED8BA9A}"/>
                    </a:ext>
                  </a:extLst>
                </p:cNvPr>
                <p:cNvSpPr/>
                <p:nvPr/>
              </p:nvSpPr>
              <p:spPr>
                <a:xfrm>
                  <a:off x="6017943" y="1290742"/>
                  <a:ext cx="107224" cy="109728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432BD21-A952-4CAF-ACC0-9663CE90E759}"/>
                  </a:ext>
                </a:extLst>
              </p:cNvPr>
              <p:cNvGrpSpPr/>
              <p:nvPr/>
            </p:nvGrpSpPr>
            <p:grpSpPr>
              <a:xfrm>
                <a:off x="4948983" y="2137017"/>
                <a:ext cx="2293734" cy="3080059"/>
                <a:chOff x="5010445" y="2125866"/>
                <a:chExt cx="2293734" cy="3080059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34247C7-7840-46FD-BC53-7938CD7D86DC}"/>
                    </a:ext>
                  </a:extLst>
                </p:cNvPr>
                <p:cNvSpPr/>
                <p:nvPr/>
              </p:nvSpPr>
              <p:spPr>
                <a:xfrm>
                  <a:off x="5010446" y="2125866"/>
                  <a:ext cx="2293733" cy="32004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rgbClr val="6DBD9E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GoToMeeting (GTM)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A5AB7B9-DF3E-4C53-B8E5-EFB103F3512E}"/>
                    </a:ext>
                  </a:extLst>
                </p:cNvPr>
                <p:cNvSpPr/>
                <p:nvPr/>
              </p:nvSpPr>
              <p:spPr>
                <a:xfrm>
                  <a:off x="5010445" y="2677870"/>
                  <a:ext cx="2293734" cy="32004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rgbClr val="6DBD9E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MS Teams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09D97A6-27AD-432A-BA79-8E13BBE6369E}"/>
                    </a:ext>
                  </a:extLst>
                </p:cNvPr>
                <p:cNvSpPr/>
                <p:nvPr/>
              </p:nvSpPr>
              <p:spPr>
                <a:xfrm>
                  <a:off x="5010445" y="3781878"/>
                  <a:ext cx="2293734" cy="32004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rgbClr val="6DBD9E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Skype, IM chat , MSN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CE60B25A-AAFB-4924-B270-8AF753AC3125}"/>
                    </a:ext>
                  </a:extLst>
                </p:cNvPr>
                <p:cNvSpPr/>
                <p:nvPr/>
              </p:nvSpPr>
              <p:spPr>
                <a:xfrm>
                  <a:off x="5010445" y="3229874"/>
                  <a:ext cx="2293734" cy="32004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rgbClr val="6DBD9E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Face to Face Meetings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6ECFBEF0-9171-483D-A5E6-5DBA18ABB202}"/>
                    </a:ext>
                  </a:extLst>
                </p:cNvPr>
                <p:cNvSpPr/>
                <p:nvPr/>
              </p:nvSpPr>
              <p:spPr>
                <a:xfrm>
                  <a:off x="5010445" y="4333882"/>
                  <a:ext cx="2293734" cy="32004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rgbClr val="6DBD9E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VOIP / Telephone/ IP Phones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F1E331E-D56C-4660-8112-5E1D4ADDD86E}"/>
                    </a:ext>
                  </a:extLst>
                </p:cNvPr>
                <p:cNvSpPr/>
                <p:nvPr/>
              </p:nvSpPr>
              <p:spPr>
                <a:xfrm>
                  <a:off x="5010445" y="4885885"/>
                  <a:ext cx="2293734" cy="32004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rgbClr val="6DBD9E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Email</a:t>
                  </a:r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A9D24C2-3AC7-449C-8B72-D69CAC4D808D}"/>
                  </a:ext>
                </a:extLst>
              </p:cNvPr>
              <p:cNvSpPr/>
              <p:nvPr/>
            </p:nvSpPr>
            <p:spPr>
              <a:xfrm>
                <a:off x="8904527" y="1535149"/>
                <a:ext cx="26210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E99C9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Types of Documents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D8D30AD-9BF3-4797-A2F5-057E035A2CA1}"/>
                  </a:ext>
                </a:extLst>
              </p:cNvPr>
              <p:cNvSpPr/>
              <p:nvPr/>
            </p:nvSpPr>
            <p:spPr>
              <a:xfrm>
                <a:off x="750344" y="1556135"/>
                <a:ext cx="27670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E99C9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Types of Tools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8BEC4B4-15F1-40BD-84CF-70ADBA2AA28B}"/>
                  </a:ext>
                </a:extLst>
              </p:cNvPr>
              <p:cNvGrpSpPr/>
              <p:nvPr/>
            </p:nvGrpSpPr>
            <p:grpSpPr>
              <a:xfrm>
                <a:off x="8996123" y="1868060"/>
                <a:ext cx="2347329" cy="109728"/>
                <a:chOff x="4895389" y="1290742"/>
                <a:chExt cx="2347329" cy="109728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843E7882-65DF-402F-B4C0-8F3095DBD663}"/>
                    </a:ext>
                  </a:extLst>
                </p:cNvPr>
                <p:cNvCxnSpPr/>
                <p:nvPr/>
              </p:nvCxnSpPr>
              <p:spPr>
                <a:xfrm>
                  <a:off x="4895389" y="1335347"/>
                  <a:ext cx="1033346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55CCB6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CE6B7B40-10FD-4EDF-B7E9-E25D28074C1E}"/>
                    </a:ext>
                  </a:extLst>
                </p:cNvPr>
                <p:cNvCxnSpPr/>
                <p:nvPr/>
              </p:nvCxnSpPr>
              <p:spPr>
                <a:xfrm>
                  <a:off x="6209372" y="1335347"/>
                  <a:ext cx="1033346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55CCB6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E8F0639F-5955-4C90-AFD8-FF5733365996}"/>
                    </a:ext>
                  </a:extLst>
                </p:cNvPr>
                <p:cNvSpPr/>
                <p:nvPr/>
              </p:nvSpPr>
              <p:spPr>
                <a:xfrm>
                  <a:off x="6017943" y="1290742"/>
                  <a:ext cx="107224" cy="109728"/>
                </a:xfrm>
                <a:prstGeom prst="ellipse">
                  <a:avLst/>
                </a:prstGeom>
                <a:solidFill>
                  <a:srgbClr val="00B694"/>
                </a:solidFill>
                <a:ln w="12700" cap="flat" cmpd="sng" algn="ctr">
                  <a:solidFill>
                    <a:srgbClr val="55CCB6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DDEADB4B-AC8C-41CF-A000-E346BA4FFAE6}"/>
                  </a:ext>
                </a:extLst>
              </p:cNvPr>
              <p:cNvGrpSpPr/>
              <p:nvPr/>
            </p:nvGrpSpPr>
            <p:grpSpPr>
              <a:xfrm>
                <a:off x="895701" y="1889189"/>
                <a:ext cx="2347329" cy="109728"/>
                <a:chOff x="4895389" y="1290742"/>
                <a:chExt cx="2347329" cy="109728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907E6B27-CE5A-4D90-ADE7-4463B80A7568}"/>
                    </a:ext>
                  </a:extLst>
                </p:cNvPr>
                <p:cNvCxnSpPr/>
                <p:nvPr/>
              </p:nvCxnSpPr>
              <p:spPr>
                <a:xfrm>
                  <a:off x="4895389" y="1335347"/>
                  <a:ext cx="1033346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55CCB6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7B4A9E0B-B190-401A-943F-5EE1C66813D1}"/>
                    </a:ext>
                  </a:extLst>
                </p:cNvPr>
                <p:cNvCxnSpPr/>
                <p:nvPr/>
              </p:nvCxnSpPr>
              <p:spPr>
                <a:xfrm>
                  <a:off x="6209372" y="1335347"/>
                  <a:ext cx="1033346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55CCB6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78D6F45-4477-441E-BE0B-7E100E46763D}"/>
                    </a:ext>
                  </a:extLst>
                </p:cNvPr>
                <p:cNvSpPr/>
                <p:nvPr/>
              </p:nvSpPr>
              <p:spPr>
                <a:xfrm>
                  <a:off x="6017943" y="1290742"/>
                  <a:ext cx="107224" cy="109728"/>
                </a:xfrm>
                <a:prstGeom prst="ellipse">
                  <a:avLst/>
                </a:prstGeom>
                <a:solidFill>
                  <a:srgbClr val="00B694"/>
                </a:solidFill>
                <a:ln w="12700" cap="flat" cmpd="sng" algn="ctr">
                  <a:solidFill>
                    <a:srgbClr val="55CCB6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6" name="AutoShape 2" descr="Image result for Custom development icon">
                <a:extLst>
                  <a:ext uri="{FF2B5EF4-FFF2-40B4-BE49-F238E27FC236}">
                    <a16:creationId xmlns:a16="http://schemas.microsoft.com/office/drawing/2014/main" id="{DA8E5182-CA05-44E6-BC0E-ED728EB8F0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43600" y="3276600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D4E69B-7B36-4B4B-B154-5D22DD209ECF}"/>
                  </a:ext>
                </a:extLst>
              </p:cNvPr>
              <p:cNvSpPr/>
              <p:nvPr/>
            </p:nvSpPr>
            <p:spPr>
              <a:xfrm>
                <a:off x="1482897" y="2100141"/>
                <a:ext cx="58381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VSTS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27EA06E-5B80-4D3E-BD03-21CF8C4C69F8}"/>
                  </a:ext>
                </a:extLst>
              </p:cNvPr>
              <p:cNvSpPr/>
              <p:nvPr/>
            </p:nvSpPr>
            <p:spPr>
              <a:xfrm>
                <a:off x="1482897" y="2535301"/>
                <a:ext cx="5196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JIRA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7A1797B-1D60-4FA4-9722-30E297395448}"/>
                  </a:ext>
                </a:extLst>
              </p:cNvPr>
              <p:cNvSpPr/>
              <p:nvPr/>
            </p:nvSpPr>
            <p:spPr>
              <a:xfrm>
                <a:off x="9556396" y="2156312"/>
                <a:ext cx="93487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MS Word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4DD4BF8-1F1B-4DEC-8B8F-D901542128D5}"/>
                  </a:ext>
                </a:extLst>
              </p:cNvPr>
              <p:cNvSpPr/>
              <p:nvPr/>
            </p:nvSpPr>
            <p:spPr>
              <a:xfrm>
                <a:off x="9556396" y="2623933"/>
                <a:ext cx="134668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MS Excel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07015ED-0D20-4482-934E-83D0D783C862}"/>
                  </a:ext>
                </a:extLst>
              </p:cNvPr>
              <p:cNvSpPr/>
              <p:nvPr/>
            </p:nvSpPr>
            <p:spPr>
              <a:xfrm>
                <a:off x="9556396" y="3080403"/>
                <a:ext cx="139814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MS PowerPoint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DC2FA8D-E194-43D9-B7F5-178AD98F8A56}"/>
                  </a:ext>
                </a:extLst>
              </p:cNvPr>
              <p:cNvSpPr/>
              <p:nvPr/>
            </p:nvSpPr>
            <p:spPr>
              <a:xfrm>
                <a:off x="9556396" y="3559175"/>
                <a:ext cx="112082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MS Projects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88E5EA8-3CF5-40A3-8D92-1F6EDD2011F2}"/>
                  </a:ext>
                </a:extLst>
              </p:cNvPr>
              <p:cNvCxnSpPr/>
              <p:nvPr/>
            </p:nvCxnSpPr>
            <p:spPr>
              <a:xfrm>
                <a:off x="0" y="1527714"/>
                <a:ext cx="12192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00B69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B3C5FB7-EA1A-4535-AE4C-7C0E2B56F37B}"/>
                  </a:ext>
                </a:extLst>
              </p:cNvPr>
              <p:cNvCxnSpPr/>
              <p:nvPr/>
            </p:nvCxnSpPr>
            <p:spPr>
              <a:xfrm>
                <a:off x="0" y="5597910"/>
                <a:ext cx="12192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0E99C9"/>
                </a:solidFill>
                <a:prstDash val="solid"/>
                <a:miter lim="800000"/>
              </a:ln>
              <a:effectLst/>
            </p:spPr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74F335B-969F-44A5-8915-2F540DD3602B}"/>
                  </a:ext>
                </a:extLst>
              </p:cNvPr>
              <p:cNvSpPr/>
              <p:nvPr/>
            </p:nvSpPr>
            <p:spPr>
              <a:xfrm>
                <a:off x="9556395" y="4038576"/>
                <a:ext cx="281359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Portable Document Format (PDF)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E5157AF-A276-4DD0-83F0-A5945FEF2611}"/>
                  </a:ext>
                </a:extLst>
              </p:cNvPr>
              <p:cNvSpPr/>
              <p:nvPr/>
            </p:nvSpPr>
            <p:spPr>
              <a:xfrm>
                <a:off x="1459393" y="2995179"/>
                <a:ext cx="22092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Other Collaborative Tools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40DAAE-6A0E-4895-8A8A-E1E9AA16761A}"/>
                </a:ext>
              </a:extLst>
            </p:cNvPr>
            <p:cNvSpPr/>
            <p:nvPr/>
          </p:nvSpPr>
          <p:spPr>
            <a:xfrm>
              <a:off x="118656" y="5176218"/>
              <a:ext cx="1165565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Documentation will be done in English language only.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Project Manager will be a Single Point of Contact (SPOC) from both the sides, i.e. Client &amp; AutoFacets.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Overall progress of the project and issues that may be impeding its movement will be to-and-fro communicated at regular intervals.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A578DC-D570-4873-BF00-E909C4FC7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41468" y="1694188"/>
              <a:ext cx="274320" cy="2743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5C6F03-2B0B-430E-AFD3-120E39C86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57320" y="2142437"/>
              <a:ext cx="274320" cy="274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4453B2-74B9-49AD-98AE-FF3444B81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57320" y="2612359"/>
              <a:ext cx="274320" cy="274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42C85AE-B680-4A94-9FBB-73F6CE654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2250" y="3074805"/>
              <a:ext cx="274320" cy="274320"/>
            </a:xfrm>
            <a:prstGeom prst="ellipse">
              <a:avLst/>
            </a:prstGeom>
            <a:ln w="63500" cap="rnd">
              <a:noFill/>
            </a:ln>
            <a:effectLst/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732261-E61B-49AE-838C-D664D2E36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56727" y="3546735"/>
              <a:ext cx="274320" cy="2743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548D61-B2D4-41EB-A0F2-248F85E0F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9277" y="2021050"/>
              <a:ext cx="312728" cy="31272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8DD6BB-BDA0-4D1A-BA2A-888FDA20E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862" t="4740" r="21363" b="40667"/>
            <a:stretch/>
          </p:blipFill>
          <p:spPr>
            <a:xfrm>
              <a:off x="873289" y="1618796"/>
              <a:ext cx="284852" cy="28390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2B18B0-BA09-449A-AF52-1DA328F06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9277" y="2512956"/>
              <a:ext cx="284768" cy="286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303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Delivery Methodology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F7D484-8208-4522-99A0-FC0501390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91" y="502920"/>
            <a:ext cx="10437418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47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4E2156-B50A-4A14-AD0E-E6EB1DC4AD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Development Testing Acceptance and Production (DTAP)</a:t>
            </a:r>
            <a:endParaRPr lang="da-DK" dirty="0"/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1C82B383-64C3-42A6-8166-013E01A8113E}"/>
              </a:ext>
            </a:extLst>
          </p:cNvPr>
          <p:cNvSpPr/>
          <p:nvPr/>
        </p:nvSpPr>
        <p:spPr>
          <a:xfrm>
            <a:off x="4344818" y="4841527"/>
            <a:ext cx="5260912" cy="12656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69399D1C-94D3-492A-AC3A-65950ED9C479}"/>
              </a:ext>
            </a:extLst>
          </p:cNvPr>
          <p:cNvSpPr/>
          <p:nvPr/>
        </p:nvSpPr>
        <p:spPr>
          <a:xfrm>
            <a:off x="4314961" y="3485134"/>
            <a:ext cx="5260912" cy="12656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7F4062AE-A38B-469A-A520-F32F4C6755B3}"/>
              </a:ext>
            </a:extLst>
          </p:cNvPr>
          <p:cNvSpPr/>
          <p:nvPr/>
        </p:nvSpPr>
        <p:spPr>
          <a:xfrm>
            <a:off x="4329650" y="2115888"/>
            <a:ext cx="5260912" cy="12656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F4ED533F-C8E9-4B0D-88A4-B04264A60EE4}"/>
              </a:ext>
            </a:extLst>
          </p:cNvPr>
          <p:cNvSpPr/>
          <p:nvPr/>
        </p:nvSpPr>
        <p:spPr>
          <a:xfrm>
            <a:off x="4314105" y="755499"/>
            <a:ext cx="5260912" cy="12656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B1FA7-F2EC-46BE-A225-BE41301AA7D8}"/>
              </a:ext>
            </a:extLst>
          </p:cNvPr>
          <p:cNvSpPr txBox="1"/>
          <p:nvPr/>
        </p:nvSpPr>
        <p:spPr>
          <a:xfrm>
            <a:off x="1535425" y="1261985"/>
            <a:ext cx="1482600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</a:rPr>
              <a:t>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66B95-C19B-47E9-9A6E-469F3F2F1C98}"/>
              </a:ext>
            </a:extLst>
          </p:cNvPr>
          <p:cNvSpPr txBox="1"/>
          <p:nvPr/>
        </p:nvSpPr>
        <p:spPr>
          <a:xfrm>
            <a:off x="1641535" y="3762887"/>
            <a:ext cx="1219200" cy="49244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</a:rPr>
              <a:t>Acceptance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</a:rPr>
              <a:t>(On Cloud)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0CD480-D9B0-4CF0-8F69-DB8319EB5985}"/>
              </a:ext>
            </a:extLst>
          </p:cNvPr>
          <p:cNvCxnSpPr/>
          <p:nvPr/>
        </p:nvCxnSpPr>
        <p:spPr>
          <a:xfrm>
            <a:off x="1528297" y="2075059"/>
            <a:ext cx="9144000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7EE922-7A49-4166-B54C-8D6C67684DD2}"/>
              </a:ext>
            </a:extLst>
          </p:cNvPr>
          <p:cNvCxnSpPr/>
          <p:nvPr/>
        </p:nvCxnSpPr>
        <p:spPr>
          <a:xfrm>
            <a:off x="1515041" y="3429000"/>
            <a:ext cx="9144000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2A17D1-EB94-49DE-9B21-94EB64173397}"/>
              </a:ext>
            </a:extLst>
          </p:cNvPr>
          <p:cNvSpPr txBox="1"/>
          <p:nvPr/>
        </p:nvSpPr>
        <p:spPr>
          <a:xfrm>
            <a:off x="1803047" y="2623517"/>
            <a:ext cx="784227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</a:rPr>
              <a:t>Testing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EC2F97-2677-46FF-97C3-E706F9422C2D}"/>
              </a:ext>
            </a:extLst>
          </p:cNvPr>
          <p:cNvSpPr txBox="1"/>
          <p:nvPr/>
        </p:nvSpPr>
        <p:spPr>
          <a:xfrm>
            <a:off x="1636227" y="5281505"/>
            <a:ext cx="1219200" cy="49244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</a:rPr>
              <a:t>Production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</a:rPr>
              <a:t>(On Cloud)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8F6C6E-CEDF-42B4-9FD9-5B2F9610AFBE}"/>
              </a:ext>
            </a:extLst>
          </p:cNvPr>
          <p:cNvCxnSpPr>
            <a:cxnSpLocks/>
          </p:cNvCxnSpPr>
          <p:nvPr/>
        </p:nvCxnSpPr>
        <p:spPr>
          <a:xfrm>
            <a:off x="4116857" y="721112"/>
            <a:ext cx="0" cy="5415771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3E31BD-4289-415E-BA14-E342416B173B}"/>
              </a:ext>
            </a:extLst>
          </p:cNvPr>
          <p:cNvCxnSpPr/>
          <p:nvPr/>
        </p:nvCxnSpPr>
        <p:spPr>
          <a:xfrm>
            <a:off x="1535423" y="721117"/>
            <a:ext cx="9144000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DE3FFC-03C0-4AC0-9D06-CF903967D4D9}"/>
              </a:ext>
            </a:extLst>
          </p:cNvPr>
          <p:cNvCxnSpPr/>
          <p:nvPr/>
        </p:nvCxnSpPr>
        <p:spPr>
          <a:xfrm>
            <a:off x="1512577" y="4782942"/>
            <a:ext cx="9144000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5D82E0-853B-4419-9622-308120B62D72}"/>
              </a:ext>
            </a:extLst>
          </p:cNvPr>
          <p:cNvCxnSpPr/>
          <p:nvPr/>
        </p:nvCxnSpPr>
        <p:spPr>
          <a:xfrm>
            <a:off x="1512577" y="6136883"/>
            <a:ext cx="9144000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BEA546-683F-4EFA-AEC8-F319E66FEADD}"/>
              </a:ext>
            </a:extLst>
          </p:cNvPr>
          <p:cNvCxnSpPr>
            <a:cxnSpLocks/>
          </p:cNvCxnSpPr>
          <p:nvPr/>
        </p:nvCxnSpPr>
        <p:spPr>
          <a:xfrm flipH="1">
            <a:off x="3018026" y="721112"/>
            <a:ext cx="1" cy="5415771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5C1756-B020-4649-AB87-62D277D34C80}"/>
              </a:ext>
            </a:extLst>
          </p:cNvPr>
          <p:cNvSpPr txBox="1"/>
          <p:nvPr/>
        </p:nvSpPr>
        <p:spPr>
          <a:xfrm>
            <a:off x="3252636" y="3855220"/>
            <a:ext cx="772722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</a:rPr>
              <a:t>Client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D0534C-7471-4AAD-A834-570DD66DF040}"/>
              </a:ext>
            </a:extLst>
          </p:cNvPr>
          <p:cNvSpPr txBox="1"/>
          <p:nvPr/>
        </p:nvSpPr>
        <p:spPr>
          <a:xfrm>
            <a:off x="3252636" y="5373838"/>
            <a:ext cx="772722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</a:rPr>
              <a:t>Client </a:t>
            </a:r>
          </a:p>
        </p:txBody>
      </p:sp>
      <p:pic>
        <p:nvPicPr>
          <p:cNvPr id="20" name="Picture 4" descr="http://www.transquad.com/wp-content/uploads/2013/06/large-SL2600-Multi-Servers-icon-300x298.png">
            <a:extLst>
              <a:ext uri="{FF2B5EF4-FFF2-40B4-BE49-F238E27FC236}">
                <a16:creationId xmlns:a16="http://schemas.microsoft.com/office/drawing/2014/main" id="{3F2513D8-0025-448F-8B0E-B98A0FC4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50" y="869099"/>
            <a:ext cx="539826" cy="5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transquad.com/wp-content/uploads/2013/06/large-SL2600-Multi-Servers-icon-300x298.png">
            <a:extLst>
              <a:ext uri="{FF2B5EF4-FFF2-40B4-BE49-F238E27FC236}">
                <a16:creationId xmlns:a16="http://schemas.microsoft.com/office/drawing/2014/main" id="{860EC126-CDEB-4485-A4DB-89CDDEFFB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72" y="4949106"/>
            <a:ext cx="640080" cy="63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www.transquad.com/wp-content/uploads/2013/06/large-SL2600-Multi-Servers-icon-300x298.png">
            <a:extLst>
              <a:ext uri="{FF2B5EF4-FFF2-40B4-BE49-F238E27FC236}">
                <a16:creationId xmlns:a16="http://schemas.microsoft.com/office/drawing/2014/main" id="{6CFDCCCD-23B4-4472-823E-4B0E549AB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990" y="3584489"/>
            <a:ext cx="640080" cy="63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://www.transquad.com/wp-content/uploads/2013/06/large-SL2600-Multi-Servers-icon-300x298.png">
            <a:extLst>
              <a:ext uri="{FF2B5EF4-FFF2-40B4-BE49-F238E27FC236}">
                <a16:creationId xmlns:a16="http://schemas.microsoft.com/office/drawing/2014/main" id="{14D4B489-F1DF-411F-BC71-90F0EAD65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990" y="2193484"/>
            <a:ext cx="640080" cy="63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://www.iconpng.com/png/simplegeo/img-10.png">
            <a:extLst>
              <a:ext uri="{FF2B5EF4-FFF2-40B4-BE49-F238E27FC236}">
                <a16:creationId xmlns:a16="http://schemas.microsoft.com/office/drawing/2014/main" id="{90445328-FD50-47BD-9EA3-52F262E8D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891" y="771901"/>
            <a:ext cx="502256" cy="50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5636B5-D354-4BFA-9703-0B278061F813}"/>
              </a:ext>
            </a:extLst>
          </p:cNvPr>
          <p:cNvSpPr txBox="1"/>
          <p:nvPr/>
        </p:nvSpPr>
        <p:spPr>
          <a:xfrm>
            <a:off x="6000416" y="1390417"/>
            <a:ext cx="1512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Team Suite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4E6AFF-BAE3-4618-BEEA-84FD848D7862}"/>
              </a:ext>
            </a:extLst>
          </p:cNvPr>
          <p:cNvSpPr txBox="1"/>
          <p:nvPr/>
        </p:nvSpPr>
        <p:spPr>
          <a:xfrm>
            <a:off x="7608691" y="1194592"/>
            <a:ext cx="177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Development instance SQL Server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43EB63-4438-4FC8-AE45-ABCF53DABAF5}"/>
              </a:ext>
            </a:extLst>
          </p:cNvPr>
          <p:cNvSpPr txBox="1"/>
          <p:nvPr/>
        </p:nvSpPr>
        <p:spPr>
          <a:xfrm>
            <a:off x="7758587" y="2627995"/>
            <a:ext cx="1512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Test Instance SQL.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6F5A88-8A33-4D70-9F16-D16AF1E5A789}"/>
              </a:ext>
            </a:extLst>
          </p:cNvPr>
          <p:cNvSpPr txBox="1"/>
          <p:nvPr/>
        </p:nvSpPr>
        <p:spPr>
          <a:xfrm>
            <a:off x="9496506" y="914439"/>
            <a:ext cx="1040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Single-box Installation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Dev.  Team Testing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0C70E00-49E3-48ED-BFC6-F5E8E293EF91}"/>
              </a:ext>
            </a:extLst>
          </p:cNvPr>
          <p:cNvGrpSpPr/>
          <p:nvPr/>
        </p:nvGrpSpPr>
        <p:grpSpPr>
          <a:xfrm>
            <a:off x="8184122" y="2183870"/>
            <a:ext cx="513822" cy="527824"/>
            <a:chOff x="8245268" y="2322777"/>
            <a:chExt cx="513822" cy="527824"/>
          </a:xfrm>
        </p:grpSpPr>
        <p:pic>
          <p:nvPicPr>
            <p:cNvPr id="30" name="Picture 4" descr="http://www.transquad.com/wp-content/uploads/2013/06/large-SL2600-Multi-Servers-icon-300x298.png">
              <a:extLst>
                <a:ext uri="{FF2B5EF4-FFF2-40B4-BE49-F238E27FC236}">
                  <a16:creationId xmlns:a16="http://schemas.microsoft.com/office/drawing/2014/main" id="{889E8EC3-ADAB-475A-BD07-72A79148E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5268" y="2322777"/>
              <a:ext cx="513822" cy="51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http://www.iconpng.com/png/simplegeo/img-10.png">
              <a:extLst>
                <a:ext uri="{FF2B5EF4-FFF2-40B4-BE49-F238E27FC236}">
                  <a16:creationId xmlns:a16="http://schemas.microsoft.com/office/drawing/2014/main" id="{888E5ABF-6927-4452-A55F-E34D4D1417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3904" y="2589343"/>
              <a:ext cx="261258" cy="26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15E7BDF-CA88-47EF-AA22-894ED87627BA}"/>
              </a:ext>
            </a:extLst>
          </p:cNvPr>
          <p:cNvSpPr txBox="1"/>
          <p:nvPr/>
        </p:nvSpPr>
        <p:spPr>
          <a:xfrm>
            <a:off x="7746128" y="4008196"/>
            <a:ext cx="1512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Test Instance 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2C6FF2-6F5B-41ED-AE11-8A93714AE29D}"/>
              </a:ext>
            </a:extLst>
          </p:cNvPr>
          <p:cNvSpPr txBox="1"/>
          <p:nvPr/>
        </p:nvSpPr>
        <p:spPr>
          <a:xfrm>
            <a:off x="7802998" y="5339087"/>
            <a:ext cx="1512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Test Instance SQL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98507C-4CBD-4F49-8E23-CDAE3445B916}"/>
              </a:ext>
            </a:extLst>
          </p:cNvPr>
          <p:cNvSpPr txBox="1"/>
          <p:nvPr/>
        </p:nvSpPr>
        <p:spPr>
          <a:xfrm>
            <a:off x="9575017" y="2211823"/>
            <a:ext cx="104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Multi-box Installation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Dev.  &amp; Customer Team Testing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4F7BD-DBB3-48FE-A6CF-83D2592BAFFC}"/>
              </a:ext>
            </a:extLst>
          </p:cNvPr>
          <p:cNvGrpSpPr>
            <a:grpSpLocks noChangeAspect="1"/>
          </p:cNvGrpSpPr>
          <p:nvPr/>
        </p:nvGrpSpPr>
        <p:grpSpPr>
          <a:xfrm>
            <a:off x="8211740" y="3529147"/>
            <a:ext cx="513822" cy="527824"/>
            <a:chOff x="8186884" y="3667704"/>
            <a:chExt cx="640080" cy="635813"/>
          </a:xfrm>
        </p:grpSpPr>
        <p:pic>
          <p:nvPicPr>
            <p:cNvPr id="36" name="Picture 4" descr="http://www.transquad.com/wp-content/uploads/2013/06/large-SL2600-Multi-Servers-icon-300x298.png">
              <a:extLst>
                <a:ext uri="{FF2B5EF4-FFF2-40B4-BE49-F238E27FC236}">
                  <a16:creationId xmlns:a16="http://schemas.microsoft.com/office/drawing/2014/main" id="{360B3DCD-E865-4338-8AA6-DB95FF530E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6884" y="3667704"/>
              <a:ext cx="640080" cy="635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http://www.iconpng.com/png/simplegeo/img-10.png">
              <a:extLst>
                <a:ext uri="{FF2B5EF4-FFF2-40B4-BE49-F238E27FC236}">
                  <a16:creationId xmlns:a16="http://schemas.microsoft.com/office/drawing/2014/main" id="{69051B6D-11EB-4F10-9A34-2C8CD58921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6551" y="3934401"/>
              <a:ext cx="325454" cy="325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0C9914C-2520-4CBF-B43F-35D69E7978A9}"/>
              </a:ext>
            </a:extLst>
          </p:cNvPr>
          <p:cNvGrpSpPr>
            <a:grpSpLocks noChangeAspect="1"/>
          </p:cNvGrpSpPr>
          <p:nvPr/>
        </p:nvGrpSpPr>
        <p:grpSpPr>
          <a:xfrm>
            <a:off x="8253965" y="4879000"/>
            <a:ext cx="531366" cy="527824"/>
            <a:chOff x="8315111" y="5040209"/>
            <a:chExt cx="640080" cy="635813"/>
          </a:xfrm>
        </p:grpSpPr>
        <p:pic>
          <p:nvPicPr>
            <p:cNvPr id="39" name="Picture 4" descr="http://www.transquad.com/wp-content/uploads/2013/06/large-SL2600-Multi-Servers-icon-300x298.png">
              <a:extLst>
                <a:ext uri="{FF2B5EF4-FFF2-40B4-BE49-F238E27FC236}">
                  <a16:creationId xmlns:a16="http://schemas.microsoft.com/office/drawing/2014/main" id="{3C16DBBC-D4BA-4C75-B930-FA12B7097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5111" y="5040209"/>
              <a:ext cx="640080" cy="635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6" descr="http://www.iconpng.com/png/simplegeo/img-10.png">
              <a:extLst>
                <a:ext uri="{FF2B5EF4-FFF2-40B4-BE49-F238E27FC236}">
                  <a16:creationId xmlns:a16="http://schemas.microsoft.com/office/drawing/2014/main" id="{432B9D43-A2B5-499B-AFAE-96F495F8A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778" y="5306906"/>
              <a:ext cx="325454" cy="325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53F10C-38EC-4644-B30C-E61D6463CDFE}"/>
              </a:ext>
            </a:extLst>
          </p:cNvPr>
          <p:cNvSpPr txBox="1"/>
          <p:nvPr/>
        </p:nvSpPr>
        <p:spPr>
          <a:xfrm>
            <a:off x="9547886" y="3582511"/>
            <a:ext cx="1040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Multi-box Installation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Customer Acceptance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9E60BC-C22E-4E01-8B3C-EF448D7ACC17}"/>
              </a:ext>
            </a:extLst>
          </p:cNvPr>
          <p:cNvSpPr txBox="1"/>
          <p:nvPr/>
        </p:nvSpPr>
        <p:spPr>
          <a:xfrm>
            <a:off x="9547886" y="4920559"/>
            <a:ext cx="1040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Multi-box Installation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Production</a:t>
            </a:r>
          </a:p>
        </p:txBody>
      </p:sp>
      <p:sp>
        <p:nvSpPr>
          <p:cNvPr id="43" name="Down Arrow 48">
            <a:extLst>
              <a:ext uri="{FF2B5EF4-FFF2-40B4-BE49-F238E27FC236}">
                <a16:creationId xmlns:a16="http://schemas.microsoft.com/office/drawing/2014/main" id="{2E496B55-3AD9-485C-A680-BC8C10692F37}"/>
              </a:ext>
            </a:extLst>
          </p:cNvPr>
          <p:cNvSpPr/>
          <p:nvPr/>
        </p:nvSpPr>
        <p:spPr>
          <a:xfrm>
            <a:off x="5000282" y="2003559"/>
            <a:ext cx="185737" cy="182880"/>
          </a:xfrm>
          <a:prstGeom prst="down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Down Arrow 49">
            <a:extLst>
              <a:ext uri="{FF2B5EF4-FFF2-40B4-BE49-F238E27FC236}">
                <a16:creationId xmlns:a16="http://schemas.microsoft.com/office/drawing/2014/main" id="{4CA7316E-8B2D-4A7D-84DF-1444537B5BB1}"/>
              </a:ext>
            </a:extLst>
          </p:cNvPr>
          <p:cNvSpPr/>
          <p:nvPr/>
        </p:nvSpPr>
        <p:spPr>
          <a:xfrm>
            <a:off x="5073697" y="3375425"/>
            <a:ext cx="185737" cy="182880"/>
          </a:xfrm>
          <a:prstGeom prst="down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Down Arrow 50">
            <a:extLst>
              <a:ext uri="{FF2B5EF4-FFF2-40B4-BE49-F238E27FC236}">
                <a16:creationId xmlns:a16="http://schemas.microsoft.com/office/drawing/2014/main" id="{76DE9028-0028-4F4A-BA4B-FD3AFDAA9354}"/>
              </a:ext>
            </a:extLst>
          </p:cNvPr>
          <p:cNvSpPr/>
          <p:nvPr/>
        </p:nvSpPr>
        <p:spPr>
          <a:xfrm>
            <a:off x="5073696" y="4728548"/>
            <a:ext cx="185737" cy="182880"/>
          </a:xfrm>
          <a:prstGeom prst="down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" name="Picture 8" descr="http://blog.lws-hosting.com/wp-content/uploads/2014/12/backup.png">
            <a:extLst>
              <a:ext uri="{FF2B5EF4-FFF2-40B4-BE49-F238E27FC236}">
                <a16:creationId xmlns:a16="http://schemas.microsoft.com/office/drawing/2014/main" id="{2E5A89C6-1DA9-44EA-8744-274C6D9C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650" y="3575401"/>
            <a:ext cx="437600" cy="40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http://blog.lws-hosting.com/wp-content/uploads/2014/12/backup.png">
            <a:extLst>
              <a:ext uri="{FF2B5EF4-FFF2-40B4-BE49-F238E27FC236}">
                <a16:creationId xmlns:a16="http://schemas.microsoft.com/office/drawing/2014/main" id="{0FF26243-1A63-4D41-944E-495472631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979" y="4895405"/>
            <a:ext cx="437600" cy="40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2B9E5B3-BAD2-4C32-BA00-B1F64493CC8C}"/>
              </a:ext>
            </a:extLst>
          </p:cNvPr>
          <p:cNvSpPr txBox="1"/>
          <p:nvPr/>
        </p:nvSpPr>
        <p:spPr>
          <a:xfrm>
            <a:off x="3045268" y="1269575"/>
            <a:ext cx="111989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AutoFacets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634AB5-B479-4979-8DAA-ABD3620FF428}"/>
              </a:ext>
            </a:extLst>
          </p:cNvPr>
          <p:cNvSpPr txBox="1"/>
          <p:nvPr/>
        </p:nvSpPr>
        <p:spPr>
          <a:xfrm>
            <a:off x="3045268" y="2623518"/>
            <a:ext cx="111989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AutoFacets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9ED3F73-4BC2-4460-ABFF-94FA7C51D085}"/>
              </a:ext>
            </a:extLst>
          </p:cNvPr>
          <p:cNvCxnSpPr>
            <a:cxnSpLocks/>
          </p:cNvCxnSpPr>
          <p:nvPr/>
        </p:nvCxnSpPr>
        <p:spPr>
          <a:xfrm flipH="1">
            <a:off x="1528297" y="721112"/>
            <a:ext cx="1" cy="5415771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5E7BCF7-6C1C-4B68-9055-AA98F9989630}"/>
              </a:ext>
            </a:extLst>
          </p:cNvPr>
          <p:cNvCxnSpPr>
            <a:cxnSpLocks/>
          </p:cNvCxnSpPr>
          <p:nvPr/>
        </p:nvCxnSpPr>
        <p:spPr>
          <a:xfrm flipH="1">
            <a:off x="10668405" y="721117"/>
            <a:ext cx="1" cy="5415771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</a:ln>
          <a:effectLst/>
        </p:spPr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DA60D3E-8A88-4A09-A0D8-63CD5E4A4F7A}"/>
              </a:ext>
            </a:extLst>
          </p:cNvPr>
          <p:cNvGrpSpPr/>
          <p:nvPr/>
        </p:nvGrpSpPr>
        <p:grpSpPr>
          <a:xfrm>
            <a:off x="4329650" y="1357093"/>
            <a:ext cx="1512138" cy="549205"/>
            <a:chOff x="4390796" y="1496000"/>
            <a:chExt cx="1512138" cy="54920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5D822D-8DC7-4DFC-ADF5-3AAA2B63AD52}"/>
                </a:ext>
              </a:extLst>
            </p:cNvPr>
            <p:cNvSpPr txBox="1"/>
            <p:nvPr/>
          </p:nvSpPr>
          <p:spPr>
            <a:xfrm>
              <a:off x="4390796" y="1496000"/>
              <a:ext cx="1512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Azure Environment </a:t>
              </a:r>
            </a:p>
          </p:txBody>
        </p:sp>
        <p:pic>
          <p:nvPicPr>
            <p:cNvPr id="54" name="Picture 2" descr="Image result for azure logo png">
              <a:extLst>
                <a:ext uri="{FF2B5EF4-FFF2-40B4-BE49-F238E27FC236}">
                  <a16:creationId xmlns:a16="http://schemas.microsoft.com/office/drawing/2014/main" id="{731222F6-01C7-42F7-BED8-467C82FB5F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4" t="29699" r="7383" b="29621"/>
            <a:stretch/>
          </p:blipFill>
          <p:spPr bwMode="auto">
            <a:xfrm>
              <a:off x="4712672" y="1752410"/>
              <a:ext cx="822960" cy="292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A80594-8788-459E-AA3C-02614163927B}"/>
              </a:ext>
            </a:extLst>
          </p:cNvPr>
          <p:cNvGrpSpPr/>
          <p:nvPr/>
        </p:nvGrpSpPr>
        <p:grpSpPr>
          <a:xfrm>
            <a:off x="7758587" y="2756589"/>
            <a:ext cx="1512138" cy="549205"/>
            <a:chOff x="4390796" y="1496000"/>
            <a:chExt cx="1512138" cy="54920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4EC706F-D7DB-4731-86A6-282847283749}"/>
                </a:ext>
              </a:extLst>
            </p:cNvPr>
            <p:cNvSpPr txBox="1"/>
            <p:nvPr/>
          </p:nvSpPr>
          <p:spPr>
            <a:xfrm>
              <a:off x="4390796" y="1496000"/>
              <a:ext cx="1512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Azure Environment </a:t>
              </a:r>
            </a:p>
          </p:txBody>
        </p:sp>
        <p:pic>
          <p:nvPicPr>
            <p:cNvPr id="57" name="Picture 2" descr="Image result for azure logo png">
              <a:extLst>
                <a:ext uri="{FF2B5EF4-FFF2-40B4-BE49-F238E27FC236}">
                  <a16:creationId xmlns:a16="http://schemas.microsoft.com/office/drawing/2014/main" id="{410E3207-9E0A-4CA9-BFA5-9419B1113F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4" t="29699" r="7383" b="29621"/>
            <a:stretch/>
          </p:blipFill>
          <p:spPr bwMode="auto">
            <a:xfrm>
              <a:off x="4712672" y="1752410"/>
              <a:ext cx="822960" cy="292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Picture 4" descr="Image result for visual studio 2015 logo">
            <a:extLst>
              <a:ext uri="{FF2B5EF4-FFF2-40B4-BE49-F238E27FC236}">
                <a16:creationId xmlns:a16="http://schemas.microsoft.com/office/drawing/2014/main" id="{739B1512-DA7C-4384-AAD8-72A146F31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815" y="849137"/>
            <a:ext cx="1051364" cy="55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7DE2F69-766C-4A7B-A3BC-E32F125D12F6}"/>
              </a:ext>
            </a:extLst>
          </p:cNvPr>
          <p:cNvGrpSpPr/>
          <p:nvPr/>
        </p:nvGrpSpPr>
        <p:grpSpPr>
          <a:xfrm>
            <a:off x="4329650" y="2814045"/>
            <a:ext cx="1512138" cy="549205"/>
            <a:chOff x="4390796" y="1496000"/>
            <a:chExt cx="1512138" cy="54920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79FB63C-AAC2-458D-9B05-4C3349196001}"/>
                </a:ext>
              </a:extLst>
            </p:cNvPr>
            <p:cNvSpPr txBox="1"/>
            <p:nvPr/>
          </p:nvSpPr>
          <p:spPr>
            <a:xfrm>
              <a:off x="4390796" y="1496000"/>
              <a:ext cx="1512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Azure Environment </a:t>
              </a:r>
            </a:p>
          </p:txBody>
        </p:sp>
        <p:pic>
          <p:nvPicPr>
            <p:cNvPr id="61" name="Picture 2" descr="Image result for azure logo png">
              <a:extLst>
                <a:ext uri="{FF2B5EF4-FFF2-40B4-BE49-F238E27FC236}">
                  <a16:creationId xmlns:a16="http://schemas.microsoft.com/office/drawing/2014/main" id="{86D163D4-2092-4510-8E37-EF93AFF59E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4" t="29699" r="7383" b="29621"/>
            <a:stretch/>
          </p:blipFill>
          <p:spPr bwMode="auto">
            <a:xfrm>
              <a:off x="4712672" y="1752410"/>
              <a:ext cx="822960" cy="292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7DD287B-4A83-4C89-87DB-A9585642458F}"/>
              </a:ext>
            </a:extLst>
          </p:cNvPr>
          <p:cNvGrpSpPr/>
          <p:nvPr/>
        </p:nvGrpSpPr>
        <p:grpSpPr>
          <a:xfrm>
            <a:off x="4382430" y="4164423"/>
            <a:ext cx="1512138" cy="549205"/>
            <a:chOff x="4390796" y="1496000"/>
            <a:chExt cx="1512138" cy="54920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C49BB12-D59F-4AAF-B806-466B857C152D}"/>
                </a:ext>
              </a:extLst>
            </p:cNvPr>
            <p:cNvSpPr txBox="1"/>
            <p:nvPr/>
          </p:nvSpPr>
          <p:spPr>
            <a:xfrm>
              <a:off x="4390796" y="1496000"/>
              <a:ext cx="1512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Azure Environment </a:t>
              </a:r>
            </a:p>
          </p:txBody>
        </p:sp>
        <p:pic>
          <p:nvPicPr>
            <p:cNvPr id="64" name="Picture 2" descr="Image result for azure logo png">
              <a:extLst>
                <a:ext uri="{FF2B5EF4-FFF2-40B4-BE49-F238E27FC236}">
                  <a16:creationId xmlns:a16="http://schemas.microsoft.com/office/drawing/2014/main" id="{3A3D325B-90BE-4781-9FEB-C9DF4E5654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4" t="29699" r="7383" b="29621"/>
            <a:stretch/>
          </p:blipFill>
          <p:spPr bwMode="auto">
            <a:xfrm>
              <a:off x="4712672" y="1752410"/>
              <a:ext cx="822960" cy="292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31C53D9-020F-455A-8EFA-1E80F62FE8A4}"/>
              </a:ext>
            </a:extLst>
          </p:cNvPr>
          <p:cNvGrpSpPr/>
          <p:nvPr/>
        </p:nvGrpSpPr>
        <p:grpSpPr>
          <a:xfrm>
            <a:off x="4391217" y="5525104"/>
            <a:ext cx="1512138" cy="549205"/>
            <a:chOff x="4390796" y="1496000"/>
            <a:chExt cx="1512138" cy="54920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1A868F5-70F4-45B5-BB29-C97B414B74D3}"/>
                </a:ext>
              </a:extLst>
            </p:cNvPr>
            <p:cNvSpPr txBox="1"/>
            <p:nvPr/>
          </p:nvSpPr>
          <p:spPr>
            <a:xfrm>
              <a:off x="4390796" y="1496000"/>
              <a:ext cx="1512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Azure Environment </a:t>
              </a:r>
            </a:p>
          </p:txBody>
        </p:sp>
        <p:pic>
          <p:nvPicPr>
            <p:cNvPr id="67" name="Picture 2" descr="Image result for azure logo png">
              <a:extLst>
                <a:ext uri="{FF2B5EF4-FFF2-40B4-BE49-F238E27FC236}">
                  <a16:creationId xmlns:a16="http://schemas.microsoft.com/office/drawing/2014/main" id="{3A91D416-8F9A-481E-9203-4EB0428966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4" t="29699" r="7383" b="29621"/>
            <a:stretch/>
          </p:blipFill>
          <p:spPr bwMode="auto">
            <a:xfrm>
              <a:off x="4712672" y="1752410"/>
              <a:ext cx="822960" cy="292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07F4EDB-FE72-459F-AC1F-0151DA01D238}"/>
              </a:ext>
            </a:extLst>
          </p:cNvPr>
          <p:cNvGrpSpPr/>
          <p:nvPr/>
        </p:nvGrpSpPr>
        <p:grpSpPr>
          <a:xfrm>
            <a:off x="7810436" y="4217830"/>
            <a:ext cx="1512138" cy="493450"/>
            <a:chOff x="4390796" y="1551755"/>
            <a:chExt cx="1512138" cy="49345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DA40CA5-D6E6-4CB8-A6CE-1FE6696186B4}"/>
                </a:ext>
              </a:extLst>
            </p:cNvPr>
            <p:cNvSpPr txBox="1"/>
            <p:nvPr/>
          </p:nvSpPr>
          <p:spPr>
            <a:xfrm>
              <a:off x="4390796" y="1551755"/>
              <a:ext cx="1512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Azure Environment </a:t>
              </a:r>
            </a:p>
          </p:txBody>
        </p:sp>
        <p:pic>
          <p:nvPicPr>
            <p:cNvPr id="70" name="Picture 2" descr="Image result for azure logo png">
              <a:extLst>
                <a:ext uri="{FF2B5EF4-FFF2-40B4-BE49-F238E27FC236}">
                  <a16:creationId xmlns:a16="http://schemas.microsoft.com/office/drawing/2014/main" id="{A69707D9-7D68-471C-83FF-20DFE424F7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4" t="29699" r="7383" b="29621"/>
            <a:stretch/>
          </p:blipFill>
          <p:spPr bwMode="auto">
            <a:xfrm>
              <a:off x="4712672" y="1752410"/>
              <a:ext cx="822960" cy="292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F141859-AA50-4FE2-BD31-FCF2DED1F10B}"/>
              </a:ext>
            </a:extLst>
          </p:cNvPr>
          <p:cNvGrpSpPr/>
          <p:nvPr/>
        </p:nvGrpSpPr>
        <p:grpSpPr>
          <a:xfrm>
            <a:off x="7802998" y="5504263"/>
            <a:ext cx="1512138" cy="549205"/>
            <a:chOff x="4390796" y="1496000"/>
            <a:chExt cx="1512138" cy="549205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6F7F97-592F-452D-9E9B-950E8C215782}"/>
                </a:ext>
              </a:extLst>
            </p:cNvPr>
            <p:cNvSpPr txBox="1"/>
            <p:nvPr/>
          </p:nvSpPr>
          <p:spPr>
            <a:xfrm>
              <a:off x="4390796" y="1496000"/>
              <a:ext cx="1512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Azure Environment </a:t>
              </a:r>
            </a:p>
          </p:txBody>
        </p:sp>
        <p:pic>
          <p:nvPicPr>
            <p:cNvPr id="73" name="Picture 2" descr="Image result for azure logo png">
              <a:extLst>
                <a:ext uri="{FF2B5EF4-FFF2-40B4-BE49-F238E27FC236}">
                  <a16:creationId xmlns:a16="http://schemas.microsoft.com/office/drawing/2014/main" id="{71FDA2AC-2C45-454D-9B57-86C3B2A77D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4" t="29699" r="7383" b="29621"/>
            <a:stretch/>
          </p:blipFill>
          <p:spPr bwMode="auto">
            <a:xfrm>
              <a:off x="4712672" y="1752410"/>
              <a:ext cx="822960" cy="292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3CFB18C-F81B-41C7-85DC-865C9DABE808}"/>
              </a:ext>
            </a:extLst>
          </p:cNvPr>
          <p:cNvGrpSpPr/>
          <p:nvPr/>
        </p:nvGrpSpPr>
        <p:grpSpPr>
          <a:xfrm>
            <a:off x="7810436" y="1509254"/>
            <a:ext cx="1483193" cy="538692"/>
            <a:chOff x="4390796" y="1496000"/>
            <a:chExt cx="1512138" cy="549205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99E7934-6928-4C14-92F3-CA2F23A6D819}"/>
                </a:ext>
              </a:extLst>
            </p:cNvPr>
            <p:cNvSpPr txBox="1"/>
            <p:nvPr/>
          </p:nvSpPr>
          <p:spPr>
            <a:xfrm>
              <a:off x="4390796" y="1496000"/>
              <a:ext cx="1512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Azure Environment </a:t>
              </a:r>
            </a:p>
          </p:txBody>
        </p:sp>
        <p:pic>
          <p:nvPicPr>
            <p:cNvPr id="76" name="Picture 2" descr="Image result for azure logo png">
              <a:extLst>
                <a:ext uri="{FF2B5EF4-FFF2-40B4-BE49-F238E27FC236}">
                  <a16:creationId xmlns:a16="http://schemas.microsoft.com/office/drawing/2014/main" id="{D3E08628-4806-408B-A560-BDACBBAF7E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4" t="29699" r="7383" b="29621"/>
            <a:stretch/>
          </p:blipFill>
          <p:spPr bwMode="auto">
            <a:xfrm>
              <a:off x="4712672" y="1752410"/>
              <a:ext cx="822960" cy="292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0283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Knowledge Management</a:t>
            </a:r>
          </a:p>
        </p:txBody>
      </p:sp>
      <p:grpSp>
        <p:nvGrpSpPr>
          <p:cNvPr id="106" name="组合 6">
            <a:extLst>
              <a:ext uri="{FF2B5EF4-FFF2-40B4-BE49-F238E27FC236}">
                <a16:creationId xmlns:a16="http://schemas.microsoft.com/office/drawing/2014/main" id="{8FAA78E9-DC14-4F12-84EE-0CCAC729EF4F}"/>
              </a:ext>
            </a:extLst>
          </p:cNvPr>
          <p:cNvGrpSpPr/>
          <p:nvPr/>
        </p:nvGrpSpPr>
        <p:grpSpPr>
          <a:xfrm>
            <a:off x="4775200" y="2023745"/>
            <a:ext cx="1534795" cy="2748280"/>
            <a:chOff x="4620464" y="2113215"/>
            <a:chExt cx="1716281" cy="2632740"/>
          </a:xfrm>
          <a:solidFill>
            <a:srgbClr val="765760"/>
          </a:solidFill>
        </p:grpSpPr>
        <p:sp>
          <p:nvSpPr>
            <p:cNvPr id="107" name="梯形 7">
              <a:extLst>
                <a:ext uri="{FF2B5EF4-FFF2-40B4-BE49-F238E27FC236}">
                  <a16:creationId xmlns:a16="http://schemas.microsoft.com/office/drawing/2014/main" id="{69CF83BA-A021-4773-A9AF-1B443CE5CC78}"/>
                </a:ext>
              </a:extLst>
            </p:cNvPr>
            <p:cNvSpPr/>
            <p:nvPr/>
          </p:nvSpPr>
          <p:spPr>
            <a:xfrm rot="5400000">
              <a:off x="4072040" y="3142553"/>
              <a:ext cx="1669739" cy="572892"/>
            </a:xfrm>
            <a:prstGeom prst="trapezoid">
              <a:avLst>
                <a:gd name="adj" fmla="val 57643"/>
              </a:avLst>
            </a:prstGeom>
            <a:solidFill>
              <a:srgbClr val="46566E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梯形 8">
              <a:extLst>
                <a:ext uri="{FF2B5EF4-FFF2-40B4-BE49-F238E27FC236}">
                  <a16:creationId xmlns:a16="http://schemas.microsoft.com/office/drawing/2014/main" id="{2E0EF8A4-9ED6-4EE8-B2C0-0A98F304EC7F}"/>
                </a:ext>
              </a:extLst>
            </p:cNvPr>
            <p:cNvSpPr/>
            <p:nvPr/>
          </p:nvSpPr>
          <p:spPr>
            <a:xfrm rot="8993242">
              <a:off x="4664982" y="2113215"/>
              <a:ext cx="1669739" cy="572892"/>
            </a:xfrm>
            <a:prstGeom prst="trapezoid">
              <a:avLst>
                <a:gd name="adj" fmla="val 57643"/>
              </a:avLst>
            </a:prstGeom>
            <a:solidFill>
              <a:srgbClr val="1575B6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梯形 9">
              <a:extLst>
                <a:ext uri="{FF2B5EF4-FFF2-40B4-BE49-F238E27FC236}">
                  <a16:creationId xmlns:a16="http://schemas.microsoft.com/office/drawing/2014/main" id="{8397F377-4B9F-4F8E-8366-5DF2FCA6ECA2}"/>
                </a:ext>
              </a:extLst>
            </p:cNvPr>
            <p:cNvSpPr/>
            <p:nvPr/>
          </p:nvSpPr>
          <p:spPr>
            <a:xfrm rot="1800000">
              <a:off x="4667006" y="4173063"/>
              <a:ext cx="1669739" cy="572892"/>
            </a:xfrm>
            <a:prstGeom prst="trapezoid">
              <a:avLst>
                <a:gd name="adj" fmla="val 57643"/>
              </a:avLst>
            </a:prstGeom>
            <a:solidFill>
              <a:srgbClr val="1575B6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10" name="组合 10">
            <a:extLst>
              <a:ext uri="{FF2B5EF4-FFF2-40B4-BE49-F238E27FC236}">
                <a16:creationId xmlns:a16="http://schemas.microsoft.com/office/drawing/2014/main" id="{01AD5E29-FDB4-4049-B272-6D7A9A98099D}"/>
              </a:ext>
            </a:extLst>
          </p:cNvPr>
          <p:cNvGrpSpPr/>
          <p:nvPr/>
        </p:nvGrpSpPr>
        <p:grpSpPr>
          <a:xfrm>
            <a:off x="5881370" y="2022475"/>
            <a:ext cx="1534795" cy="2748280"/>
            <a:chOff x="5856933" y="2112051"/>
            <a:chExt cx="1716277" cy="2632728"/>
          </a:xfrm>
          <a:solidFill>
            <a:srgbClr val="765760"/>
          </a:solidFill>
        </p:grpSpPr>
        <p:sp>
          <p:nvSpPr>
            <p:cNvPr id="111" name="梯形 11">
              <a:extLst>
                <a:ext uri="{FF2B5EF4-FFF2-40B4-BE49-F238E27FC236}">
                  <a16:creationId xmlns:a16="http://schemas.microsoft.com/office/drawing/2014/main" id="{4F825A02-472B-4E42-B40F-4B854C21EEAE}"/>
                </a:ext>
              </a:extLst>
            </p:cNvPr>
            <p:cNvSpPr/>
            <p:nvPr/>
          </p:nvSpPr>
          <p:spPr>
            <a:xfrm rot="16200000" flipH="1">
              <a:off x="6451894" y="3142555"/>
              <a:ext cx="1669739" cy="572892"/>
            </a:xfrm>
            <a:prstGeom prst="trapezoid">
              <a:avLst>
                <a:gd name="adj" fmla="val 57643"/>
              </a:avLst>
            </a:prstGeom>
            <a:solidFill>
              <a:srgbClr val="1575B6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梯形 12">
              <a:extLst>
                <a:ext uri="{FF2B5EF4-FFF2-40B4-BE49-F238E27FC236}">
                  <a16:creationId xmlns:a16="http://schemas.microsoft.com/office/drawing/2014/main" id="{3030808D-FB83-424B-9AE9-7A3D6BF9231E}"/>
                </a:ext>
              </a:extLst>
            </p:cNvPr>
            <p:cNvSpPr/>
            <p:nvPr/>
          </p:nvSpPr>
          <p:spPr>
            <a:xfrm rot="19793242" flipH="1">
              <a:off x="5858956" y="4171887"/>
              <a:ext cx="1669739" cy="572892"/>
            </a:xfrm>
            <a:prstGeom prst="trapezoid">
              <a:avLst>
                <a:gd name="adj" fmla="val 57643"/>
              </a:avLst>
            </a:prstGeom>
            <a:solidFill>
              <a:srgbClr val="46566E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" name="梯形 13">
              <a:extLst>
                <a:ext uri="{FF2B5EF4-FFF2-40B4-BE49-F238E27FC236}">
                  <a16:creationId xmlns:a16="http://schemas.microsoft.com/office/drawing/2014/main" id="{34A3D701-A767-4410-910F-6D75BFF6936E}"/>
                </a:ext>
              </a:extLst>
            </p:cNvPr>
            <p:cNvSpPr/>
            <p:nvPr/>
          </p:nvSpPr>
          <p:spPr>
            <a:xfrm rot="12600000" flipH="1">
              <a:off x="5856933" y="2112051"/>
              <a:ext cx="1669739" cy="572892"/>
            </a:xfrm>
            <a:prstGeom prst="trapezoid">
              <a:avLst>
                <a:gd name="adj" fmla="val 57643"/>
              </a:avLst>
            </a:prstGeom>
            <a:solidFill>
              <a:srgbClr val="46566E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114" name="直接连接符 14">
            <a:extLst>
              <a:ext uri="{FF2B5EF4-FFF2-40B4-BE49-F238E27FC236}">
                <a16:creationId xmlns:a16="http://schemas.microsoft.com/office/drawing/2014/main" id="{9102B933-2392-407B-9037-39953CA17E42}"/>
              </a:ext>
            </a:extLst>
          </p:cNvPr>
          <p:cNvCxnSpPr/>
          <p:nvPr/>
        </p:nvCxnSpPr>
        <p:spPr>
          <a:xfrm flipV="1">
            <a:off x="1301115" y="3394075"/>
            <a:ext cx="3279140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oval"/>
          </a:ln>
          <a:effectLst/>
        </p:spPr>
      </p:cxnSp>
      <p:sp>
        <p:nvSpPr>
          <p:cNvPr id="115" name="任意多边形 15">
            <a:extLst>
              <a:ext uri="{FF2B5EF4-FFF2-40B4-BE49-F238E27FC236}">
                <a16:creationId xmlns:a16="http://schemas.microsoft.com/office/drawing/2014/main" id="{512AA037-89C6-4C83-A99B-9C6F4813D68F}"/>
              </a:ext>
            </a:extLst>
          </p:cNvPr>
          <p:cNvSpPr/>
          <p:nvPr/>
        </p:nvSpPr>
        <p:spPr>
          <a:xfrm>
            <a:off x="1301115" y="1581150"/>
            <a:ext cx="3844925" cy="450850"/>
          </a:xfrm>
          <a:custGeom>
            <a:avLst/>
            <a:gdLst>
              <a:gd name="connsiteX0" fmla="*/ 0 w 3611880"/>
              <a:gd name="connsiteY0" fmla="*/ 0 h 678180"/>
              <a:gd name="connsiteX1" fmla="*/ 2933700 w 3611880"/>
              <a:gd name="connsiteY1" fmla="*/ 0 h 678180"/>
              <a:gd name="connsiteX2" fmla="*/ 3611880 w 3611880"/>
              <a:gd name="connsiteY2" fmla="*/ 678180 h 67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1880" h="678180">
                <a:moveTo>
                  <a:pt x="0" y="0"/>
                </a:moveTo>
                <a:lnTo>
                  <a:pt x="2933700" y="0"/>
                </a:lnTo>
                <a:lnTo>
                  <a:pt x="3611880" y="678180"/>
                </a:lnTo>
              </a:path>
            </a:pathLst>
          </a:cu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oval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6" name="任意多边形 16">
            <a:extLst>
              <a:ext uri="{FF2B5EF4-FFF2-40B4-BE49-F238E27FC236}">
                <a16:creationId xmlns:a16="http://schemas.microsoft.com/office/drawing/2014/main" id="{6468F852-4778-4573-B9FE-40D0F4D812E4}"/>
              </a:ext>
            </a:extLst>
          </p:cNvPr>
          <p:cNvSpPr/>
          <p:nvPr/>
        </p:nvSpPr>
        <p:spPr>
          <a:xfrm flipV="1">
            <a:off x="1297940" y="4756150"/>
            <a:ext cx="3844925" cy="450850"/>
          </a:xfrm>
          <a:custGeom>
            <a:avLst/>
            <a:gdLst>
              <a:gd name="connsiteX0" fmla="*/ 0 w 3611880"/>
              <a:gd name="connsiteY0" fmla="*/ 0 h 678180"/>
              <a:gd name="connsiteX1" fmla="*/ 2933700 w 3611880"/>
              <a:gd name="connsiteY1" fmla="*/ 0 h 678180"/>
              <a:gd name="connsiteX2" fmla="*/ 3611880 w 3611880"/>
              <a:gd name="connsiteY2" fmla="*/ 678180 h 67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1880" h="678180">
                <a:moveTo>
                  <a:pt x="0" y="0"/>
                </a:moveTo>
                <a:lnTo>
                  <a:pt x="2933700" y="0"/>
                </a:lnTo>
                <a:lnTo>
                  <a:pt x="3611880" y="678180"/>
                </a:lnTo>
              </a:path>
            </a:pathLst>
          </a:cu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oval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7" name="直接连接符 17">
            <a:extLst>
              <a:ext uri="{FF2B5EF4-FFF2-40B4-BE49-F238E27FC236}">
                <a16:creationId xmlns:a16="http://schemas.microsoft.com/office/drawing/2014/main" id="{DB21ABF2-00D0-4933-8916-87C09F776039}"/>
              </a:ext>
            </a:extLst>
          </p:cNvPr>
          <p:cNvCxnSpPr/>
          <p:nvPr/>
        </p:nvCxnSpPr>
        <p:spPr>
          <a:xfrm flipH="1">
            <a:off x="7611110" y="3394075"/>
            <a:ext cx="3277235" cy="3175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oval"/>
          </a:ln>
          <a:effectLst/>
        </p:spPr>
      </p:cxnSp>
      <p:sp>
        <p:nvSpPr>
          <p:cNvPr id="118" name="任意多边形 18">
            <a:extLst>
              <a:ext uri="{FF2B5EF4-FFF2-40B4-BE49-F238E27FC236}">
                <a16:creationId xmlns:a16="http://schemas.microsoft.com/office/drawing/2014/main" id="{17C9B401-C81C-47D8-98B7-BC2A05A3FBCB}"/>
              </a:ext>
            </a:extLst>
          </p:cNvPr>
          <p:cNvSpPr/>
          <p:nvPr/>
        </p:nvSpPr>
        <p:spPr>
          <a:xfrm flipH="1">
            <a:off x="7045325" y="1581150"/>
            <a:ext cx="3843020" cy="450850"/>
          </a:xfrm>
          <a:custGeom>
            <a:avLst/>
            <a:gdLst>
              <a:gd name="connsiteX0" fmla="*/ 0 w 3611880"/>
              <a:gd name="connsiteY0" fmla="*/ 0 h 678180"/>
              <a:gd name="connsiteX1" fmla="*/ 2933700 w 3611880"/>
              <a:gd name="connsiteY1" fmla="*/ 0 h 678180"/>
              <a:gd name="connsiteX2" fmla="*/ 3611880 w 3611880"/>
              <a:gd name="connsiteY2" fmla="*/ 678180 h 67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1880" h="678180">
                <a:moveTo>
                  <a:pt x="0" y="0"/>
                </a:moveTo>
                <a:lnTo>
                  <a:pt x="2933700" y="0"/>
                </a:lnTo>
                <a:lnTo>
                  <a:pt x="3611880" y="678180"/>
                </a:lnTo>
              </a:path>
            </a:pathLst>
          </a:cu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oval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9" name="任意多边形 19">
            <a:extLst>
              <a:ext uri="{FF2B5EF4-FFF2-40B4-BE49-F238E27FC236}">
                <a16:creationId xmlns:a16="http://schemas.microsoft.com/office/drawing/2014/main" id="{08AA04FC-175E-4620-BAB9-A428BD3AED5D}"/>
              </a:ext>
            </a:extLst>
          </p:cNvPr>
          <p:cNvSpPr/>
          <p:nvPr/>
        </p:nvSpPr>
        <p:spPr>
          <a:xfrm flipH="1" flipV="1">
            <a:off x="7049135" y="4756150"/>
            <a:ext cx="3843020" cy="450850"/>
          </a:xfrm>
          <a:custGeom>
            <a:avLst/>
            <a:gdLst>
              <a:gd name="connsiteX0" fmla="*/ 0 w 3611880"/>
              <a:gd name="connsiteY0" fmla="*/ 0 h 678180"/>
              <a:gd name="connsiteX1" fmla="*/ 2933700 w 3611880"/>
              <a:gd name="connsiteY1" fmla="*/ 0 h 678180"/>
              <a:gd name="connsiteX2" fmla="*/ 3611880 w 3611880"/>
              <a:gd name="connsiteY2" fmla="*/ 678180 h 67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1880" h="678180">
                <a:moveTo>
                  <a:pt x="0" y="0"/>
                </a:moveTo>
                <a:lnTo>
                  <a:pt x="2933700" y="0"/>
                </a:lnTo>
                <a:lnTo>
                  <a:pt x="3611880" y="678180"/>
                </a:lnTo>
              </a:path>
            </a:pathLst>
          </a:cu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oval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7BF35E-E528-4778-802A-895D3F53A40D}"/>
              </a:ext>
            </a:extLst>
          </p:cNvPr>
          <p:cNvSpPr/>
          <p:nvPr/>
        </p:nvSpPr>
        <p:spPr>
          <a:xfrm>
            <a:off x="1447887" y="1595919"/>
            <a:ext cx="2939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Build extra knowledge on important topics &amp; divest obsolete knowledge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06AF0-EE5E-431A-8513-2FA95E68C898}"/>
              </a:ext>
            </a:extLst>
          </p:cNvPr>
          <p:cNvSpPr txBox="1"/>
          <p:nvPr/>
        </p:nvSpPr>
        <p:spPr>
          <a:xfrm>
            <a:off x="7788791" y="1594309"/>
            <a:ext cx="2976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and collect basic information from various 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89B8C-A2CA-4122-A42A-FBE3699043E7}"/>
              </a:ext>
            </a:extLst>
          </p:cNvPr>
          <p:cNvSpPr txBox="1"/>
          <p:nvPr/>
        </p:nvSpPr>
        <p:spPr>
          <a:xfrm>
            <a:off x="7788791" y="3398811"/>
            <a:ext cx="2958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and exploit the collected information to respond to the client’s request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6E5CC-883B-4A75-9075-D20653DEEB32}"/>
              </a:ext>
            </a:extLst>
          </p:cNvPr>
          <p:cNvSpPr txBox="1"/>
          <p:nvPr/>
        </p:nvSpPr>
        <p:spPr>
          <a:xfrm>
            <a:off x="7788791" y="5219376"/>
            <a:ext cx="300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Gather additional information and enrich the deliverable with more insights to increase its added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6782A5-319E-4F49-8D49-E52593822F03}"/>
              </a:ext>
            </a:extLst>
          </p:cNvPr>
          <p:cNvSpPr txBox="1"/>
          <p:nvPr/>
        </p:nvSpPr>
        <p:spPr>
          <a:xfrm>
            <a:off x="1631840" y="5218033"/>
            <a:ext cx="275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2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Sharing of knowledge &amp; insights with other members of the organization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8722A-563D-4B42-A413-553FA430E8E3}"/>
              </a:ext>
            </a:extLst>
          </p:cNvPr>
          <p:cNvSpPr txBox="1"/>
          <p:nvPr/>
        </p:nvSpPr>
        <p:spPr>
          <a:xfrm>
            <a:off x="1338675" y="3406966"/>
            <a:ext cx="3048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2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Assess future information &amp; knowledge needs to fit the organization’s strategy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5E2A67-28B2-4F1D-AE40-75C9D341DE3F}"/>
              </a:ext>
            </a:extLst>
          </p:cNvPr>
          <p:cNvSpPr/>
          <p:nvPr/>
        </p:nvSpPr>
        <p:spPr>
          <a:xfrm>
            <a:off x="2092570" y="1276047"/>
            <a:ext cx="22939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>
                <a:solidFill>
                  <a:srgbClr val="1575B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BUILD | SUSTAIN | DIVEST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A541E08-E635-4296-AAAE-61601DA52321}"/>
              </a:ext>
            </a:extLst>
          </p:cNvPr>
          <p:cNvSpPr/>
          <p:nvPr/>
        </p:nvSpPr>
        <p:spPr>
          <a:xfrm>
            <a:off x="7832270" y="1276516"/>
            <a:ext cx="911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>
                <a:solidFill>
                  <a:srgbClr val="46566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COLLECT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945026D-68D8-4C51-83C3-E639F3514EA0}"/>
              </a:ext>
            </a:extLst>
          </p:cNvPr>
          <p:cNvSpPr/>
          <p:nvPr/>
        </p:nvSpPr>
        <p:spPr>
          <a:xfrm>
            <a:off x="7832270" y="3081697"/>
            <a:ext cx="5020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>
                <a:solidFill>
                  <a:srgbClr val="1575B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FD30D77-07C6-45FF-8B9C-2F5B042A685E}"/>
              </a:ext>
            </a:extLst>
          </p:cNvPr>
          <p:cNvSpPr/>
          <p:nvPr/>
        </p:nvSpPr>
        <p:spPr>
          <a:xfrm>
            <a:off x="7832270" y="4902561"/>
            <a:ext cx="824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>
                <a:solidFill>
                  <a:srgbClr val="46566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ENRICH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A1D2B41-4FD2-4A5B-9B5C-142019FE2AB3}"/>
              </a:ext>
            </a:extLst>
          </p:cNvPr>
          <p:cNvSpPr/>
          <p:nvPr/>
        </p:nvSpPr>
        <p:spPr>
          <a:xfrm>
            <a:off x="3627542" y="4886461"/>
            <a:ext cx="739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a-DK" sz="1400" dirty="0">
                <a:solidFill>
                  <a:srgbClr val="1575B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SHARE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F7F76F6-0D5C-48FE-AAE1-AE7692CFBCF5}"/>
              </a:ext>
            </a:extLst>
          </p:cNvPr>
          <p:cNvSpPr/>
          <p:nvPr/>
        </p:nvSpPr>
        <p:spPr>
          <a:xfrm>
            <a:off x="3577848" y="3072703"/>
            <a:ext cx="788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a-DK" sz="1400" dirty="0">
                <a:solidFill>
                  <a:srgbClr val="46566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ASSESS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6536E8-BFD6-4C87-A776-3574B858FFAC}"/>
              </a:ext>
            </a:extLst>
          </p:cNvPr>
          <p:cNvSpPr txBox="1"/>
          <p:nvPr/>
        </p:nvSpPr>
        <p:spPr>
          <a:xfrm>
            <a:off x="5227320" y="3262346"/>
            <a:ext cx="1737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chemeClr val="bg1"/>
                </a:solidFill>
                <a:latin typeface="Gotham Rounded Book" pitchFamily="50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Knowledge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Management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9BBB8FA-5DD9-4511-AB96-9AF956818868}"/>
              </a:ext>
            </a:extLst>
          </p:cNvPr>
          <p:cNvGrpSpPr/>
          <p:nvPr/>
        </p:nvGrpSpPr>
        <p:grpSpPr>
          <a:xfrm>
            <a:off x="5814675" y="2549489"/>
            <a:ext cx="562650" cy="582262"/>
            <a:chOff x="5448301" y="2757488"/>
            <a:chExt cx="3643312" cy="3770312"/>
          </a:xfrm>
          <a:solidFill>
            <a:srgbClr val="46566E"/>
          </a:solidFill>
        </p:grpSpPr>
        <p:sp>
          <p:nvSpPr>
            <p:cNvPr id="151" name="Freeform 97">
              <a:extLst>
                <a:ext uri="{FF2B5EF4-FFF2-40B4-BE49-F238E27FC236}">
                  <a16:creationId xmlns:a16="http://schemas.microsoft.com/office/drawing/2014/main" id="{EA11DD78-655C-45A6-9B18-AB5C52EAFF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9201" y="3609975"/>
              <a:ext cx="1944688" cy="2354263"/>
            </a:xfrm>
            <a:custGeom>
              <a:avLst/>
              <a:gdLst>
                <a:gd name="T0" fmla="*/ 1052 w 2450"/>
                <a:gd name="T1" fmla="*/ 329 h 2968"/>
                <a:gd name="T2" fmla="*/ 813 w 2450"/>
                <a:gd name="T3" fmla="*/ 410 h 2968"/>
                <a:gd name="T4" fmla="*/ 609 w 2450"/>
                <a:gd name="T5" fmla="*/ 553 h 2968"/>
                <a:gd name="T6" fmla="*/ 449 w 2450"/>
                <a:gd name="T7" fmla="*/ 743 h 2968"/>
                <a:gd name="T8" fmla="*/ 346 w 2450"/>
                <a:gd name="T9" fmla="*/ 972 h 2968"/>
                <a:gd name="T10" fmla="*/ 310 w 2450"/>
                <a:gd name="T11" fmla="*/ 1230 h 2968"/>
                <a:gd name="T12" fmla="*/ 346 w 2450"/>
                <a:gd name="T13" fmla="*/ 1487 h 2968"/>
                <a:gd name="T14" fmla="*/ 455 w 2450"/>
                <a:gd name="T15" fmla="*/ 1722 h 2968"/>
                <a:gd name="T16" fmla="*/ 604 w 2450"/>
                <a:gd name="T17" fmla="*/ 1913 h 2968"/>
                <a:gd name="T18" fmla="*/ 693 w 2450"/>
                <a:gd name="T19" fmla="*/ 2017 h 2968"/>
                <a:gd name="T20" fmla="*/ 822 w 2450"/>
                <a:gd name="T21" fmla="*/ 2192 h 2968"/>
                <a:gd name="T22" fmla="*/ 925 w 2450"/>
                <a:gd name="T23" fmla="*/ 2397 h 2968"/>
                <a:gd name="T24" fmla="*/ 958 w 2450"/>
                <a:gd name="T25" fmla="*/ 2513 h 2968"/>
                <a:gd name="T26" fmla="*/ 968 w 2450"/>
                <a:gd name="T27" fmla="*/ 2610 h 2968"/>
                <a:gd name="T28" fmla="*/ 1475 w 2450"/>
                <a:gd name="T29" fmla="*/ 2613 h 2968"/>
                <a:gd name="T30" fmla="*/ 1485 w 2450"/>
                <a:gd name="T31" fmla="*/ 2520 h 2968"/>
                <a:gd name="T32" fmla="*/ 1519 w 2450"/>
                <a:gd name="T33" fmla="*/ 2407 h 2968"/>
                <a:gd name="T34" fmla="*/ 1623 w 2450"/>
                <a:gd name="T35" fmla="*/ 2202 h 2968"/>
                <a:gd name="T36" fmla="*/ 1758 w 2450"/>
                <a:gd name="T37" fmla="*/ 2019 h 2968"/>
                <a:gd name="T38" fmla="*/ 1856 w 2450"/>
                <a:gd name="T39" fmla="*/ 1901 h 2968"/>
                <a:gd name="T40" fmla="*/ 1995 w 2450"/>
                <a:gd name="T41" fmla="*/ 1724 h 2968"/>
                <a:gd name="T42" fmla="*/ 2102 w 2450"/>
                <a:gd name="T43" fmla="*/ 1488 h 2968"/>
                <a:gd name="T44" fmla="*/ 2140 w 2450"/>
                <a:gd name="T45" fmla="*/ 1230 h 2968"/>
                <a:gd name="T46" fmla="*/ 2102 w 2450"/>
                <a:gd name="T47" fmla="*/ 972 h 2968"/>
                <a:gd name="T48" fmla="*/ 2000 w 2450"/>
                <a:gd name="T49" fmla="*/ 743 h 2968"/>
                <a:gd name="T50" fmla="*/ 1842 w 2450"/>
                <a:gd name="T51" fmla="*/ 553 h 2968"/>
                <a:gd name="T52" fmla="*/ 1637 w 2450"/>
                <a:gd name="T53" fmla="*/ 410 h 2968"/>
                <a:gd name="T54" fmla="*/ 1398 w 2450"/>
                <a:gd name="T55" fmla="*/ 329 h 2968"/>
                <a:gd name="T56" fmla="*/ 1224 w 2450"/>
                <a:gd name="T57" fmla="*/ 0 h 2968"/>
                <a:gd name="T58" fmla="*/ 1535 w 2450"/>
                <a:gd name="T59" fmla="*/ 41 h 2968"/>
                <a:gd name="T60" fmla="*/ 1814 w 2450"/>
                <a:gd name="T61" fmla="*/ 153 h 2968"/>
                <a:gd name="T62" fmla="*/ 2055 w 2450"/>
                <a:gd name="T63" fmla="*/ 327 h 2968"/>
                <a:gd name="T64" fmla="*/ 2247 w 2450"/>
                <a:gd name="T65" fmla="*/ 554 h 2968"/>
                <a:gd name="T66" fmla="*/ 2381 w 2450"/>
                <a:gd name="T67" fmla="*/ 823 h 2968"/>
                <a:gd name="T68" fmla="*/ 2446 w 2450"/>
                <a:gd name="T69" fmla="*/ 1124 h 2968"/>
                <a:gd name="T70" fmla="*/ 2437 w 2450"/>
                <a:gd name="T71" fmla="*/ 1411 h 2968"/>
                <a:gd name="T72" fmla="*/ 2368 w 2450"/>
                <a:gd name="T73" fmla="*/ 1673 h 2968"/>
                <a:gd name="T74" fmla="*/ 2242 w 2450"/>
                <a:gd name="T75" fmla="*/ 1913 h 2968"/>
                <a:gd name="T76" fmla="*/ 2092 w 2450"/>
                <a:gd name="T77" fmla="*/ 2103 h 2968"/>
                <a:gd name="T78" fmla="*/ 1985 w 2450"/>
                <a:gd name="T79" fmla="*/ 2231 h 2968"/>
                <a:gd name="T80" fmla="*/ 1850 w 2450"/>
                <a:gd name="T81" fmla="*/ 2427 h 2968"/>
                <a:gd name="T82" fmla="*/ 1788 w 2450"/>
                <a:gd name="T83" fmla="*/ 2590 h 2968"/>
                <a:gd name="T84" fmla="*/ 1782 w 2450"/>
                <a:gd name="T85" fmla="*/ 2716 h 2968"/>
                <a:gd name="T86" fmla="*/ 1766 w 2450"/>
                <a:gd name="T87" fmla="*/ 2881 h 2968"/>
                <a:gd name="T88" fmla="*/ 1695 w 2450"/>
                <a:gd name="T89" fmla="*/ 2952 h 2968"/>
                <a:gd name="T90" fmla="*/ 816 w 2450"/>
                <a:gd name="T91" fmla="*/ 2968 h 2968"/>
                <a:gd name="T92" fmla="*/ 719 w 2450"/>
                <a:gd name="T93" fmla="*/ 2933 h 2968"/>
                <a:gd name="T94" fmla="*/ 665 w 2450"/>
                <a:gd name="T95" fmla="*/ 2847 h 2968"/>
                <a:gd name="T96" fmla="*/ 661 w 2450"/>
                <a:gd name="T97" fmla="*/ 2683 h 2968"/>
                <a:gd name="T98" fmla="*/ 655 w 2450"/>
                <a:gd name="T99" fmla="*/ 2580 h 2968"/>
                <a:gd name="T100" fmla="*/ 603 w 2450"/>
                <a:gd name="T101" fmla="*/ 2436 h 2968"/>
                <a:gd name="T102" fmla="*/ 499 w 2450"/>
                <a:gd name="T103" fmla="*/ 2272 h 2968"/>
                <a:gd name="T104" fmla="*/ 371 w 2450"/>
                <a:gd name="T105" fmla="*/ 2118 h 2968"/>
                <a:gd name="T106" fmla="*/ 262 w 2450"/>
                <a:gd name="T107" fmla="*/ 1987 h 2968"/>
                <a:gd name="T108" fmla="*/ 118 w 2450"/>
                <a:gd name="T109" fmla="*/ 1756 h 2968"/>
                <a:gd name="T110" fmla="*/ 29 w 2450"/>
                <a:gd name="T111" fmla="*/ 1500 h 2968"/>
                <a:gd name="T112" fmla="*/ 0 w 2450"/>
                <a:gd name="T113" fmla="*/ 1230 h 2968"/>
                <a:gd name="T114" fmla="*/ 39 w 2450"/>
                <a:gd name="T115" fmla="*/ 920 h 2968"/>
                <a:gd name="T116" fmla="*/ 151 w 2450"/>
                <a:gd name="T117" fmla="*/ 638 h 2968"/>
                <a:gd name="T118" fmla="*/ 325 w 2450"/>
                <a:gd name="T119" fmla="*/ 397 h 2968"/>
                <a:gd name="T120" fmla="*/ 551 w 2450"/>
                <a:gd name="T121" fmla="*/ 204 h 2968"/>
                <a:gd name="T122" fmla="*/ 819 w 2450"/>
                <a:gd name="T123" fmla="*/ 70 h 2968"/>
                <a:gd name="T124" fmla="*/ 1120 w 2450"/>
                <a:gd name="T125" fmla="*/ 6 h 2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50" h="2968">
                  <a:moveTo>
                    <a:pt x="1224" y="311"/>
                  </a:moveTo>
                  <a:lnTo>
                    <a:pt x="1138" y="316"/>
                  </a:lnTo>
                  <a:lnTo>
                    <a:pt x="1052" y="329"/>
                  </a:lnTo>
                  <a:lnTo>
                    <a:pt x="968" y="349"/>
                  </a:lnTo>
                  <a:lnTo>
                    <a:pt x="888" y="377"/>
                  </a:lnTo>
                  <a:lnTo>
                    <a:pt x="813" y="410"/>
                  </a:lnTo>
                  <a:lnTo>
                    <a:pt x="741" y="452"/>
                  </a:lnTo>
                  <a:lnTo>
                    <a:pt x="672" y="499"/>
                  </a:lnTo>
                  <a:lnTo>
                    <a:pt x="609" y="553"/>
                  </a:lnTo>
                  <a:lnTo>
                    <a:pt x="549" y="611"/>
                  </a:lnTo>
                  <a:lnTo>
                    <a:pt x="497" y="675"/>
                  </a:lnTo>
                  <a:lnTo>
                    <a:pt x="449" y="743"/>
                  </a:lnTo>
                  <a:lnTo>
                    <a:pt x="409" y="816"/>
                  </a:lnTo>
                  <a:lnTo>
                    <a:pt x="374" y="893"/>
                  </a:lnTo>
                  <a:lnTo>
                    <a:pt x="346" y="972"/>
                  </a:lnTo>
                  <a:lnTo>
                    <a:pt x="326" y="1055"/>
                  </a:lnTo>
                  <a:lnTo>
                    <a:pt x="315" y="1141"/>
                  </a:lnTo>
                  <a:lnTo>
                    <a:pt x="310" y="1230"/>
                  </a:lnTo>
                  <a:lnTo>
                    <a:pt x="315" y="1317"/>
                  </a:lnTo>
                  <a:lnTo>
                    <a:pt x="326" y="1404"/>
                  </a:lnTo>
                  <a:lnTo>
                    <a:pt x="346" y="1487"/>
                  </a:lnTo>
                  <a:lnTo>
                    <a:pt x="375" y="1568"/>
                  </a:lnTo>
                  <a:lnTo>
                    <a:pt x="412" y="1648"/>
                  </a:lnTo>
                  <a:lnTo>
                    <a:pt x="455" y="1722"/>
                  </a:lnTo>
                  <a:lnTo>
                    <a:pt x="506" y="1795"/>
                  </a:lnTo>
                  <a:lnTo>
                    <a:pt x="552" y="1852"/>
                  </a:lnTo>
                  <a:lnTo>
                    <a:pt x="604" y="1913"/>
                  </a:lnTo>
                  <a:lnTo>
                    <a:pt x="606" y="1914"/>
                  </a:lnTo>
                  <a:lnTo>
                    <a:pt x="648" y="1965"/>
                  </a:lnTo>
                  <a:lnTo>
                    <a:pt x="693" y="2017"/>
                  </a:lnTo>
                  <a:lnTo>
                    <a:pt x="736" y="2073"/>
                  </a:lnTo>
                  <a:lnTo>
                    <a:pt x="780" y="2131"/>
                  </a:lnTo>
                  <a:lnTo>
                    <a:pt x="822" y="2192"/>
                  </a:lnTo>
                  <a:lnTo>
                    <a:pt x="859" y="2257"/>
                  </a:lnTo>
                  <a:lnTo>
                    <a:pt x="894" y="2325"/>
                  </a:lnTo>
                  <a:lnTo>
                    <a:pt x="925" y="2397"/>
                  </a:lnTo>
                  <a:lnTo>
                    <a:pt x="949" y="2472"/>
                  </a:lnTo>
                  <a:lnTo>
                    <a:pt x="954" y="2491"/>
                  </a:lnTo>
                  <a:lnTo>
                    <a:pt x="958" y="2513"/>
                  </a:lnTo>
                  <a:lnTo>
                    <a:pt x="962" y="2539"/>
                  </a:lnTo>
                  <a:lnTo>
                    <a:pt x="967" y="2572"/>
                  </a:lnTo>
                  <a:lnTo>
                    <a:pt x="968" y="2610"/>
                  </a:lnTo>
                  <a:lnTo>
                    <a:pt x="971" y="2657"/>
                  </a:lnTo>
                  <a:lnTo>
                    <a:pt x="1474" y="2657"/>
                  </a:lnTo>
                  <a:lnTo>
                    <a:pt x="1475" y="2613"/>
                  </a:lnTo>
                  <a:lnTo>
                    <a:pt x="1478" y="2577"/>
                  </a:lnTo>
                  <a:lnTo>
                    <a:pt x="1481" y="2546"/>
                  </a:lnTo>
                  <a:lnTo>
                    <a:pt x="1485" y="2520"/>
                  </a:lnTo>
                  <a:lnTo>
                    <a:pt x="1490" y="2500"/>
                  </a:lnTo>
                  <a:lnTo>
                    <a:pt x="1494" y="2482"/>
                  </a:lnTo>
                  <a:lnTo>
                    <a:pt x="1519" y="2407"/>
                  </a:lnTo>
                  <a:lnTo>
                    <a:pt x="1549" y="2336"/>
                  </a:lnTo>
                  <a:lnTo>
                    <a:pt x="1584" y="2267"/>
                  </a:lnTo>
                  <a:lnTo>
                    <a:pt x="1623" y="2202"/>
                  </a:lnTo>
                  <a:lnTo>
                    <a:pt x="1666" y="2139"/>
                  </a:lnTo>
                  <a:lnTo>
                    <a:pt x="1711" y="2078"/>
                  </a:lnTo>
                  <a:lnTo>
                    <a:pt x="1758" y="2019"/>
                  </a:lnTo>
                  <a:lnTo>
                    <a:pt x="1804" y="1962"/>
                  </a:lnTo>
                  <a:lnTo>
                    <a:pt x="1850" y="1908"/>
                  </a:lnTo>
                  <a:lnTo>
                    <a:pt x="1856" y="1901"/>
                  </a:lnTo>
                  <a:lnTo>
                    <a:pt x="1903" y="1846"/>
                  </a:lnTo>
                  <a:lnTo>
                    <a:pt x="1943" y="1795"/>
                  </a:lnTo>
                  <a:lnTo>
                    <a:pt x="1995" y="1724"/>
                  </a:lnTo>
                  <a:lnTo>
                    <a:pt x="2039" y="1648"/>
                  </a:lnTo>
                  <a:lnTo>
                    <a:pt x="2075" y="1570"/>
                  </a:lnTo>
                  <a:lnTo>
                    <a:pt x="2102" y="1488"/>
                  </a:lnTo>
                  <a:lnTo>
                    <a:pt x="2123" y="1404"/>
                  </a:lnTo>
                  <a:lnTo>
                    <a:pt x="2136" y="1317"/>
                  </a:lnTo>
                  <a:lnTo>
                    <a:pt x="2140" y="1230"/>
                  </a:lnTo>
                  <a:lnTo>
                    <a:pt x="2136" y="1141"/>
                  </a:lnTo>
                  <a:lnTo>
                    <a:pt x="2123" y="1055"/>
                  </a:lnTo>
                  <a:lnTo>
                    <a:pt x="2102" y="972"/>
                  </a:lnTo>
                  <a:lnTo>
                    <a:pt x="2075" y="893"/>
                  </a:lnTo>
                  <a:lnTo>
                    <a:pt x="2042" y="816"/>
                  </a:lnTo>
                  <a:lnTo>
                    <a:pt x="2000" y="743"/>
                  </a:lnTo>
                  <a:lnTo>
                    <a:pt x="1953" y="675"/>
                  </a:lnTo>
                  <a:lnTo>
                    <a:pt x="1900" y="611"/>
                  </a:lnTo>
                  <a:lnTo>
                    <a:pt x="1842" y="553"/>
                  </a:lnTo>
                  <a:lnTo>
                    <a:pt x="1778" y="499"/>
                  </a:lnTo>
                  <a:lnTo>
                    <a:pt x="1710" y="452"/>
                  </a:lnTo>
                  <a:lnTo>
                    <a:pt x="1637" y="410"/>
                  </a:lnTo>
                  <a:lnTo>
                    <a:pt x="1561" y="377"/>
                  </a:lnTo>
                  <a:lnTo>
                    <a:pt x="1481" y="349"/>
                  </a:lnTo>
                  <a:lnTo>
                    <a:pt x="1398" y="329"/>
                  </a:lnTo>
                  <a:lnTo>
                    <a:pt x="1313" y="316"/>
                  </a:lnTo>
                  <a:lnTo>
                    <a:pt x="1224" y="311"/>
                  </a:lnTo>
                  <a:close/>
                  <a:moveTo>
                    <a:pt x="1224" y="0"/>
                  </a:moveTo>
                  <a:lnTo>
                    <a:pt x="1330" y="6"/>
                  </a:lnTo>
                  <a:lnTo>
                    <a:pt x="1433" y="19"/>
                  </a:lnTo>
                  <a:lnTo>
                    <a:pt x="1535" y="41"/>
                  </a:lnTo>
                  <a:lnTo>
                    <a:pt x="1632" y="70"/>
                  </a:lnTo>
                  <a:lnTo>
                    <a:pt x="1724" y="108"/>
                  </a:lnTo>
                  <a:lnTo>
                    <a:pt x="1814" y="153"/>
                  </a:lnTo>
                  <a:lnTo>
                    <a:pt x="1900" y="204"/>
                  </a:lnTo>
                  <a:lnTo>
                    <a:pt x="1979" y="262"/>
                  </a:lnTo>
                  <a:lnTo>
                    <a:pt x="2055" y="327"/>
                  </a:lnTo>
                  <a:lnTo>
                    <a:pt x="2126" y="397"/>
                  </a:lnTo>
                  <a:lnTo>
                    <a:pt x="2189" y="473"/>
                  </a:lnTo>
                  <a:lnTo>
                    <a:pt x="2247" y="554"/>
                  </a:lnTo>
                  <a:lnTo>
                    <a:pt x="2300" y="638"/>
                  </a:lnTo>
                  <a:lnTo>
                    <a:pt x="2343" y="728"/>
                  </a:lnTo>
                  <a:lnTo>
                    <a:pt x="2381" y="823"/>
                  </a:lnTo>
                  <a:lnTo>
                    <a:pt x="2411" y="920"/>
                  </a:lnTo>
                  <a:lnTo>
                    <a:pt x="2433" y="1020"/>
                  </a:lnTo>
                  <a:lnTo>
                    <a:pt x="2446" y="1124"/>
                  </a:lnTo>
                  <a:lnTo>
                    <a:pt x="2450" y="1230"/>
                  </a:lnTo>
                  <a:lnTo>
                    <a:pt x="2446" y="1321"/>
                  </a:lnTo>
                  <a:lnTo>
                    <a:pt x="2437" y="1411"/>
                  </a:lnTo>
                  <a:lnTo>
                    <a:pt x="2420" y="1501"/>
                  </a:lnTo>
                  <a:lnTo>
                    <a:pt x="2397" y="1589"/>
                  </a:lnTo>
                  <a:lnTo>
                    <a:pt x="2368" y="1673"/>
                  </a:lnTo>
                  <a:lnTo>
                    <a:pt x="2331" y="1756"/>
                  </a:lnTo>
                  <a:lnTo>
                    <a:pt x="2289" y="1836"/>
                  </a:lnTo>
                  <a:lnTo>
                    <a:pt x="2242" y="1913"/>
                  </a:lnTo>
                  <a:lnTo>
                    <a:pt x="2188" y="1988"/>
                  </a:lnTo>
                  <a:lnTo>
                    <a:pt x="2142" y="2043"/>
                  </a:lnTo>
                  <a:lnTo>
                    <a:pt x="2092" y="2103"/>
                  </a:lnTo>
                  <a:lnTo>
                    <a:pt x="2088" y="2109"/>
                  </a:lnTo>
                  <a:lnTo>
                    <a:pt x="2036" y="2168"/>
                  </a:lnTo>
                  <a:lnTo>
                    <a:pt x="1985" y="2231"/>
                  </a:lnTo>
                  <a:lnTo>
                    <a:pt x="1936" y="2295"/>
                  </a:lnTo>
                  <a:lnTo>
                    <a:pt x="1891" y="2360"/>
                  </a:lnTo>
                  <a:lnTo>
                    <a:pt x="1850" y="2427"/>
                  </a:lnTo>
                  <a:lnTo>
                    <a:pt x="1817" y="2495"/>
                  </a:lnTo>
                  <a:lnTo>
                    <a:pt x="1794" y="2565"/>
                  </a:lnTo>
                  <a:lnTo>
                    <a:pt x="1788" y="2590"/>
                  </a:lnTo>
                  <a:lnTo>
                    <a:pt x="1785" y="2623"/>
                  </a:lnTo>
                  <a:lnTo>
                    <a:pt x="1784" y="2667"/>
                  </a:lnTo>
                  <a:lnTo>
                    <a:pt x="1782" y="2716"/>
                  </a:lnTo>
                  <a:lnTo>
                    <a:pt x="1782" y="2812"/>
                  </a:lnTo>
                  <a:lnTo>
                    <a:pt x="1778" y="2847"/>
                  </a:lnTo>
                  <a:lnTo>
                    <a:pt x="1766" y="2881"/>
                  </a:lnTo>
                  <a:lnTo>
                    <a:pt x="1749" y="2908"/>
                  </a:lnTo>
                  <a:lnTo>
                    <a:pt x="1724" y="2933"/>
                  </a:lnTo>
                  <a:lnTo>
                    <a:pt x="1695" y="2952"/>
                  </a:lnTo>
                  <a:lnTo>
                    <a:pt x="1663" y="2963"/>
                  </a:lnTo>
                  <a:lnTo>
                    <a:pt x="1627" y="2968"/>
                  </a:lnTo>
                  <a:lnTo>
                    <a:pt x="816" y="2968"/>
                  </a:lnTo>
                  <a:lnTo>
                    <a:pt x="780" y="2963"/>
                  </a:lnTo>
                  <a:lnTo>
                    <a:pt x="748" y="2952"/>
                  </a:lnTo>
                  <a:lnTo>
                    <a:pt x="719" y="2933"/>
                  </a:lnTo>
                  <a:lnTo>
                    <a:pt x="694" y="2908"/>
                  </a:lnTo>
                  <a:lnTo>
                    <a:pt x="677" y="2881"/>
                  </a:lnTo>
                  <a:lnTo>
                    <a:pt x="665" y="2847"/>
                  </a:lnTo>
                  <a:lnTo>
                    <a:pt x="661" y="2812"/>
                  </a:lnTo>
                  <a:lnTo>
                    <a:pt x="661" y="2718"/>
                  </a:lnTo>
                  <a:lnTo>
                    <a:pt x="661" y="2683"/>
                  </a:lnTo>
                  <a:lnTo>
                    <a:pt x="659" y="2647"/>
                  </a:lnTo>
                  <a:lnTo>
                    <a:pt x="658" y="2612"/>
                  </a:lnTo>
                  <a:lnTo>
                    <a:pt x="655" y="2580"/>
                  </a:lnTo>
                  <a:lnTo>
                    <a:pt x="649" y="2554"/>
                  </a:lnTo>
                  <a:lnTo>
                    <a:pt x="629" y="2494"/>
                  </a:lnTo>
                  <a:lnTo>
                    <a:pt x="603" y="2436"/>
                  </a:lnTo>
                  <a:lnTo>
                    <a:pt x="573" y="2379"/>
                  </a:lnTo>
                  <a:lnTo>
                    <a:pt x="536" y="2324"/>
                  </a:lnTo>
                  <a:lnTo>
                    <a:pt x="499" y="2272"/>
                  </a:lnTo>
                  <a:lnTo>
                    <a:pt x="457" y="2219"/>
                  </a:lnTo>
                  <a:lnTo>
                    <a:pt x="415" y="2168"/>
                  </a:lnTo>
                  <a:lnTo>
                    <a:pt x="371" y="2118"/>
                  </a:lnTo>
                  <a:lnTo>
                    <a:pt x="370" y="2115"/>
                  </a:lnTo>
                  <a:lnTo>
                    <a:pt x="315" y="2051"/>
                  </a:lnTo>
                  <a:lnTo>
                    <a:pt x="262" y="1987"/>
                  </a:lnTo>
                  <a:lnTo>
                    <a:pt x="207" y="1913"/>
                  </a:lnTo>
                  <a:lnTo>
                    <a:pt x="160" y="1836"/>
                  </a:lnTo>
                  <a:lnTo>
                    <a:pt x="118" y="1756"/>
                  </a:lnTo>
                  <a:lnTo>
                    <a:pt x="83" y="1673"/>
                  </a:lnTo>
                  <a:lnTo>
                    <a:pt x="52" y="1587"/>
                  </a:lnTo>
                  <a:lnTo>
                    <a:pt x="29" y="1500"/>
                  </a:lnTo>
                  <a:lnTo>
                    <a:pt x="13" y="1411"/>
                  </a:lnTo>
                  <a:lnTo>
                    <a:pt x="3" y="1321"/>
                  </a:lnTo>
                  <a:lnTo>
                    <a:pt x="0" y="1230"/>
                  </a:lnTo>
                  <a:lnTo>
                    <a:pt x="5" y="1124"/>
                  </a:lnTo>
                  <a:lnTo>
                    <a:pt x="18" y="1020"/>
                  </a:lnTo>
                  <a:lnTo>
                    <a:pt x="39" y="920"/>
                  </a:lnTo>
                  <a:lnTo>
                    <a:pt x="70" y="823"/>
                  </a:lnTo>
                  <a:lnTo>
                    <a:pt x="106" y="728"/>
                  </a:lnTo>
                  <a:lnTo>
                    <a:pt x="151" y="638"/>
                  </a:lnTo>
                  <a:lnTo>
                    <a:pt x="203" y="554"/>
                  </a:lnTo>
                  <a:lnTo>
                    <a:pt x="261" y="473"/>
                  </a:lnTo>
                  <a:lnTo>
                    <a:pt x="325" y="397"/>
                  </a:lnTo>
                  <a:lnTo>
                    <a:pt x="394" y="327"/>
                  </a:lnTo>
                  <a:lnTo>
                    <a:pt x="471" y="262"/>
                  </a:lnTo>
                  <a:lnTo>
                    <a:pt x="551" y="204"/>
                  </a:lnTo>
                  <a:lnTo>
                    <a:pt x="636" y="153"/>
                  </a:lnTo>
                  <a:lnTo>
                    <a:pt x="726" y="108"/>
                  </a:lnTo>
                  <a:lnTo>
                    <a:pt x="819" y="70"/>
                  </a:lnTo>
                  <a:lnTo>
                    <a:pt x="916" y="41"/>
                  </a:lnTo>
                  <a:lnTo>
                    <a:pt x="1016" y="19"/>
                  </a:lnTo>
                  <a:lnTo>
                    <a:pt x="1120" y="6"/>
                  </a:lnTo>
                  <a:lnTo>
                    <a:pt x="1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Freeform 98">
              <a:extLst>
                <a:ext uri="{FF2B5EF4-FFF2-40B4-BE49-F238E27FC236}">
                  <a16:creationId xmlns:a16="http://schemas.microsoft.com/office/drawing/2014/main" id="{3176DA81-2A80-47E6-831C-1096D6EB2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076" y="5999163"/>
              <a:ext cx="890588" cy="247650"/>
            </a:xfrm>
            <a:custGeom>
              <a:avLst/>
              <a:gdLst>
                <a:gd name="T0" fmla="*/ 155 w 1121"/>
                <a:gd name="T1" fmla="*/ 0 h 311"/>
                <a:gd name="T2" fmla="*/ 966 w 1121"/>
                <a:gd name="T3" fmla="*/ 0 h 311"/>
                <a:gd name="T4" fmla="*/ 1002 w 1121"/>
                <a:gd name="T5" fmla="*/ 5 h 311"/>
                <a:gd name="T6" fmla="*/ 1034 w 1121"/>
                <a:gd name="T7" fmla="*/ 16 h 311"/>
                <a:gd name="T8" fmla="*/ 1063 w 1121"/>
                <a:gd name="T9" fmla="*/ 34 h 311"/>
                <a:gd name="T10" fmla="*/ 1088 w 1121"/>
                <a:gd name="T11" fmla="*/ 58 h 311"/>
                <a:gd name="T12" fmla="*/ 1105 w 1121"/>
                <a:gd name="T13" fmla="*/ 87 h 311"/>
                <a:gd name="T14" fmla="*/ 1117 w 1121"/>
                <a:gd name="T15" fmla="*/ 119 h 311"/>
                <a:gd name="T16" fmla="*/ 1121 w 1121"/>
                <a:gd name="T17" fmla="*/ 156 h 311"/>
                <a:gd name="T18" fmla="*/ 1117 w 1121"/>
                <a:gd name="T19" fmla="*/ 192 h 311"/>
                <a:gd name="T20" fmla="*/ 1105 w 1121"/>
                <a:gd name="T21" fmla="*/ 224 h 311"/>
                <a:gd name="T22" fmla="*/ 1088 w 1121"/>
                <a:gd name="T23" fmla="*/ 253 h 311"/>
                <a:gd name="T24" fmla="*/ 1063 w 1121"/>
                <a:gd name="T25" fmla="*/ 276 h 311"/>
                <a:gd name="T26" fmla="*/ 1034 w 1121"/>
                <a:gd name="T27" fmla="*/ 295 h 311"/>
                <a:gd name="T28" fmla="*/ 1002 w 1121"/>
                <a:gd name="T29" fmla="*/ 307 h 311"/>
                <a:gd name="T30" fmla="*/ 966 w 1121"/>
                <a:gd name="T31" fmla="*/ 311 h 311"/>
                <a:gd name="T32" fmla="*/ 155 w 1121"/>
                <a:gd name="T33" fmla="*/ 311 h 311"/>
                <a:gd name="T34" fmla="*/ 119 w 1121"/>
                <a:gd name="T35" fmla="*/ 307 h 311"/>
                <a:gd name="T36" fmla="*/ 87 w 1121"/>
                <a:gd name="T37" fmla="*/ 295 h 311"/>
                <a:gd name="T38" fmla="*/ 58 w 1121"/>
                <a:gd name="T39" fmla="*/ 276 h 311"/>
                <a:gd name="T40" fmla="*/ 33 w 1121"/>
                <a:gd name="T41" fmla="*/ 253 h 311"/>
                <a:gd name="T42" fmla="*/ 16 w 1121"/>
                <a:gd name="T43" fmla="*/ 224 h 311"/>
                <a:gd name="T44" fmla="*/ 4 w 1121"/>
                <a:gd name="T45" fmla="*/ 192 h 311"/>
                <a:gd name="T46" fmla="*/ 0 w 1121"/>
                <a:gd name="T47" fmla="*/ 156 h 311"/>
                <a:gd name="T48" fmla="*/ 4 w 1121"/>
                <a:gd name="T49" fmla="*/ 119 h 311"/>
                <a:gd name="T50" fmla="*/ 16 w 1121"/>
                <a:gd name="T51" fmla="*/ 87 h 311"/>
                <a:gd name="T52" fmla="*/ 33 w 1121"/>
                <a:gd name="T53" fmla="*/ 58 h 311"/>
                <a:gd name="T54" fmla="*/ 58 w 1121"/>
                <a:gd name="T55" fmla="*/ 34 h 311"/>
                <a:gd name="T56" fmla="*/ 87 w 1121"/>
                <a:gd name="T57" fmla="*/ 16 h 311"/>
                <a:gd name="T58" fmla="*/ 119 w 1121"/>
                <a:gd name="T59" fmla="*/ 5 h 311"/>
                <a:gd name="T60" fmla="*/ 155 w 1121"/>
                <a:gd name="T61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21" h="311">
                  <a:moveTo>
                    <a:pt x="155" y="0"/>
                  </a:moveTo>
                  <a:lnTo>
                    <a:pt x="966" y="0"/>
                  </a:lnTo>
                  <a:lnTo>
                    <a:pt x="1002" y="5"/>
                  </a:lnTo>
                  <a:lnTo>
                    <a:pt x="1034" y="16"/>
                  </a:lnTo>
                  <a:lnTo>
                    <a:pt x="1063" y="34"/>
                  </a:lnTo>
                  <a:lnTo>
                    <a:pt x="1088" y="58"/>
                  </a:lnTo>
                  <a:lnTo>
                    <a:pt x="1105" y="87"/>
                  </a:lnTo>
                  <a:lnTo>
                    <a:pt x="1117" y="119"/>
                  </a:lnTo>
                  <a:lnTo>
                    <a:pt x="1121" y="156"/>
                  </a:lnTo>
                  <a:lnTo>
                    <a:pt x="1117" y="192"/>
                  </a:lnTo>
                  <a:lnTo>
                    <a:pt x="1105" y="224"/>
                  </a:lnTo>
                  <a:lnTo>
                    <a:pt x="1088" y="253"/>
                  </a:lnTo>
                  <a:lnTo>
                    <a:pt x="1063" y="276"/>
                  </a:lnTo>
                  <a:lnTo>
                    <a:pt x="1034" y="295"/>
                  </a:lnTo>
                  <a:lnTo>
                    <a:pt x="1002" y="307"/>
                  </a:lnTo>
                  <a:lnTo>
                    <a:pt x="966" y="311"/>
                  </a:lnTo>
                  <a:lnTo>
                    <a:pt x="155" y="311"/>
                  </a:lnTo>
                  <a:lnTo>
                    <a:pt x="119" y="307"/>
                  </a:lnTo>
                  <a:lnTo>
                    <a:pt x="87" y="295"/>
                  </a:lnTo>
                  <a:lnTo>
                    <a:pt x="58" y="276"/>
                  </a:lnTo>
                  <a:lnTo>
                    <a:pt x="33" y="253"/>
                  </a:lnTo>
                  <a:lnTo>
                    <a:pt x="16" y="224"/>
                  </a:lnTo>
                  <a:lnTo>
                    <a:pt x="4" y="192"/>
                  </a:lnTo>
                  <a:lnTo>
                    <a:pt x="0" y="156"/>
                  </a:lnTo>
                  <a:lnTo>
                    <a:pt x="4" y="119"/>
                  </a:lnTo>
                  <a:lnTo>
                    <a:pt x="16" y="87"/>
                  </a:lnTo>
                  <a:lnTo>
                    <a:pt x="33" y="58"/>
                  </a:lnTo>
                  <a:lnTo>
                    <a:pt x="58" y="34"/>
                  </a:lnTo>
                  <a:lnTo>
                    <a:pt x="87" y="16"/>
                  </a:lnTo>
                  <a:lnTo>
                    <a:pt x="119" y="5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Freeform 99">
              <a:extLst>
                <a:ext uri="{FF2B5EF4-FFF2-40B4-BE49-F238E27FC236}">
                  <a16:creationId xmlns:a16="http://schemas.microsoft.com/office/drawing/2014/main" id="{8C4CE5A8-49A2-45AA-BDD9-D7A312817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413" y="6280150"/>
              <a:ext cx="568325" cy="247650"/>
            </a:xfrm>
            <a:custGeom>
              <a:avLst/>
              <a:gdLst>
                <a:gd name="T0" fmla="*/ 155 w 715"/>
                <a:gd name="T1" fmla="*/ 0 h 311"/>
                <a:gd name="T2" fmla="*/ 560 w 715"/>
                <a:gd name="T3" fmla="*/ 0 h 311"/>
                <a:gd name="T4" fmla="*/ 597 w 715"/>
                <a:gd name="T5" fmla="*/ 4 h 311"/>
                <a:gd name="T6" fmla="*/ 629 w 715"/>
                <a:gd name="T7" fmla="*/ 16 h 311"/>
                <a:gd name="T8" fmla="*/ 657 w 715"/>
                <a:gd name="T9" fmla="*/ 35 h 311"/>
                <a:gd name="T10" fmla="*/ 682 w 715"/>
                <a:gd name="T11" fmla="*/ 58 h 311"/>
                <a:gd name="T12" fmla="*/ 700 w 715"/>
                <a:gd name="T13" fmla="*/ 87 h 311"/>
                <a:gd name="T14" fmla="*/ 711 w 715"/>
                <a:gd name="T15" fmla="*/ 120 h 311"/>
                <a:gd name="T16" fmla="*/ 715 w 715"/>
                <a:gd name="T17" fmla="*/ 155 h 311"/>
                <a:gd name="T18" fmla="*/ 711 w 715"/>
                <a:gd name="T19" fmla="*/ 192 h 311"/>
                <a:gd name="T20" fmla="*/ 700 w 715"/>
                <a:gd name="T21" fmla="*/ 224 h 311"/>
                <a:gd name="T22" fmla="*/ 682 w 715"/>
                <a:gd name="T23" fmla="*/ 253 h 311"/>
                <a:gd name="T24" fmla="*/ 657 w 715"/>
                <a:gd name="T25" fmla="*/ 277 h 311"/>
                <a:gd name="T26" fmla="*/ 629 w 715"/>
                <a:gd name="T27" fmla="*/ 295 h 311"/>
                <a:gd name="T28" fmla="*/ 597 w 715"/>
                <a:gd name="T29" fmla="*/ 306 h 311"/>
                <a:gd name="T30" fmla="*/ 560 w 715"/>
                <a:gd name="T31" fmla="*/ 311 h 311"/>
                <a:gd name="T32" fmla="*/ 155 w 715"/>
                <a:gd name="T33" fmla="*/ 311 h 311"/>
                <a:gd name="T34" fmla="*/ 119 w 715"/>
                <a:gd name="T35" fmla="*/ 306 h 311"/>
                <a:gd name="T36" fmla="*/ 87 w 715"/>
                <a:gd name="T37" fmla="*/ 295 h 311"/>
                <a:gd name="T38" fmla="*/ 58 w 715"/>
                <a:gd name="T39" fmla="*/ 277 h 311"/>
                <a:gd name="T40" fmla="*/ 33 w 715"/>
                <a:gd name="T41" fmla="*/ 253 h 311"/>
                <a:gd name="T42" fmla="*/ 16 w 715"/>
                <a:gd name="T43" fmla="*/ 224 h 311"/>
                <a:gd name="T44" fmla="*/ 4 w 715"/>
                <a:gd name="T45" fmla="*/ 192 h 311"/>
                <a:gd name="T46" fmla="*/ 0 w 715"/>
                <a:gd name="T47" fmla="*/ 155 h 311"/>
                <a:gd name="T48" fmla="*/ 4 w 715"/>
                <a:gd name="T49" fmla="*/ 120 h 311"/>
                <a:gd name="T50" fmla="*/ 16 w 715"/>
                <a:gd name="T51" fmla="*/ 87 h 311"/>
                <a:gd name="T52" fmla="*/ 33 w 715"/>
                <a:gd name="T53" fmla="*/ 58 h 311"/>
                <a:gd name="T54" fmla="*/ 58 w 715"/>
                <a:gd name="T55" fmla="*/ 35 h 311"/>
                <a:gd name="T56" fmla="*/ 87 w 715"/>
                <a:gd name="T57" fmla="*/ 16 h 311"/>
                <a:gd name="T58" fmla="*/ 119 w 715"/>
                <a:gd name="T59" fmla="*/ 4 h 311"/>
                <a:gd name="T60" fmla="*/ 155 w 715"/>
                <a:gd name="T61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5" h="311">
                  <a:moveTo>
                    <a:pt x="155" y="0"/>
                  </a:moveTo>
                  <a:lnTo>
                    <a:pt x="560" y="0"/>
                  </a:lnTo>
                  <a:lnTo>
                    <a:pt x="597" y="4"/>
                  </a:lnTo>
                  <a:lnTo>
                    <a:pt x="629" y="16"/>
                  </a:lnTo>
                  <a:lnTo>
                    <a:pt x="657" y="35"/>
                  </a:lnTo>
                  <a:lnTo>
                    <a:pt x="682" y="58"/>
                  </a:lnTo>
                  <a:lnTo>
                    <a:pt x="700" y="87"/>
                  </a:lnTo>
                  <a:lnTo>
                    <a:pt x="711" y="120"/>
                  </a:lnTo>
                  <a:lnTo>
                    <a:pt x="715" y="155"/>
                  </a:lnTo>
                  <a:lnTo>
                    <a:pt x="711" y="192"/>
                  </a:lnTo>
                  <a:lnTo>
                    <a:pt x="700" y="224"/>
                  </a:lnTo>
                  <a:lnTo>
                    <a:pt x="682" y="253"/>
                  </a:lnTo>
                  <a:lnTo>
                    <a:pt x="657" y="277"/>
                  </a:lnTo>
                  <a:lnTo>
                    <a:pt x="629" y="295"/>
                  </a:lnTo>
                  <a:lnTo>
                    <a:pt x="597" y="306"/>
                  </a:lnTo>
                  <a:lnTo>
                    <a:pt x="560" y="311"/>
                  </a:lnTo>
                  <a:lnTo>
                    <a:pt x="155" y="311"/>
                  </a:lnTo>
                  <a:lnTo>
                    <a:pt x="119" y="306"/>
                  </a:lnTo>
                  <a:lnTo>
                    <a:pt x="87" y="295"/>
                  </a:lnTo>
                  <a:lnTo>
                    <a:pt x="58" y="277"/>
                  </a:lnTo>
                  <a:lnTo>
                    <a:pt x="33" y="253"/>
                  </a:lnTo>
                  <a:lnTo>
                    <a:pt x="16" y="224"/>
                  </a:lnTo>
                  <a:lnTo>
                    <a:pt x="4" y="192"/>
                  </a:lnTo>
                  <a:lnTo>
                    <a:pt x="0" y="155"/>
                  </a:lnTo>
                  <a:lnTo>
                    <a:pt x="4" y="120"/>
                  </a:lnTo>
                  <a:lnTo>
                    <a:pt x="16" y="87"/>
                  </a:lnTo>
                  <a:lnTo>
                    <a:pt x="33" y="58"/>
                  </a:lnTo>
                  <a:lnTo>
                    <a:pt x="58" y="35"/>
                  </a:lnTo>
                  <a:lnTo>
                    <a:pt x="87" y="16"/>
                  </a:lnTo>
                  <a:lnTo>
                    <a:pt x="119" y="4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Freeform 100">
              <a:extLst>
                <a:ext uri="{FF2B5EF4-FFF2-40B4-BE49-F238E27FC236}">
                  <a16:creationId xmlns:a16="http://schemas.microsoft.com/office/drawing/2014/main" id="{F3D6C1B9-DCE4-4F8A-ACCF-C2AFCAF3D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1688" y="4462463"/>
              <a:ext cx="669925" cy="246063"/>
            </a:xfrm>
            <a:custGeom>
              <a:avLst/>
              <a:gdLst>
                <a:gd name="T0" fmla="*/ 155 w 844"/>
                <a:gd name="T1" fmla="*/ 0 h 311"/>
                <a:gd name="T2" fmla="*/ 689 w 844"/>
                <a:gd name="T3" fmla="*/ 0 h 311"/>
                <a:gd name="T4" fmla="*/ 726 w 844"/>
                <a:gd name="T5" fmla="*/ 5 h 311"/>
                <a:gd name="T6" fmla="*/ 757 w 844"/>
                <a:gd name="T7" fmla="*/ 16 h 311"/>
                <a:gd name="T8" fmla="*/ 786 w 844"/>
                <a:gd name="T9" fmla="*/ 34 h 311"/>
                <a:gd name="T10" fmla="*/ 811 w 844"/>
                <a:gd name="T11" fmla="*/ 58 h 311"/>
                <a:gd name="T12" fmla="*/ 828 w 844"/>
                <a:gd name="T13" fmla="*/ 87 h 311"/>
                <a:gd name="T14" fmla="*/ 840 w 844"/>
                <a:gd name="T15" fmla="*/ 119 h 311"/>
                <a:gd name="T16" fmla="*/ 844 w 844"/>
                <a:gd name="T17" fmla="*/ 156 h 311"/>
                <a:gd name="T18" fmla="*/ 840 w 844"/>
                <a:gd name="T19" fmla="*/ 191 h 311"/>
                <a:gd name="T20" fmla="*/ 828 w 844"/>
                <a:gd name="T21" fmla="*/ 224 h 311"/>
                <a:gd name="T22" fmla="*/ 811 w 844"/>
                <a:gd name="T23" fmla="*/ 253 h 311"/>
                <a:gd name="T24" fmla="*/ 786 w 844"/>
                <a:gd name="T25" fmla="*/ 276 h 311"/>
                <a:gd name="T26" fmla="*/ 757 w 844"/>
                <a:gd name="T27" fmla="*/ 295 h 311"/>
                <a:gd name="T28" fmla="*/ 726 w 844"/>
                <a:gd name="T29" fmla="*/ 307 h 311"/>
                <a:gd name="T30" fmla="*/ 689 w 844"/>
                <a:gd name="T31" fmla="*/ 311 h 311"/>
                <a:gd name="T32" fmla="*/ 155 w 844"/>
                <a:gd name="T33" fmla="*/ 311 h 311"/>
                <a:gd name="T34" fmla="*/ 119 w 844"/>
                <a:gd name="T35" fmla="*/ 307 h 311"/>
                <a:gd name="T36" fmla="*/ 87 w 844"/>
                <a:gd name="T37" fmla="*/ 295 h 311"/>
                <a:gd name="T38" fmla="*/ 58 w 844"/>
                <a:gd name="T39" fmla="*/ 276 h 311"/>
                <a:gd name="T40" fmla="*/ 33 w 844"/>
                <a:gd name="T41" fmla="*/ 253 h 311"/>
                <a:gd name="T42" fmla="*/ 16 w 844"/>
                <a:gd name="T43" fmla="*/ 224 h 311"/>
                <a:gd name="T44" fmla="*/ 4 w 844"/>
                <a:gd name="T45" fmla="*/ 191 h 311"/>
                <a:gd name="T46" fmla="*/ 0 w 844"/>
                <a:gd name="T47" fmla="*/ 156 h 311"/>
                <a:gd name="T48" fmla="*/ 4 w 844"/>
                <a:gd name="T49" fmla="*/ 119 h 311"/>
                <a:gd name="T50" fmla="*/ 16 w 844"/>
                <a:gd name="T51" fmla="*/ 87 h 311"/>
                <a:gd name="T52" fmla="*/ 33 w 844"/>
                <a:gd name="T53" fmla="*/ 58 h 311"/>
                <a:gd name="T54" fmla="*/ 58 w 844"/>
                <a:gd name="T55" fmla="*/ 34 h 311"/>
                <a:gd name="T56" fmla="*/ 87 w 844"/>
                <a:gd name="T57" fmla="*/ 16 h 311"/>
                <a:gd name="T58" fmla="*/ 119 w 844"/>
                <a:gd name="T59" fmla="*/ 5 h 311"/>
                <a:gd name="T60" fmla="*/ 155 w 844"/>
                <a:gd name="T61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44" h="311">
                  <a:moveTo>
                    <a:pt x="155" y="0"/>
                  </a:moveTo>
                  <a:lnTo>
                    <a:pt x="689" y="0"/>
                  </a:lnTo>
                  <a:lnTo>
                    <a:pt x="726" y="5"/>
                  </a:lnTo>
                  <a:lnTo>
                    <a:pt x="757" y="16"/>
                  </a:lnTo>
                  <a:lnTo>
                    <a:pt x="786" y="34"/>
                  </a:lnTo>
                  <a:lnTo>
                    <a:pt x="811" y="58"/>
                  </a:lnTo>
                  <a:lnTo>
                    <a:pt x="828" y="87"/>
                  </a:lnTo>
                  <a:lnTo>
                    <a:pt x="840" y="119"/>
                  </a:lnTo>
                  <a:lnTo>
                    <a:pt x="844" y="156"/>
                  </a:lnTo>
                  <a:lnTo>
                    <a:pt x="840" y="191"/>
                  </a:lnTo>
                  <a:lnTo>
                    <a:pt x="828" y="224"/>
                  </a:lnTo>
                  <a:lnTo>
                    <a:pt x="811" y="253"/>
                  </a:lnTo>
                  <a:lnTo>
                    <a:pt x="786" y="276"/>
                  </a:lnTo>
                  <a:lnTo>
                    <a:pt x="757" y="295"/>
                  </a:lnTo>
                  <a:lnTo>
                    <a:pt x="726" y="307"/>
                  </a:lnTo>
                  <a:lnTo>
                    <a:pt x="689" y="311"/>
                  </a:lnTo>
                  <a:lnTo>
                    <a:pt x="155" y="311"/>
                  </a:lnTo>
                  <a:lnTo>
                    <a:pt x="119" y="307"/>
                  </a:lnTo>
                  <a:lnTo>
                    <a:pt x="87" y="295"/>
                  </a:lnTo>
                  <a:lnTo>
                    <a:pt x="58" y="276"/>
                  </a:lnTo>
                  <a:lnTo>
                    <a:pt x="33" y="253"/>
                  </a:lnTo>
                  <a:lnTo>
                    <a:pt x="16" y="224"/>
                  </a:lnTo>
                  <a:lnTo>
                    <a:pt x="4" y="191"/>
                  </a:lnTo>
                  <a:lnTo>
                    <a:pt x="0" y="156"/>
                  </a:lnTo>
                  <a:lnTo>
                    <a:pt x="4" y="119"/>
                  </a:lnTo>
                  <a:lnTo>
                    <a:pt x="16" y="87"/>
                  </a:lnTo>
                  <a:lnTo>
                    <a:pt x="33" y="58"/>
                  </a:lnTo>
                  <a:lnTo>
                    <a:pt x="58" y="34"/>
                  </a:lnTo>
                  <a:lnTo>
                    <a:pt x="87" y="16"/>
                  </a:lnTo>
                  <a:lnTo>
                    <a:pt x="119" y="5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Freeform 101">
              <a:extLst>
                <a:ext uri="{FF2B5EF4-FFF2-40B4-BE49-F238E27FC236}">
                  <a16:creationId xmlns:a16="http://schemas.microsoft.com/office/drawing/2014/main" id="{51C4595A-4F87-4070-ABB5-7309D2610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301" y="4462463"/>
              <a:ext cx="671513" cy="246063"/>
            </a:xfrm>
            <a:custGeom>
              <a:avLst/>
              <a:gdLst>
                <a:gd name="T0" fmla="*/ 155 w 846"/>
                <a:gd name="T1" fmla="*/ 0 h 311"/>
                <a:gd name="T2" fmla="*/ 691 w 846"/>
                <a:gd name="T3" fmla="*/ 0 h 311"/>
                <a:gd name="T4" fmla="*/ 725 w 846"/>
                <a:gd name="T5" fmla="*/ 5 h 311"/>
                <a:gd name="T6" fmla="*/ 759 w 846"/>
                <a:gd name="T7" fmla="*/ 16 h 311"/>
                <a:gd name="T8" fmla="*/ 788 w 846"/>
                <a:gd name="T9" fmla="*/ 34 h 311"/>
                <a:gd name="T10" fmla="*/ 811 w 846"/>
                <a:gd name="T11" fmla="*/ 58 h 311"/>
                <a:gd name="T12" fmla="*/ 830 w 846"/>
                <a:gd name="T13" fmla="*/ 87 h 311"/>
                <a:gd name="T14" fmla="*/ 841 w 846"/>
                <a:gd name="T15" fmla="*/ 119 h 311"/>
                <a:gd name="T16" fmla="*/ 846 w 846"/>
                <a:gd name="T17" fmla="*/ 156 h 311"/>
                <a:gd name="T18" fmla="*/ 841 w 846"/>
                <a:gd name="T19" fmla="*/ 191 h 311"/>
                <a:gd name="T20" fmla="*/ 830 w 846"/>
                <a:gd name="T21" fmla="*/ 224 h 311"/>
                <a:gd name="T22" fmla="*/ 811 w 846"/>
                <a:gd name="T23" fmla="*/ 253 h 311"/>
                <a:gd name="T24" fmla="*/ 788 w 846"/>
                <a:gd name="T25" fmla="*/ 276 h 311"/>
                <a:gd name="T26" fmla="*/ 759 w 846"/>
                <a:gd name="T27" fmla="*/ 295 h 311"/>
                <a:gd name="T28" fmla="*/ 725 w 846"/>
                <a:gd name="T29" fmla="*/ 307 h 311"/>
                <a:gd name="T30" fmla="*/ 691 w 846"/>
                <a:gd name="T31" fmla="*/ 311 h 311"/>
                <a:gd name="T32" fmla="*/ 155 w 846"/>
                <a:gd name="T33" fmla="*/ 311 h 311"/>
                <a:gd name="T34" fmla="*/ 120 w 846"/>
                <a:gd name="T35" fmla="*/ 307 h 311"/>
                <a:gd name="T36" fmla="*/ 86 w 846"/>
                <a:gd name="T37" fmla="*/ 295 h 311"/>
                <a:gd name="T38" fmla="*/ 59 w 846"/>
                <a:gd name="T39" fmla="*/ 276 h 311"/>
                <a:gd name="T40" fmla="*/ 34 w 846"/>
                <a:gd name="T41" fmla="*/ 253 h 311"/>
                <a:gd name="T42" fmla="*/ 15 w 846"/>
                <a:gd name="T43" fmla="*/ 224 h 311"/>
                <a:gd name="T44" fmla="*/ 4 w 846"/>
                <a:gd name="T45" fmla="*/ 191 h 311"/>
                <a:gd name="T46" fmla="*/ 0 w 846"/>
                <a:gd name="T47" fmla="*/ 156 h 311"/>
                <a:gd name="T48" fmla="*/ 4 w 846"/>
                <a:gd name="T49" fmla="*/ 119 h 311"/>
                <a:gd name="T50" fmla="*/ 15 w 846"/>
                <a:gd name="T51" fmla="*/ 87 h 311"/>
                <a:gd name="T52" fmla="*/ 34 w 846"/>
                <a:gd name="T53" fmla="*/ 58 h 311"/>
                <a:gd name="T54" fmla="*/ 59 w 846"/>
                <a:gd name="T55" fmla="*/ 34 h 311"/>
                <a:gd name="T56" fmla="*/ 86 w 846"/>
                <a:gd name="T57" fmla="*/ 16 h 311"/>
                <a:gd name="T58" fmla="*/ 120 w 846"/>
                <a:gd name="T59" fmla="*/ 5 h 311"/>
                <a:gd name="T60" fmla="*/ 155 w 846"/>
                <a:gd name="T61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46" h="311">
                  <a:moveTo>
                    <a:pt x="155" y="0"/>
                  </a:moveTo>
                  <a:lnTo>
                    <a:pt x="691" y="0"/>
                  </a:lnTo>
                  <a:lnTo>
                    <a:pt x="725" y="5"/>
                  </a:lnTo>
                  <a:lnTo>
                    <a:pt x="759" y="16"/>
                  </a:lnTo>
                  <a:lnTo>
                    <a:pt x="788" y="34"/>
                  </a:lnTo>
                  <a:lnTo>
                    <a:pt x="811" y="58"/>
                  </a:lnTo>
                  <a:lnTo>
                    <a:pt x="830" y="87"/>
                  </a:lnTo>
                  <a:lnTo>
                    <a:pt x="841" y="119"/>
                  </a:lnTo>
                  <a:lnTo>
                    <a:pt x="846" y="156"/>
                  </a:lnTo>
                  <a:lnTo>
                    <a:pt x="841" y="191"/>
                  </a:lnTo>
                  <a:lnTo>
                    <a:pt x="830" y="224"/>
                  </a:lnTo>
                  <a:lnTo>
                    <a:pt x="811" y="253"/>
                  </a:lnTo>
                  <a:lnTo>
                    <a:pt x="788" y="276"/>
                  </a:lnTo>
                  <a:lnTo>
                    <a:pt x="759" y="295"/>
                  </a:lnTo>
                  <a:lnTo>
                    <a:pt x="725" y="307"/>
                  </a:lnTo>
                  <a:lnTo>
                    <a:pt x="691" y="311"/>
                  </a:lnTo>
                  <a:lnTo>
                    <a:pt x="155" y="311"/>
                  </a:lnTo>
                  <a:lnTo>
                    <a:pt x="120" y="307"/>
                  </a:lnTo>
                  <a:lnTo>
                    <a:pt x="86" y="295"/>
                  </a:lnTo>
                  <a:lnTo>
                    <a:pt x="59" y="276"/>
                  </a:lnTo>
                  <a:lnTo>
                    <a:pt x="34" y="253"/>
                  </a:lnTo>
                  <a:lnTo>
                    <a:pt x="15" y="224"/>
                  </a:lnTo>
                  <a:lnTo>
                    <a:pt x="4" y="191"/>
                  </a:lnTo>
                  <a:lnTo>
                    <a:pt x="0" y="156"/>
                  </a:lnTo>
                  <a:lnTo>
                    <a:pt x="4" y="119"/>
                  </a:lnTo>
                  <a:lnTo>
                    <a:pt x="15" y="87"/>
                  </a:lnTo>
                  <a:lnTo>
                    <a:pt x="34" y="58"/>
                  </a:lnTo>
                  <a:lnTo>
                    <a:pt x="59" y="34"/>
                  </a:lnTo>
                  <a:lnTo>
                    <a:pt x="86" y="16"/>
                  </a:lnTo>
                  <a:lnTo>
                    <a:pt x="120" y="5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Freeform 102">
              <a:extLst>
                <a:ext uri="{FF2B5EF4-FFF2-40B4-BE49-F238E27FC236}">
                  <a16:creationId xmlns:a16="http://schemas.microsoft.com/office/drawing/2014/main" id="{6E35567A-63E1-4AEA-B2B1-C45356420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6926" y="2757488"/>
              <a:ext cx="246063" cy="673100"/>
            </a:xfrm>
            <a:custGeom>
              <a:avLst/>
              <a:gdLst>
                <a:gd name="T0" fmla="*/ 155 w 311"/>
                <a:gd name="T1" fmla="*/ 0 h 847"/>
                <a:gd name="T2" fmla="*/ 192 w 311"/>
                <a:gd name="T3" fmla="*/ 4 h 847"/>
                <a:gd name="T4" fmla="*/ 224 w 311"/>
                <a:gd name="T5" fmla="*/ 16 h 847"/>
                <a:gd name="T6" fmla="*/ 253 w 311"/>
                <a:gd name="T7" fmla="*/ 35 h 847"/>
                <a:gd name="T8" fmla="*/ 277 w 311"/>
                <a:gd name="T9" fmla="*/ 58 h 847"/>
                <a:gd name="T10" fmla="*/ 295 w 311"/>
                <a:gd name="T11" fmla="*/ 87 h 847"/>
                <a:gd name="T12" fmla="*/ 308 w 311"/>
                <a:gd name="T13" fmla="*/ 121 h 847"/>
                <a:gd name="T14" fmla="*/ 311 w 311"/>
                <a:gd name="T15" fmla="*/ 155 h 847"/>
                <a:gd name="T16" fmla="*/ 311 w 311"/>
                <a:gd name="T17" fmla="*/ 692 h 847"/>
                <a:gd name="T18" fmla="*/ 308 w 311"/>
                <a:gd name="T19" fmla="*/ 728 h 847"/>
                <a:gd name="T20" fmla="*/ 295 w 311"/>
                <a:gd name="T21" fmla="*/ 760 h 847"/>
                <a:gd name="T22" fmla="*/ 277 w 311"/>
                <a:gd name="T23" fmla="*/ 789 h 847"/>
                <a:gd name="T24" fmla="*/ 253 w 311"/>
                <a:gd name="T25" fmla="*/ 814 h 847"/>
                <a:gd name="T26" fmla="*/ 224 w 311"/>
                <a:gd name="T27" fmla="*/ 833 h 847"/>
                <a:gd name="T28" fmla="*/ 192 w 311"/>
                <a:gd name="T29" fmla="*/ 844 h 847"/>
                <a:gd name="T30" fmla="*/ 155 w 311"/>
                <a:gd name="T31" fmla="*/ 847 h 847"/>
                <a:gd name="T32" fmla="*/ 121 w 311"/>
                <a:gd name="T33" fmla="*/ 844 h 847"/>
                <a:gd name="T34" fmla="*/ 87 w 311"/>
                <a:gd name="T35" fmla="*/ 833 h 847"/>
                <a:gd name="T36" fmla="*/ 58 w 311"/>
                <a:gd name="T37" fmla="*/ 814 h 847"/>
                <a:gd name="T38" fmla="*/ 35 w 311"/>
                <a:gd name="T39" fmla="*/ 789 h 847"/>
                <a:gd name="T40" fmla="*/ 16 w 311"/>
                <a:gd name="T41" fmla="*/ 760 h 847"/>
                <a:gd name="T42" fmla="*/ 5 w 311"/>
                <a:gd name="T43" fmla="*/ 728 h 847"/>
                <a:gd name="T44" fmla="*/ 0 w 311"/>
                <a:gd name="T45" fmla="*/ 692 h 847"/>
                <a:gd name="T46" fmla="*/ 0 w 311"/>
                <a:gd name="T47" fmla="*/ 155 h 847"/>
                <a:gd name="T48" fmla="*/ 5 w 311"/>
                <a:gd name="T49" fmla="*/ 121 h 847"/>
                <a:gd name="T50" fmla="*/ 16 w 311"/>
                <a:gd name="T51" fmla="*/ 87 h 847"/>
                <a:gd name="T52" fmla="*/ 35 w 311"/>
                <a:gd name="T53" fmla="*/ 58 h 847"/>
                <a:gd name="T54" fmla="*/ 58 w 311"/>
                <a:gd name="T55" fmla="*/ 35 h 847"/>
                <a:gd name="T56" fmla="*/ 87 w 311"/>
                <a:gd name="T57" fmla="*/ 16 h 847"/>
                <a:gd name="T58" fmla="*/ 121 w 311"/>
                <a:gd name="T59" fmla="*/ 4 h 847"/>
                <a:gd name="T60" fmla="*/ 155 w 311"/>
                <a:gd name="T61" fmla="*/ 0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1" h="847">
                  <a:moveTo>
                    <a:pt x="155" y="0"/>
                  </a:moveTo>
                  <a:lnTo>
                    <a:pt x="192" y="4"/>
                  </a:lnTo>
                  <a:lnTo>
                    <a:pt x="224" y="16"/>
                  </a:lnTo>
                  <a:lnTo>
                    <a:pt x="253" y="35"/>
                  </a:lnTo>
                  <a:lnTo>
                    <a:pt x="277" y="58"/>
                  </a:lnTo>
                  <a:lnTo>
                    <a:pt x="295" y="87"/>
                  </a:lnTo>
                  <a:lnTo>
                    <a:pt x="308" y="121"/>
                  </a:lnTo>
                  <a:lnTo>
                    <a:pt x="311" y="155"/>
                  </a:lnTo>
                  <a:lnTo>
                    <a:pt x="311" y="692"/>
                  </a:lnTo>
                  <a:lnTo>
                    <a:pt x="308" y="728"/>
                  </a:lnTo>
                  <a:lnTo>
                    <a:pt x="295" y="760"/>
                  </a:lnTo>
                  <a:lnTo>
                    <a:pt x="277" y="789"/>
                  </a:lnTo>
                  <a:lnTo>
                    <a:pt x="253" y="814"/>
                  </a:lnTo>
                  <a:lnTo>
                    <a:pt x="224" y="833"/>
                  </a:lnTo>
                  <a:lnTo>
                    <a:pt x="192" y="844"/>
                  </a:lnTo>
                  <a:lnTo>
                    <a:pt x="155" y="847"/>
                  </a:lnTo>
                  <a:lnTo>
                    <a:pt x="121" y="844"/>
                  </a:lnTo>
                  <a:lnTo>
                    <a:pt x="87" y="833"/>
                  </a:lnTo>
                  <a:lnTo>
                    <a:pt x="58" y="814"/>
                  </a:lnTo>
                  <a:lnTo>
                    <a:pt x="35" y="789"/>
                  </a:lnTo>
                  <a:lnTo>
                    <a:pt x="16" y="760"/>
                  </a:lnTo>
                  <a:lnTo>
                    <a:pt x="5" y="728"/>
                  </a:lnTo>
                  <a:lnTo>
                    <a:pt x="0" y="692"/>
                  </a:lnTo>
                  <a:lnTo>
                    <a:pt x="0" y="155"/>
                  </a:lnTo>
                  <a:lnTo>
                    <a:pt x="5" y="121"/>
                  </a:lnTo>
                  <a:lnTo>
                    <a:pt x="16" y="87"/>
                  </a:lnTo>
                  <a:lnTo>
                    <a:pt x="35" y="58"/>
                  </a:lnTo>
                  <a:lnTo>
                    <a:pt x="58" y="35"/>
                  </a:lnTo>
                  <a:lnTo>
                    <a:pt x="87" y="16"/>
                  </a:lnTo>
                  <a:lnTo>
                    <a:pt x="121" y="4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Freeform 103">
              <a:extLst>
                <a:ext uri="{FF2B5EF4-FFF2-40B4-BE49-F238E27FC236}">
                  <a16:creationId xmlns:a16="http://schemas.microsoft.com/office/drawing/2014/main" id="{D74A09F7-E8E7-42FC-B61B-BB00CD602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7038" y="5365750"/>
              <a:ext cx="547688" cy="547688"/>
            </a:xfrm>
            <a:custGeom>
              <a:avLst/>
              <a:gdLst>
                <a:gd name="T0" fmla="*/ 155 w 690"/>
                <a:gd name="T1" fmla="*/ 0 h 690"/>
                <a:gd name="T2" fmla="*/ 185 w 690"/>
                <a:gd name="T3" fmla="*/ 3 h 690"/>
                <a:gd name="T4" fmla="*/ 214 w 690"/>
                <a:gd name="T5" fmla="*/ 12 h 690"/>
                <a:gd name="T6" fmla="*/ 240 w 690"/>
                <a:gd name="T7" fmla="*/ 26 h 690"/>
                <a:gd name="T8" fmla="*/ 265 w 690"/>
                <a:gd name="T9" fmla="*/ 45 h 690"/>
                <a:gd name="T10" fmla="*/ 643 w 690"/>
                <a:gd name="T11" fmla="*/ 426 h 690"/>
                <a:gd name="T12" fmla="*/ 663 w 690"/>
                <a:gd name="T13" fmla="*/ 449 h 690"/>
                <a:gd name="T14" fmla="*/ 678 w 690"/>
                <a:gd name="T15" fmla="*/ 477 h 690"/>
                <a:gd name="T16" fmla="*/ 687 w 690"/>
                <a:gd name="T17" fmla="*/ 506 h 690"/>
                <a:gd name="T18" fmla="*/ 690 w 690"/>
                <a:gd name="T19" fmla="*/ 535 h 690"/>
                <a:gd name="T20" fmla="*/ 687 w 690"/>
                <a:gd name="T21" fmla="*/ 565 h 690"/>
                <a:gd name="T22" fmla="*/ 678 w 690"/>
                <a:gd name="T23" fmla="*/ 594 h 690"/>
                <a:gd name="T24" fmla="*/ 663 w 690"/>
                <a:gd name="T25" fmla="*/ 621 h 690"/>
                <a:gd name="T26" fmla="*/ 643 w 690"/>
                <a:gd name="T27" fmla="*/ 645 h 690"/>
                <a:gd name="T28" fmla="*/ 619 w 690"/>
                <a:gd name="T29" fmla="*/ 666 h 690"/>
                <a:gd name="T30" fmla="*/ 592 w 690"/>
                <a:gd name="T31" fmla="*/ 679 h 690"/>
                <a:gd name="T32" fmla="*/ 563 w 690"/>
                <a:gd name="T33" fmla="*/ 687 h 690"/>
                <a:gd name="T34" fmla="*/ 534 w 690"/>
                <a:gd name="T35" fmla="*/ 690 h 690"/>
                <a:gd name="T36" fmla="*/ 504 w 690"/>
                <a:gd name="T37" fmla="*/ 687 h 690"/>
                <a:gd name="T38" fmla="*/ 475 w 690"/>
                <a:gd name="T39" fmla="*/ 679 h 690"/>
                <a:gd name="T40" fmla="*/ 449 w 690"/>
                <a:gd name="T41" fmla="*/ 666 h 690"/>
                <a:gd name="T42" fmla="*/ 424 w 690"/>
                <a:gd name="T43" fmla="*/ 645 h 690"/>
                <a:gd name="T44" fmla="*/ 46 w 690"/>
                <a:gd name="T45" fmla="*/ 266 h 690"/>
                <a:gd name="T46" fmla="*/ 26 w 690"/>
                <a:gd name="T47" fmla="*/ 241 h 690"/>
                <a:gd name="T48" fmla="*/ 11 w 690"/>
                <a:gd name="T49" fmla="*/ 214 h 690"/>
                <a:gd name="T50" fmla="*/ 3 w 690"/>
                <a:gd name="T51" fmla="*/ 185 h 690"/>
                <a:gd name="T52" fmla="*/ 0 w 690"/>
                <a:gd name="T53" fmla="*/ 156 h 690"/>
                <a:gd name="T54" fmla="*/ 3 w 690"/>
                <a:gd name="T55" fmla="*/ 126 h 690"/>
                <a:gd name="T56" fmla="*/ 11 w 690"/>
                <a:gd name="T57" fmla="*/ 97 h 690"/>
                <a:gd name="T58" fmla="*/ 26 w 690"/>
                <a:gd name="T59" fmla="*/ 70 h 690"/>
                <a:gd name="T60" fmla="*/ 46 w 690"/>
                <a:gd name="T61" fmla="*/ 45 h 690"/>
                <a:gd name="T62" fmla="*/ 71 w 690"/>
                <a:gd name="T63" fmla="*/ 26 h 690"/>
                <a:gd name="T64" fmla="*/ 97 w 690"/>
                <a:gd name="T65" fmla="*/ 12 h 690"/>
                <a:gd name="T66" fmla="*/ 126 w 690"/>
                <a:gd name="T67" fmla="*/ 3 h 690"/>
                <a:gd name="T68" fmla="*/ 155 w 690"/>
                <a:gd name="T6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0" h="690">
                  <a:moveTo>
                    <a:pt x="155" y="0"/>
                  </a:moveTo>
                  <a:lnTo>
                    <a:pt x="185" y="3"/>
                  </a:lnTo>
                  <a:lnTo>
                    <a:pt x="214" y="12"/>
                  </a:lnTo>
                  <a:lnTo>
                    <a:pt x="240" y="26"/>
                  </a:lnTo>
                  <a:lnTo>
                    <a:pt x="265" y="45"/>
                  </a:lnTo>
                  <a:lnTo>
                    <a:pt x="643" y="426"/>
                  </a:lnTo>
                  <a:lnTo>
                    <a:pt x="663" y="449"/>
                  </a:lnTo>
                  <a:lnTo>
                    <a:pt x="678" y="477"/>
                  </a:lnTo>
                  <a:lnTo>
                    <a:pt x="687" y="506"/>
                  </a:lnTo>
                  <a:lnTo>
                    <a:pt x="690" y="535"/>
                  </a:lnTo>
                  <a:lnTo>
                    <a:pt x="687" y="565"/>
                  </a:lnTo>
                  <a:lnTo>
                    <a:pt x="678" y="594"/>
                  </a:lnTo>
                  <a:lnTo>
                    <a:pt x="663" y="621"/>
                  </a:lnTo>
                  <a:lnTo>
                    <a:pt x="643" y="645"/>
                  </a:lnTo>
                  <a:lnTo>
                    <a:pt x="619" y="666"/>
                  </a:lnTo>
                  <a:lnTo>
                    <a:pt x="592" y="679"/>
                  </a:lnTo>
                  <a:lnTo>
                    <a:pt x="563" y="687"/>
                  </a:lnTo>
                  <a:lnTo>
                    <a:pt x="534" y="690"/>
                  </a:lnTo>
                  <a:lnTo>
                    <a:pt x="504" y="687"/>
                  </a:lnTo>
                  <a:lnTo>
                    <a:pt x="475" y="679"/>
                  </a:lnTo>
                  <a:lnTo>
                    <a:pt x="449" y="666"/>
                  </a:lnTo>
                  <a:lnTo>
                    <a:pt x="424" y="645"/>
                  </a:lnTo>
                  <a:lnTo>
                    <a:pt x="46" y="266"/>
                  </a:lnTo>
                  <a:lnTo>
                    <a:pt x="26" y="241"/>
                  </a:lnTo>
                  <a:lnTo>
                    <a:pt x="11" y="214"/>
                  </a:lnTo>
                  <a:lnTo>
                    <a:pt x="3" y="185"/>
                  </a:lnTo>
                  <a:lnTo>
                    <a:pt x="0" y="156"/>
                  </a:lnTo>
                  <a:lnTo>
                    <a:pt x="3" y="126"/>
                  </a:lnTo>
                  <a:lnTo>
                    <a:pt x="11" y="97"/>
                  </a:lnTo>
                  <a:lnTo>
                    <a:pt x="26" y="70"/>
                  </a:lnTo>
                  <a:lnTo>
                    <a:pt x="46" y="45"/>
                  </a:lnTo>
                  <a:lnTo>
                    <a:pt x="71" y="26"/>
                  </a:lnTo>
                  <a:lnTo>
                    <a:pt x="97" y="12"/>
                  </a:lnTo>
                  <a:lnTo>
                    <a:pt x="126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Freeform 104">
              <a:extLst>
                <a:ext uri="{FF2B5EF4-FFF2-40B4-BE49-F238E27FC236}">
                  <a16:creationId xmlns:a16="http://schemas.microsoft.com/office/drawing/2014/main" id="{5E376CE9-F0D4-4074-BF73-FCA73C7CE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6776" y="3257550"/>
              <a:ext cx="546100" cy="547688"/>
            </a:xfrm>
            <a:custGeom>
              <a:avLst/>
              <a:gdLst>
                <a:gd name="T0" fmla="*/ 155 w 688"/>
                <a:gd name="T1" fmla="*/ 0 h 690"/>
                <a:gd name="T2" fmla="*/ 185 w 688"/>
                <a:gd name="T3" fmla="*/ 3 h 690"/>
                <a:gd name="T4" fmla="*/ 213 w 688"/>
                <a:gd name="T5" fmla="*/ 10 h 690"/>
                <a:gd name="T6" fmla="*/ 240 w 688"/>
                <a:gd name="T7" fmla="*/ 25 h 690"/>
                <a:gd name="T8" fmla="*/ 265 w 688"/>
                <a:gd name="T9" fmla="*/ 45 h 690"/>
                <a:gd name="T10" fmla="*/ 643 w 688"/>
                <a:gd name="T11" fmla="*/ 424 h 690"/>
                <a:gd name="T12" fmla="*/ 662 w 688"/>
                <a:gd name="T13" fmla="*/ 449 h 690"/>
                <a:gd name="T14" fmla="*/ 676 w 688"/>
                <a:gd name="T15" fmla="*/ 475 h 690"/>
                <a:gd name="T16" fmla="*/ 685 w 688"/>
                <a:gd name="T17" fmla="*/ 504 h 690"/>
                <a:gd name="T18" fmla="*/ 688 w 688"/>
                <a:gd name="T19" fmla="*/ 535 h 690"/>
                <a:gd name="T20" fmla="*/ 685 w 688"/>
                <a:gd name="T21" fmla="*/ 564 h 690"/>
                <a:gd name="T22" fmla="*/ 676 w 688"/>
                <a:gd name="T23" fmla="*/ 593 h 690"/>
                <a:gd name="T24" fmla="*/ 662 w 688"/>
                <a:gd name="T25" fmla="*/ 621 h 690"/>
                <a:gd name="T26" fmla="*/ 643 w 688"/>
                <a:gd name="T27" fmla="*/ 644 h 690"/>
                <a:gd name="T28" fmla="*/ 619 w 688"/>
                <a:gd name="T29" fmla="*/ 664 h 690"/>
                <a:gd name="T30" fmla="*/ 591 w 688"/>
                <a:gd name="T31" fmla="*/ 679 h 690"/>
                <a:gd name="T32" fmla="*/ 562 w 688"/>
                <a:gd name="T33" fmla="*/ 687 h 690"/>
                <a:gd name="T34" fmla="*/ 533 w 688"/>
                <a:gd name="T35" fmla="*/ 690 h 690"/>
                <a:gd name="T36" fmla="*/ 504 w 688"/>
                <a:gd name="T37" fmla="*/ 687 h 690"/>
                <a:gd name="T38" fmla="*/ 475 w 688"/>
                <a:gd name="T39" fmla="*/ 679 h 690"/>
                <a:gd name="T40" fmla="*/ 448 w 688"/>
                <a:gd name="T41" fmla="*/ 664 h 690"/>
                <a:gd name="T42" fmla="*/ 423 w 688"/>
                <a:gd name="T43" fmla="*/ 644 h 690"/>
                <a:gd name="T44" fmla="*/ 45 w 688"/>
                <a:gd name="T45" fmla="*/ 265 h 690"/>
                <a:gd name="T46" fmla="*/ 26 w 688"/>
                <a:gd name="T47" fmla="*/ 240 h 690"/>
                <a:gd name="T48" fmla="*/ 11 w 688"/>
                <a:gd name="T49" fmla="*/ 214 h 690"/>
                <a:gd name="T50" fmla="*/ 3 w 688"/>
                <a:gd name="T51" fmla="*/ 185 h 690"/>
                <a:gd name="T52" fmla="*/ 0 w 688"/>
                <a:gd name="T53" fmla="*/ 156 h 690"/>
                <a:gd name="T54" fmla="*/ 3 w 688"/>
                <a:gd name="T55" fmla="*/ 125 h 690"/>
                <a:gd name="T56" fmla="*/ 11 w 688"/>
                <a:gd name="T57" fmla="*/ 96 h 690"/>
                <a:gd name="T58" fmla="*/ 26 w 688"/>
                <a:gd name="T59" fmla="*/ 70 h 690"/>
                <a:gd name="T60" fmla="*/ 45 w 688"/>
                <a:gd name="T61" fmla="*/ 45 h 690"/>
                <a:gd name="T62" fmla="*/ 69 w 688"/>
                <a:gd name="T63" fmla="*/ 25 h 690"/>
                <a:gd name="T64" fmla="*/ 97 w 688"/>
                <a:gd name="T65" fmla="*/ 10 h 690"/>
                <a:gd name="T66" fmla="*/ 126 w 688"/>
                <a:gd name="T67" fmla="*/ 3 h 690"/>
                <a:gd name="T68" fmla="*/ 155 w 688"/>
                <a:gd name="T6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8" h="690">
                  <a:moveTo>
                    <a:pt x="155" y="0"/>
                  </a:moveTo>
                  <a:lnTo>
                    <a:pt x="185" y="3"/>
                  </a:lnTo>
                  <a:lnTo>
                    <a:pt x="213" y="10"/>
                  </a:lnTo>
                  <a:lnTo>
                    <a:pt x="240" y="25"/>
                  </a:lnTo>
                  <a:lnTo>
                    <a:pt x="265" y="45"/>
                  </a:lnTo>
                  <a:lnTo>
                    <a:pt x="643" y="424"/>
                  </a:lnTo>
                  <a:lnTo>
                    <a:pt x="662" y="449"/>
                  </a:lnTo>
                  <a:lnTo>
                    <a:pt x="676" y="475"/>
                  </a:lnTo>
                  <a:lnTo>
                    <a:pt x="685" y="504"/>
                  </a:lnTo>
                  <a:lnTo>
                    <a:pt x="688" y="535"/>
                  </a:lnTo>
                  <a:lnTo>
                    <a:pt x="685" y="564"/>
                  </a:lnTo>
                  <a:lnTo>
                    <a:pt x="676" y="593"/>
                  </a:lnTo>
                  <a:lnTo>
                    <a:pt x="662" y="621"/>
                  </a:lnTo>
                  <a:lnTo>
                    <a:pt x="643" y="644"/>
                  </a:lnTo>
                  <a:lnTo>
                    <a:pt x="619" y="664"/>
                  </a:lnTo>
                  <a:lnTo>
                    <a:pt x="591" y="679"/>
                  </a:lnTo>
                  <a:lnTo>
                    <a:pt x="562" y="687"/>
                  </a:lnTo>
                  <a:lnTo>
                    <a:pt x="533" y="690"/>
                  </a:lnTo>
                  <a:lnTo>
                    <a:pt x="504" y="687"/>
                  </a:lnTo>
                  <a:lnTo>
                    <a:pt x="475" y="679"/>
                  </a:lnTo>
                  <a:lnTo>
                    <a:pt x="448" y="664"/>
                  </a:lnTo>
                  <a:lnTo>
                    <a:pt x="423" y="644"/>
                  </a:lnTo>
                  <a:lnTo>
                    <a:pt x="45" y="265"/>
                  </a:lnTo>
                  <a:lnTo>
                    <a:pt x="26" y="240"/>
                  </a:lnTo>
                  <a:lnTo>
                    <a:pt x="11" y="214"/>
                  </a:lnTo>
                  <a:lnTo>
                    <a:pt x="3" y="185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1" y="96"/>
                  </a:lnTo>
                  <a:lnTo>
                    <a:pt x="26" y="70"/>
                  </a:lnTo>
                  <a:lnTo>
                    <a:pt x="45" y="45"/>
                  </a:lnTo>
                  <a:lnTo>
                    <a:pt x="69" y="25"/>
                  </a:lnTo>
                  <a:lnTo>
                    <a:pt x="97" y="10"/>
                  </a:lnTo>
                  <a:lnTo>
                    <a:pt x="126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Freeform 105">
              <a:extLst>
                <a:ext uri="{FF2B5EF4-FFF2-40B4-BE49-F238E27FC236}">
                  <a16:creationId xmlns:a16="http://schemas.microsoft.com/office/drawing/2014/main" id="{86FC6A7D-0F5E-4637-8580-ADE42DDA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6776" y="5365750"/>
              <a:ext cx="546100" cy="547688"/>
            </a:xfrm>
            <a:custGeom>
              <a:avLst/>
              <a:gdLst>
                <a:gd name="T0" fmla="*/ 533 w 688"/>
                <a:gd name="T1" fmla="*/ 0 h 690"/>
                <a:gd name="T2" fmla="*/ 563 w 688"/>
                <a:gd name="T3" fmla="*/ 3 h 690"/>
                <a:gd name="T4" fmla="*/ 591 w 688"/>
                <a:gd name="T5" fmla="*/ 12 h 690"/>
                <a:gd name="T6" fmla="*/ 619 w 688"/>
                <a:gd name="T7" fmla="*/ 26 h 690"/>
                <a:gd name="T8" fmla="*/ 643 w 688"/>
                <a:gd name="T9" fmla="*/ 45 h 690"/>
                <a:gd name="T10" fmla="*/ 663 w 688"/>
                <a:gd name="T11" fmla="*/ 70 h 690"/>
                <a:gd name="T12" fmla="*/ 676 w 688"/>
                <a:gd name="T13" fmla="*/ 97 h 690"/>
                <a:gd name="T14" fmla="*/ 685 w 688"/>
                <a:gd name="T15" fmla="*/ 126 h 690"/>
                <a:gd name="T16" fmla="*/ 688 w 688"/>
                <a:gd name="T17" fmla="*/ 156 h 690"/>
                <a:gd name="T18" fmla="*/ 685 w 688"/>
                <a:gd name="T19" fmla="*/ 185 h 690"/>
                <a:gd name="T20" fmla="*/ 676 w 688"/>
                <a:gd name="T21" fmla="*/ 214 h 690"/>
                <a:gd name="T22" fmla="*/ 663 w 688"/>
                <a:gd name="T23" fmla="*/ 241 h 690"/>
                <a:gd name="T24" fmla="*/ 643 w 688"/>
                <a:gd name="T25" fmla="*/ 266 h 690"/>
                <a:gd name="T26" fmla="*/ 265 w 688"/>
                <a:gd name="T27" fmla="*/ 645 h 690"/>
                <a:gd name="T28" fmla="*/ 240 w 688"/>
                <a:gd name="T29" fmla="*/ 666 h 690"/>
                <a:gd name="T30" fmla="*/ 213 w 688"/>
                <a:gd name="T31" fmla="*/ 679 h 690"/>
                <a:gd name="T32" fmla="*/ 184 w 688"/>
                <a:gd name="T33" fmla="*/ 687 h 690"/>
                <a:gd name="T34" fmla="*/ 155 w 688"/>
                <a:gd name="T35" fmla="*/ 690 h 690"/>
                <a:gd name="T36" fmla="*/ 126 w 688"/>
                <a:gd name="T37" fmla="*/ 687 h 690"/>
                <a:gd name="T38" fmla="*/ 97 w 688"/>
                <a:gd name="T39" fmla="*/ 679 h 690"/>
                <a:gd name="T40" fmla="*/ 69 w 688"/>
                <a:gd name="T41" fmla="*/ 666 h 690"/>
                <a:gd name="T42" fmla="*/ 45 w 688"/>
                <a:gd name="T43" fmla="*/ 645 h 690"/>
                <a:gd name="T44" fmla="*/ 26 w 688"/>
                <a:gd name="T45" fmla="*/ 621 h 690"/>
                <a:gd name="T46" fmla="*/ 11 w 688"/>
                <a:gd name="T47" fmla="*/ 593 h 690"/>
                <a:gd name="T48" fmla="*/ 3 w 688"/>
                <a:gd name="T49" fmla="*/ 565 h 690"/>
                <a:gd name="T50" fmla="*/ 0 w 688"/>
                <a:gd name="T51" fmla="*/ 535 h 690"/>
                <a:gd name="T52" fmla="*/ 3 w 688"/>
                <a:gd name="T53" fmla="*/ 506 h 690"/>
                <a:gd name="T54" fmla="*/ 11 w 688"/>
                <a:gd name="T55" fmla="*/ 477 h 690"/>
                <a:gd name="T56" fmla="*/ 26 w 688"/>
                <a:gd name="T57" fmla="*/ 449 h 690"/>
                <a:gd name="T58" fmla="*/ 45 w 688"/>
                <a:gd name="T59" fmla="*/ 426 h 690"/>
                <a:gd name="T60" fmla="*/ 423 w 688"/>
                <a:gd name="T61" fmla="*/ 45 h 690"/>
                <a:gd name="T62" fmla="*/ 448 w 688"/>
                <a:gd name="T63" fmla="*/ 26 h 690"/>
                <a:gd name="T64" fmla="*/ 475 w 688"/>
                <a:gd name="T65" fmla="*/ 12 h 690"/>
                <a:gd name="T66" fmla="*/ 504 w 688"/>
                <a:gd name="T67" fmla="*/ 3 h 690"/>
                <a:gd name="T68" fmla="*/ 533 w 688"/>
                <a:gd name="T6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8" h="690">
                  <a:moveTo>
                    <a:pt x="533" y="0"/>
                  </a:moveTo>
                  <a:lnTo>
                    <a:pt x="563" y="3"/>
                  </a:lnTo>
                  <a:lnTo>
                    <a:pt x="591" y="12"/>
                  </a:lnTo>
                  <a:lnTo>
                    <a:pt x="619" y="26"/>
                  </a:lnTo>
                  <a:lnTo>
                    <a:pt x="643" y="45"/>
                  </a:lnTo>
                  <a:lnTo>
                    <a:pt x="663" y="70"/>
                  </a:lnTo>
                  <a:lnTo>
                    <a:pt x="676" y="97"/>
                  </a:lnTo>
                  <a:lnTo>
                    <a:pt x="685" y="126"/>
                  </a:lnTo>
                  <a:lnTo>
                    <a:pt x="688" y="156"/>
                  </a:lnTo>
                  <a:lnTo>
                    <a:pt x="685" y="185"/>
                  </a:lnTo>
                  <a:lnTo>
                    <a:pt x="676" y="214"/>
                  </a:lnTo>
                  <a:lnTo>
                    <a:pt x="663" y="241"/>
                  </a:lnTo>
                  <a:lnTo>
                    <a:pt x="643" y="266"/>
                  </a:lnTo>
                  <a:lnTo>
                    <a:pt x="265" y="645"/>
                  </a:lnTo>
                  <a:lnTo>
                    <a:pt x="240" y="666"/>
                  </a:lnTo>
                  <a:lnTo>
                    <a:pt x="213" y="679"/>
                  </a:lnTo>
                  <a:lnTo>
                    <a:pt x="184" y="687"/>
                  </a:lnTo>
                  <a:lnTo>
                    <a:pt x="155" y="690"/>
                  </a:lnTo>
                  <a:lnTo>
                    <a:pt x="126" y="687"/>
                  </a:lnTo>
                  <a:lnTo>
                    <a:pt x="97" y="679"/>
                  </a:lnTo>
                  <a:lnTo>
                    <a:pt x="69" y="666"/>
                  </a:lnTo>
                  <a:lnTo>
                    <a:pt x="45" y="645"/>
                  </a:lnTo>
                  <a:lnTo>
                    <a:pt x="26" y="621"/>
                  </a:lnTo>
                  <a:lnTo>
                    <a:pt x="11" y="593"/>
                  </a:lnTo>
                  <a:lnTo>
                    <a:pt x="3" y="565"/>
                  </a:lnTo>
                  <a:lnTo>
                    <a:pt x="0" y="535"/>
                  </a:lnTo>
                  <a:lnTo>
                    <a:pt x="3" y="506"/>
                  </a:lnTo>
                  <a:lnTo>
                    <a:pt x="11" y="477"/>
                  </a:lnTo>
                  <a:lnTo>
                    <a:pt x="26" y="449"/>
                  </a:lnTo>
                  <a:lnTo>
                    <a:pt x="45" y="426"/>
                  </a:lnTo>
                  <a:lnTo>
                    <a:pt x="423" y="45"/>
                  </a:lnTo>
                  <a:lnTo>
                    <a:pt x="448" y="26"/>
                  </a:lnTo>
                  <a:lnTo>
                    <a:pt x="475" y="12"/>
                  </a:lnTo>
                  <a:lnTo>
                    <a:pt x="504" y="3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Freeform 106">
              <a:extLst>
                <a:ext uri="{FF2B5EF4-FFF2-40B4-BE49-F238E27FC236}">
                  <a16:creationId xmlns:a16="http://schemas.microsoft.com/office/drawing/2014/main" id="{5A522733-6E95-4CF4-A04E-ED8F7D781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7038" y="3257550"/>
              <a:ext cx="547688" cy="547688"/>
            </a:xfrm>
            <a:custGeom>
              <a:avLst/>
              <a:gdLst>
                <a:gd name="T0" fmla="*/ 534 w 690"/>
                <a:gd name="T1" fmla="*/ 0 h 690"/>
                <a:gd name="T2" fmla="*/ 563 w 690"/>
                <a:gd name="T3" fmla="*/ 3 h 690"/>
                <a:gd name="T4" fmla="*/ 592 w 690"/>
                <a:gd name="T5" fmla="*/ 10 h 690"/>
                <a:gd name="T6" fmla="*/ 619 w 690"/>
                <a:gd name="T7" fmla="*/ 25 h 690"/>
                <a:gd name="T8" fmla="*/ 643 w 690"/>
                <a:gd name="T9" fmla="*/ 45 h 690"/>
                <a:gd name="T10" fmla="*/ 663 w 690"/>
                <a:gd name="T11" fmla="*/ 70 h 690"/>
                <a:gd name="T12" fmla="*/ 678 w 690"/>
                <a:gd name="T13" fmla="*/ 96 h 690"/>
                <a:gd name="T14" fmla="*/ 687 w 690"/>
                <a:gd name="T15" fmla="*/ 125 h 690"/>
                <a:gd name="T16" fmla="*/ 690 w 690"/>
                <a:gd name="T17" fmla="*/ 156 h 690"/>
                <a:gd name="T18" fmla="*/ 687 w 690"/>
                <a:gd name="T19" fmla="*/ 185 h 690"/>
                <a:gd name="T20" fmla="*/ 678 w 690"/>
                <a:gd name="T21" fmla="*/ 214 h 690"/>
                <a:gd name="T22" fmla="*/ 663 w 690"/>
                <a:gd name="T23" fmla="*/ 240 h 690"/>
                <a:gd name="T24" fmla="*/ 643 w 690"/>
                <a:gd name="T25" fmla="*/ 265 h 690"/>
                <a:gd name="T26" fmla="*/ 265 w 690"/>
                <a:gd name="T27" fmla="*/ 644 h 690"/>
                <a:gd name="T28" fmla="*/ 240 w 690"/>
                <a:gd name="T29" fmla="*/ 664 h 690"/>
                <a:gd name="T30" fmla="*/ 214 w 690"/>
                <a:gd name="T31" fmla="*/ 679 h 690"/>
                <a:gd name="T32" fmla="*/ 185 w 690"/>
                <a:gd name="T33" fmla="*/ 687 h 690"/>
                <a:gd name="T34" fmla="*/ 155 w 690"/>
                <a:gd name="T35" fmla="*/ 690 h 690"/>
                <a:gd name="T36" fmla="*/ 126 w 690"/>
                <a:gd name="T37" fmla="*/ 687 h 690"/>
                <a:gd name="T38" fmla="*/ 97 w 690"/>
                <a:gd name="T39" fmla="*/ 679 h 690"/>
                <a:gd name="T40" fmla="*/ 71 w 690"/>
                <a:gd name="T41" fmla="*/ 664 h 690"/>
                <a:gd name="T42" fmla="*/ 46 w 690"/>
                <a:gd name="T43" fmla="*/ 644 h 690"/>
                <a:gd name="T44" fmla="*/ 26 w 690"/>
                <a:gd name="T45" fmla="*/ 621 h 690"/>
                <a:gd name="T46" fmla="*/ 11 w 690"/>
                <a:gd name="T47" fmla="*/ 593 h 690"/>
                <a:gd name="T48" fmla="*/ 3 w 690"/>
                <a:gd name="T49" fmla="*/ 564 h 690"/>
                <a:gd name="T50" fmla="*/ 0 w 690"/>
                <a:gd name="T51" fmla="*/ 535 h 690"/>
                <a:gd name="T52" fmla="*/ 3 w 690"/>
                <a:gd name="T53" fmla="*/ 504 h 690"/>
                <a:gd name="T54" fmla="*/ 11 w 690"/>
                <a:gd name="T55" fmla="*/ 475 h 690"/>
                <a:gd name="T56" fmla="*/ 26 w 690"/>
                <a:gd name="T57" fmla="*/ 449 h 690"/>
                <a:gd name="T58" fmla="*/ 46 w 690"/>
                <a:gd name="T59" fmla="*/ 424 h 690"/>
                <a:gd name="T60" fmla="*/ 424 w 690"/>
                <a:gd name="T61" fmla="*/ 45 h 690"/>
                <a:gd name="T62" fmla="*/ 449 w 690"/>
                <a:gd name="T63" fmla="*/ 25 h 690"/>
                <a:gd name="T64" fmla="*/ 475 w 690"/>
                <a:gd name="T65" fmla="*/ 10 h 690"/>
                <a:gd name="T66" fmla="*/ 504 w 690"/>
                <a:gd name="T67" fmla="*/ 3 h 690"/>
                <a:gd name="T68" fmla="*/ 534 w 690"/>
                <a:gd name="T6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0" h="690">
                  <a:moveTo>
                    <a:pt x="534" y="0"/>
                  </a:moveTo>
                  <a:lnTo>
                    <a:pt x="563" y="3"/>
                  </a:lnTo>
                  <a:lnTo>
                    <a:pt x="592" y="10"/>
                  </a:lnTo>
                  <a:lnTo>
                    <a:pt x="619" y="25"/>
                  </a:lnTo>
                  <a:lnTo>
                    <a:pt x="643" y="45"/>
                  </a:lnTo>
                  <a:lnTo>
                    <a:pt x="663" y="70"/>
                  </a:lnTo>
                  <a:lnTo>
                    <a:pt x="678" y="96"/>
                  </a:lnTo>
                  <a:lnTo>
                    <a:pt x="687" y="125"/>
                  </a:lnTo>
                  <a:lnTo>
                    <a:pt x="690" y="156"/>
                  </a:lnTo>
                  <a:lnTo>
                    <a:pt x="687" y="185"/>
                  </a:lnTo>
                  <a:lnTo>
                    <a:pt x="678" y="214"/>
                  </a:lnTo>
                  <a:lnTo>
                    <a:pt x="663" y="240"/>
                  </a:lnTo>
                  <a:lnTo>
                    <a:pt x="643" y="265"/>
                  </a:lnTo>
                  <a:lnTo>
                    <a:pt x="265" y="644"/>
                  </a:lnTo>
                  <a:lnTo>
                    <a:pt x="240" y="664"/>
                  </a:lnTo>
                  <a:lnTo>
                    <a:pt x="214" y="679"/>
                  </a:lnTo>
                  <a:lnTo>
                    <a:pt x="185" y="687"/>
                  </a:lnTo>
                  <a:lnTo>
                    <a:pt x="155" y="690"/>
                  </a:lnTo>
                  <a:lnTo>
                    <a:pt x="126" y="687"/>
                  </a:lnTo>
                  <a:lnTo>
                    <a:pt x="97" y="679"/>
                  </a:lnTo>
                  <a:lnTo>
                    <a:pt x="71" y="664"/>
                  </a:lnTo>
                  <a:lnTo>
                    <a:pt x="46" y="644"/>
                  </a:lnTo>
                  <a:lnTo>
                    <a:pt x="26" y="621"/>
                  </a:lnTo>
                  <a:lnTo>
                    <a:pt x="11" y="593"/>
                  </a:lnTo>
                  <a:lnTo>
                    <a:pt x="3" y="564"/>
                  </a:lnTo>
                  <a:lnTo>
                    <a:pt x="0" y="535"/>
                  </a:lnTo>
                  <a:lnTo>
                    <a:pt x="3" y="504"/>
                  </a:lnTo>
                  <a:lnTo>
                    <a:pt x="11" y="475"/>
                  </a:lnTo>
                  <a:lnTo>
                    <a:pt x="26" y="449"/>
                  </a:lnTo>
                  <a:lnTo>
                    <a:pt x="46" y="424"/>
                  </a:lnTo>
                  <a:lnTo>
                    <a:pt x="424" y="45"/>
                  </a:lnTo>
                  <a:lnTo>
                    <a:pt x="449" y="25"/>
                  </a:lnTo>
                  <a:lnTo>
                    <a:pt x="475" y="10"/>
                  </a:lnTo>
                  <a:lnTo>
                    <a:pt x="504" y="3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F7A4A0F-806B-4B1E-BF43-81648191A341}"/>
              </a:ext>
            </a:extLst>
          </p:cNvPr>
          <p:cNvGrpSpPr/>
          <p:nvPr/>
        </p:nvGrpSpPr>
        <p:grpSpPr>
          <a:xfrm>
            <a:off x="4852427" y="3196925"/>
            <a:ext cx="365760" cy="365760"/>
            <a:chOff x="8089900" y="1830388"/>
            <a:chExt cx="984250" cy="985837"/>
          </a:xfrm>
          <a:solidFill>
            <a:schemeClr val="bg1"/>
          </a:solidFill>
        </p:grpSpPr>
        <p:sp>
          <p:nvSpPr>
            <p:cNvPr id="162" name="Freeform 107">
              <a:extLst>
                <a:ext uri="{FF2B5EF4-FFF2-40B4-BE49-F238E27FC236}">
                  <a16:creationId xmlns:a16="http://schemas.microsoft.com/office/drawing/2014/main" id="{71CFE46C-48FB-4C1D-908B-7E422446F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9900" y="1930400"/>
              <a:ext cx="884238" cy="885825"/>
            </a:xfrm>
            <a:custGeom>
              <a:avLst/>
              <a:gdLst>
                <a:gd name="T0" fmla="*/ 215 w 430"/>
                <a:gd name="T1" fmla="*/ 430 h 430"/>
                <a:gd name="T2" fmla="*/ 430 w 430"/>
                <a:gd name="T3" fmla="*/ 215 h 430"/>
                <a:gd name="T4" fmla="*/ 405 w 430"/>
                <a:gd name="T5" fmla="*/ 114 h 430"/>
                <a:gd name="T6" fmla="*/ 400 w 430"/>
                <a:gd name="T7" fmla="*/ 114 h 430"/>
                <a:gd name="T8" fmla="*/ 397 w 430"/>
                <a:gd name="T9" fmla="*/ 114 h 430"/>
                <a:gd name="T10" fmla="*/ 369 w 430"/>
                <a:gd name="T11" fmla="*/ 112 h 430"/>
                <a:gd name="T12" fmla="*/ 349 w 430"/>
                <a:gd name="T13" fmla="*/ 132 h 430"/>
                <a:gd name="T14" fmla="*/ 373 w 430"/>
                <a:gd name="T15" fmla="*/ 215 h 430"/>
                <a:gd name="T16" fmla="*/ 215 w 430"/>
                <a:gd name="T17" fmla="*/ 373 h 430"/>
                <a:gd name="T18" fmla="*/ 57 w 430"/>
                <a:gd name="T19" fmla="*/ 215 h 430"/>
                <a:gd name="T20" fmla="*/ 215 w 430"/>
                <a:gd name="T21" fmla="*/ 57 h 430"/>
                <a:gd name="T22" fmla="*/ 298 w 430"/>
                <a:gd name="T23" fmla="*/ 81 h 430"/>
                <a:gd name="T24" fmla="*/ 316 w 430"/>
                <a:gd name="T25" fmla="*/ 63 h 430"/>
                <a:gd name="T26" fmla="*/ 314 w 430"/>
                <a:gd name="T27" fmla="*/ 31 h 430"/>
                <a:gd name="T28" fmla="*/ 314 w 430"/>
                <a:gd name="T29" fmla="*/ 24 h 430"/>
                <a:gd name="T30" fmla="*/ 215 w 430"/>
                <a:gd name="T31" fmla="*/ 0 h 430"/>
                <a:gd name="T32" fmla="*/ 0 w 430"/>
                <a:gd name="T33" fmla="*/ 215 h 430"/>
                <a:gd name="T34" fmla="*/ 215 w 430"/>
                <a:gd name="T35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0" h="430">
                  <a:moveTo>
                    <a:pt x="215" y="430"/>
                  </a:moveTo>
                  <a:cubicBezTo>
                    <a:pt x="334" y="430"/>
                    <a:pt x="430" y="334"/>
                    <a:pt x="430" y="215"/>
                  </a:cubicBezTo>
                  <a:cubicBezTo>
                    <a:pt x="430" y="178"/>
                    <a:pt x="421" y="144"/>
                    <a:pt x="405" y="114"/>
                  </a:cubicBezTo>
                  <a:cubicBezTo>
                    <a:pt x="403" y="114"/>
                    <a:pt x="401" y="114"/>
                    <a:pt x="400" y="114"/>
                  </a:cubicBezTo>
                  <a:cubicBezTo>
                    <a:pt x="399" y="114"/>
                    <a:pt x="398" y="114"/>
                    <a:pt x="397" y="114"/>
                  </a:cubicBezTo>
                  <a:cubicBezTo>
                    <a:pt x="369" y="112"/>
                    <a:pt x="369" y="112"/>
                    <a:pt x="369" y="112"/>
                  </a:cubicBezTo>
                  <a:cubicBezTo>
                    <a:pt x="349" y="132"/>
                    <a:pt x="349" y="132"/>
                    <a:pt x="349" y="132"/>
                  </a:cubicBezTo>
                  <a:cubicBezTo>
                    <a:pt x="364" y="156"/>
                    <a:pt x="373" y="184"/>
                    <a:pt x="373" y="215"/>
                  </a:cubicBezTo>
                  <a:cubicBezTo>
                    <a:pt x="373" y="302"/>
                    <a:pt x="302" y="373"/>
                    <a:pt x="215" y="373"/>
                  </a:cubicBezTo>
                  <a:cubicBezTo>
                    <a:pt x="128" y="373"/>
                    <a:pt x="57" y="302"/>
                    <a:pt x="57" y="215"/>
                  </a:cubicBezTo>
                  <a:cubicBezTo>
                    <a:pt x="57" y="128"/>
                    <a:pt x="128" y="57"/>
                    <a:pt x="215" y="57"/>
                  </a:cubicBezTo>
                  <a:cubicBezTo>
                    <a:pt x="246" y="57"/>
                    <a:pt x="274" y="66"/>
                    <a:pt x="298" y="81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4" y="31"/>
                    <a:pt x="314" y="31"/>
                    <a:pt x="314" y="31"/>
                  </a:cubicBezTo>
                  <a:cubicBezTo>
                    <a:pt x="313" y="29"/>
                    <a:pt x="313" y="26"/>
                    <a:pt x="314" y="24"/>
                  </a:cubicBezTo>
                  <a:cubicBezTo>
                    <a:pt x="284" y="9"/>
                    <a:pt x="251" y="0"/>
                    <a:pt x="215" y="0"/>
                  </a:cubicBezTo>
                  <a:cubicBezTo>
                    <a:pt x="96" y="0"/>
                    <a:pt x="0" y="96"/>
                    <a:pt x="0" y="215"/>
                  </a:cubicBezTo>
                  <a:cubicBezTo>
                    <a:pt x="0" y="334"/>
                    <a:pt x="96" y="430"/>
                    <a:pt x="215" y="4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Line 108">
              <a:extLst>
                <a:ext uri="{FF2B5EF4-FFF2-40B4-BE49-F238E27FC236}">
                  <a16:creationId xmlns:a16="http://schemas.microsoft.com/office/drawing/2014/main" id="{DDB0EE2B-24F4-4262-8E6E-E7D92B5CA8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31225" y="28162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Line 109">
              <a:extLst>
                <a:ext uri="{FF2B5EF4-FFF2-40B4-BE49-F238E27FC236}">
                  <a16:creationId xmlns:a16="http://schemas.microsoft.com/office/drawing/2014/main" id="{103F19DD-55E4-48CA-9495-6A80842F3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31225" y="28162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Freeform 110">
              <a:extLst>
                <a:ext uri="{FF2B5EF4-FFF2-40B4-BE49-F238E27FC236}">
                  <a16:creationId xmlns:a16="http://schemas.microsoft.com/office/drawing/2014/main" id="{25774854-1642-4CB5-875B-6DC7E9506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738" y="2154238"/>
              <a:ext cx="436563" cy="438150"/>
            </a:xfrm>
            <a:custGeom>
              <a:avLst/>
              <a:gdLst>
                <a:gd name="T0" fmla="*/ 106 w 212"/>
                <a:gd name="T1" fmla="*/ 50 h 212"/>
                <a:gd name="T2" fmla="*/ 110 w 212"/>
                <a:gd name="T3" fmla="*/ 51 h 212"/>
                <a:gd name="T4" fmla="*/ 150 w 212"/>
                <a:gd name="T5" fmla="*/ 11 h 212"/>
                <a:gd name="T6" fmla="*/ 151 w 212"/>
                <a:gd name="T7" fmla="*/ 10 h 212"/>
                <a:gd name="T8" fmla="*/ 106 w 212"/>
                <a:gd name="T9" fmla="*/ 0 h 212"/>
                <a:gd name="T10" fmla="*/ 0 w 212"/>
                <a:gd name="T11" fmla="*/ 106 h 212"/>
                <a:gd name="T12" fmla="*/ 106 w 212"/>
                <a:gd name="T13" fmla="*/ 212 h 212"/>
                <a:gd name="T14" fmla="*/ 212 w 212"/>
                <a:gd name="T15" fmla="*/ 106 h 212"/>
                <a:gd name="T16" fmla="*/ 202 w 212"/>
                <a:gd name="T17" fmla="*/ 61 h 212"/>
                <a:gd name="T18" fmla="*/ 201 w 212"/>
                <a:gd name="T19" fmla="*/ 62 h 212"/>
                <a:gd name="T20" fmla="*/ 161 w 212"/>
                <a:gd name="T21" fmla="*/ 102 h 212"/>
                <a:gd name="T22" fmla="*/ 161 w 212"/>
                <a:gd name="T23" fmla="*/ 106 h 212"/>
                <a:gd name="T24" fmla="*/ 106 w 212"/>
                <a:gd name="T25" fmla="*/ 162 h 212"/>
                <a:gd name="T26" fmla="*/ 50 w 212"/>
                <a:gd name="T27" fmla="*/ 106 h 212"/>
                <a:gd name="T28" fmla="*/ 106 w 212"/>
                <a:gd name="T29" fmla="*/ 50 h 212"/>
                <a:gd name="T30" fmla="*/ 106 w 212"/>
                <a:gd name="T31" fmla="*/ 50 h 212"/>
                <a:gd name="T32" fmla="*/ 106 w 212"/>
                <a:gd name="T33" fmla="*/ 5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212">
                  <a:moveTo>
                    <a:pt x="106" y="50"/>
                  </a:moveTo>
                  <a:cubicBezTo>
                    <a:pt x="107" y="50"/>
                    <a:pt x="109" y="50"/>
                    <a:pt x="110" y="5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37" y="4"/>
                    <a:pt x="122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165"/>
                    <a:pt x="47" y="212"/>
                    <a:pt x="106" y="212"/>
                  </a:cubicBezTo>
                  <a:cubicBezTo>
                    <a:pt x="164" y="212"/>
                    <a:pt x="212" y="165"/>
                    <a:pt x="212" y="106"/>
                  </a:cubicBezTo>
                  <a:cubicBezTo>
                    <a:pt x="212" y="90"/>
                    <a:pt x="208" y="75"/>
                    <a:pt x="202" y="6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61" y="103"/>
                    <a:pt x="161" y="105"/>
                    <a:pt x="161" y="106"/>
                  </a:cubicBezTo>
                  <a:cubicBezTo>
                    <a:pt x="161" y="137"/>
                    <a:pt x="137" y="162"/>
                    <a:pt x="106" y="162"/>
                  </a:cubicBezTo>
                  <a:cubicBezTo>
                    <a:pt x="75" y="162"/>
                    <a:pt x="50" y="137"/>
                    <a:pt x="50" y="106"/>
                  </a:cubicBezTo>
                  <a:cubicBezTo>
                    <a:pt x="50" y="75"/>
                    <a:pt x="75" y="50"/>
                    <a:pt x="106" y="50"/>
                  </a:cubicBezTo>
                  <a:close/>
                  <a:moveTo>
                    <a:pt x="106" y="50"/>
                  </a:moveTo>
                  <a:cubicBezTo>
                    <a:pt x="106" y="50"/>
                    <a:pt x="106" y="50"/>
                    <a:pt x="106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Freeform 111">
              <a:extLst>
                <a:ext uri="{FF2B5EF4-FFF2-40B4-BE49-F238E27FC236}">
                  <a16:creationId xmlns:a16="http://schemas.microsoft.com/office/drawing/2014/main" id="{C5481DC9-8D91-4360-AF77-F2FCC0D29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31225" y="1830388"/>
              <a:ext cx="542925" cy="541338"/>
            </a:xfrm>
            <a:custGeom>
              <a:avLst/>
              <a:gdLst>
                <a:gd name="T0" fmla="*/ 222 w 263"/>
                <a:gd name="T1" fmla="*/ 71 h 262"/>
                <a:gd name="T2" fmla="*/ 234 w 263"/>
                <a:gd name="T3" fmla="*/ 58 h 262"/>
                <a:gd name="T4" fmla="*/ 234 w 263"/>
                <a:gd name="T5" fmla="*/ 37 h 262"/>
                <a:gd name="T6" fmla="*/ 226 w 263"/>
                <a:gd name="T7" fmla="*/ 28 h 262"/>
                <a:gd name="T8" fmla="*/ 215 w 263"/>
                <a:gd name="T9" fmla="*/ 24 h 262"/>
                <a:gd name="T10" fmla="*/ 205 w 263"/>
                <a:gd name="T11" fmla="*/ 28 h 262"/>
                <a:gd name="T12" fmla="*/ 190 w 263"/>
                <a:gd name="T13" fmla="*/ 43 h 262"/>
                <a:gd name="T14" fmla="*/ 187 w 263"/>
                <a:gd name="T15" fmla="*/ 4 h 262"/>
                <a:gd name="T16" fmla="*/ 182 w 263"/>
                <a:gd name="T17" fmla="*/ 0 h 262"/>
                <a:gd name="T18" fmla="*/ 178 w 263"/>
                <a:gd name="T19" fmla="*/ 1 h 262"/>
                <a:gd name="T20" fmla="*/ 121 w 263"/>
                <a:gd name="T21" fmla="*/ 58 h 262"/>
                <a:gd name="T22" fmla="*/ 114 w 263"/>
                <a:gd name="T23" fmla="*/ 78 h 262"/>
                <a:gd name="T24" fmla="*/ 114 w 263"/>
                <a:gd name="T25" fmla="*/ 80 h 262"/>
                <a:gd name="T26" fmla="*/ 117 w 263"/>
                <a:gd name="T27" fmla="*/ 116 h 262"/>
                <a:gd name="T28" fmla="*/ 96 w 263"/>
                <a:gd name="T29" fmla="*/ 137 h 262"/>
                <a:gd name="T30" fmla="*/ 58 w 263"/>
                <a:gd name="T31" fmla="*/ 175 h 262"/>
                <a:gd name="T32" fmla="*/ 58 w 263"/>
                <a:gd name="T33" fmla="*/ 176 h 262"/>
                <a:gd name="T34" fmla="*/ 21 w 263"/>
                <a:gd name="T35" fmla="*/ 212 h 262"/>
                <a:gd name="T36" fmla="*/ 5 w 263"/>
                <a:gd name="T37" fmla="*/ 228 h 262"/>
                <a:gd name="T38" fmla="*/ 2 w 263"/>
                <a:gd name="T39" fmla="*/ 236 h 262"/>
                <a:gd name="T40" fmla="*/ 1 w 263"/>
                <a:gd name="T41" fmla="*/ 248 h 262"/>
                <a:gd name="T42" fmla="*/ 13 w 263"/>
                <a:gd name="T43" fmla="*/ 262 h 262"/>
                <a:gd name="T44" fmla="*/ 14 w 263"/>
                <a:gd name="T45" fmla="*/ 262 h 262"/>
                <a:gd name="T46" fmla="*/ 27 w 263"/>
                <a:gd name="T47" fmla="*/ 261 h 262"/>
                <a:gd name="T48" fmla="*/ 35 w 263"/>
                <a:gd name="T49" fmla="*/ 258 h 262"/>
                <a:gd name="T50" fmla="*/ 148 w 263"/>
                <a:gd name="T51" fmla="*/ 145 h 262"/>
                <a:gd name="T52" fmla="*/ 181 w 263"/>
                <a:gd name="T53" fmla="*/ 147 h 262"/>
                <a:gd name="T54" fmla="*/ 183 w 263"/>
                <a:gd name="T55" fmla="*/ 147 h 262"/>
                <a:gd name="T56" fmla="*/ 185 w 263"/>
                <a:gd name="T57" fmla="*/ 147 h 262"/>
                <a:gd name="T58" fmla="*/ 202 w 263"/>
                <a:gd name="T59" fmla="*/ 140 h 262"/>
                <a:gd name="T60" fmla="*/ 260 w 263"/>
                <a:gd name="T61" fmla="*/ 82 h 262"/>
                <a:gd name="T62" fmla="*/ 257 w 263"/>
                <a:gd name="T63" fmla="*/ 74 h 262"/>
                <a:gd name="T64" fmla="*/ 222 w 263"/>
                <a:gd name="T65" fmla="*/ 71 h 262"/>
                <a:gd name="T66" fmla="*/ 222 w 263"/>
                <a:gd name="T67" fmla="*/ 71 h 262"/>
                <a:gd name="T68" fmla="*/ 222 w 263"/>
                <a:gd name="T69" fmla="*/ 7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3" h="262">
                  <a:moveTo>
                    <a:pt x="222" y="71"/>
                  </a:moveTo>
                  <a:cubicBezTo>
                    <a:pt x="234" y="58"/>
                    <a:pt x="234" y="58"/>
                    <a:pt x="234" y="58"/>
                  </a:cubicBezTo>
                  <a:cubicBezTo>
                    <a:pt x="240" y="53"/>
                    <a:pt x="240" y="43"/>
                    <a:pt x="234" y="37"/>
                  </a:cubicBezTo>
                  <a:cubicBezTo>
                    <a:pt x="226" y="28"/>
                    <a:pt x="226" y="28"/>
                    <a:pt x="226" y="28"/>
                  </a:cubicBezTo>
                  <a:cubicBezTo>
                    <a:pt x="223" y="26"/>
                    <a:pt x="219" y="24"/>
                    <a:pt x="215" y="24"/>
                  </a:cubicBezTo>
                  <a:cubicBezTo>
                    <a:pt x="211" y="24"/>
                    <a:pt x="208" y="26"/>
                    <a:pt x="205" y="28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1"/>
                    <a:pt x="184" y="0"/>
                    <a:pt x="182" y="0"/>
                  </a:cubicBezTo>
                  <a:cubicBezTo>
                    <a:pt x="181" y="0"/>
                    <a:pt x="179" y="0"/>
                    <a:pt x="178" y="1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16" y="64"/>
                    <a:pt x="113" y="71"/>
                    <a:pt x="114" y="78"/>
                  </a:cubicBezTo>
                  <a:cubicBezTo>
                    <a:pt x="114" y="80"/>
                    <a:pt x="114" y="80"/>
                    <a:pt x="114" y="80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58" y="175"/>
                    <a:pt x="58" y="175"/>
                    <a:pt x="58" y="17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5" y="228"/>
                    <a:pt x="5" y="228"/>
                    <a:pt x="5" y="228"/>
                  </a:cubicBezTo>
                  <a:cubicBezTo>
                    <a:pt x="3" y="230"/>
                    <a:pt x="2" y="233"/>
                    <a:pt x="2" y="236"/>
                  </a:cubicBezTo>
                  <a:cubicBezTo>
                    <a:pt x="1" y="248"/>
                    <a:pt x="1" y="248"/>
                    <a:pt x="1" y="248"/>
                  </a:cubicBezTo>
                  <a:cubicBezTo>
                    <a:pt x="0" y="256"/>
                    <a:pt x="6" y="262"/>
                    <a:pt x="13" y="262"/>
                  </a:cubicBezTo>
                  <a:cubicBezTo>
                    <a:pt x="14" y="262"/>
                    <a:pt x="14" y="262"/>
                    <a:pt x="14" y="262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30" y="261"/>
                    <a:pt x="33" y="260"/>
                    <a:pt x="35" y="258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81" y="147"/>
                    <a:pt x="181" y="147"/>
                    <a:pt x="181" y="147"/>
                  </a:cubicBezTo>
                  <a:cubicBezTo>
                    <a:pt x="183" y="147"/>
                    <a:pt x="183" y="147"/>
                    <a:pt x="183" y="147"/>
                  </a:cubicBezTo>
                  <a:cubicBezTo>
                    <a:pt x="183" y="147"/>
                    <a:pt x="184" y="147"/>
                    <a:pt x="185" y="147"/>
                  </a:cubicBezTo>
                  <a:cubicBezTo>
                    <a:pt x="191" y="147"/>
                    <a:pt x="198" y="145"/>
                    <a:pt x="202" y="140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63" y="79"/>
                    <a:pt x="261" y="74"/>
                    <a:pt x="257" y="74"/>
                  </a:cubicBezTo>
                  <a:lnTo>
                    <a:pt x="222" y="71"/>
                  </a:lnTo>
                  <a:close/>
                  <a:moveTo>
                    <a:pt x="222" y="71"/>
                  </a:moveTo>
                  <a:cubicBezTo>
                    <a:pt x="222" y="71"/>
                    <a:pt x="222" y="71"/>
                    <a:pt x="222" y="7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2996BD4-0E21-4873-9381-1E22459E3EB5}"/>
              </a:ext>
            </a:extLst>
          </p:cNvPr>
          <p:cNvGrpSpPr/>
          <p:nvPr/>
        </p:nvGrpSpPr>
        <p:grpSpPr>
          <a:xfrm>
            <a:off x="5320420" y="4276590"/>
            <a:ext cx="365760" cy="365760"/>
            <a:chOff x="6659563" y="2000250"/>
            <a:chExt cx="927100" cy="892175"/>
          </a:xfrm>
          <a:solidFill>
            <a:schemeClr val="bg1"/>
          </a:solidFill>
        </p:grpSpPr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id="{2CEBE636-E525-4722-A8D4-812D8E95EB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2913" y="2119313"/>
              <a:ext cx="212725" cy="207963"/>
            </a:xfrm>
            <a:custGeom>
              <a:avLst/>
              <a:gdLst>
                <a:gd name="T0" fmla="*/ 103 w 103"/>
                <a:gd name="T1" fmla="*/ 86 h 101"/>
                <a:gd name="T2" fmla="*/ 76 w 103"/>
                <a:gd name="T3" fmla="*/ 60 h 101"/>
                <a:gd name="T4" fmla="*/ 81 w 103"/>
                <a:gd name="T5" fmla="*/ 41 h 101"/>
                <a:gd name="T6" fmla="*/ 40 w 103"/>
                <a:gd name="T7" fmla="*/ 0 h 101"/>
                <a:gd name="T8" fmla="*/ 0 w 103"/>
                <a:gd name="T9" fmla="*/ 41 h 101"/>
                <a:gd name="T10" fmla="*/ 40 w 103"/>
                <a:gd name="T11" fmla="*/ 81 h 101"/>
                <a:gd name="T12" fmla="*/ 62 w 103"/>
                <a:gd name="T13" fmla="*/ 75 h 101"/>
                <a:gd name="T14" fmla="*/ 89 w 103"/>
                <a:gd name="T15" fmla="*/ 101 h 101"/>
                <a:gd name="T16" fmla="*/ 103 w 103"/>
                <a:gd name="T17" fmla="*/ 86 h 101"/>
                <a:gd name="T18" fmla="*/ 103 w 103"/>
                <a:gd name="T19" fmla="*/ 86 h 101"/>
                <a:gd name="T20" fmla="*/ 103 w 103"/>
                <a:gd name="T21" fmla="*/ 8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01">
                  <a:moveTo>
                    <a:pt x="103" y="86"/>
                  </a:moveTo>
                  <a:cubicBezTo>
                    <a:pt x="76" y="60"/>
                    <a:pt x="76" y="60"/>
                    <a:pt x="76" y="60"/>
                  </a:cubicBezTo>
                  <a:cubicBezTo>
                    <a:pt x="79" y="54"/>
                    <a:pt x="81" y="48"/>
                    <a:pt x="81" y="41"/>
                  </a:cubicBezTo>
                  <a:cubicBezTo>
                    <a:pt x="81" y="18"/>
                    <a:pt x="63" y="0"/>
                    <a:pt x="40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63"/>
                    <a:pt x="18" y="81"/>
                    <a:pt x="40" y="81"/>
                  </a:cubicBezTo>
                  <a:cubicBezTo>
                    <a:pt x="48" y="81"/>
                    <a:pt x="56" y="79"/>
                    <a:pt x="62" y="75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3" y="95"/>
                    <a:pt x="98" y="90"/>
                    <a:pt x="103" y="86"/>
                  </a:cubicBezTo>
                  <a:close/>
                  <a:moveTo>
                    <a:pt x="103" y="86"/>
                  </a:moveTo>
                  <a:cubicBezTo>
                    <a:pt x="103" y="86"/>
                    <a:pt x="103" y="86"/>
                    <a:pt x="103" y="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Freeform 7">
              <a:extLst>
                <a:ext uri="{FF2B5EF4-FFF2-40B4-BE49-F238E27FC236}">
                  <a16:creationId xmlns:a16="http://schemas.microsoft.com/office/drawing/2014/main" id="{3220A288-EE70-41E3-B55E-997AF722B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07250" y="2000250"/>
              <a:ext cx="219075" cy="290513"/>
            </a:xfrm>
            <a:custGeom>
              <a:avLst/>
              <a:gdLst>
                <a:gd name="T0" fmla="*/ 18 w 106"/>
                <a:gd name="T1" fmla="*/ 141 h 141"/>
                <a:gd name="T2" fmla="*/ 54 w 106"/>
                <a:gd name="T3" fmla="*/ 80 h 141"/>
                <a:gd name="T4" fmla="*/ 66 w 106"/>
                <a:gd name="T5" fmla="*/ 81 h 141"/>
                <a:gd name="T6" fmla="*/ 106 w 106"/>
                <a:gd name="T7" fmla="*/ 41 h 141"/>
                <a:gd name="T8" fmla="*/ 66 w 106"/>
                <a:gd name="T9" fmla="*/ 0 h 141"/>
                <a:gd name="T10" fmla="*/ 25 w 106"/>
                <a:gd name="T11" fmla="*/ 41 h 141"/>
                <a:gd name="T12" fmla="*/ 37 w 106"/>
                <a:gd name="T13" fmla="*/ 69 h 141"/>
                <a:gd name="T14" fmla="*/ 0 w 106"/>
                <a:gd name="T15" fmla="*/ 130 h 141"/>
                <a:gd name="T16" fmla="*/ 18 w 106"/>
                <a:gd name="T17" fmla="*/ 141 h 141"/>
                <a:gd name="T18" fmla="*/ 18 w 106"/>
                <a:gd name="T19" fmla="*/ 141 h 141"/>
                <a:gd name="T20" fmla="*/ 18 w 106"/>
                <a:gd name="T21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141">
                  <a:moveTo>
                    <a:pt x="18" y="141"/>
                  </a:moveTo>
                  <a:cubicBezTo>
                    <a:pt x="54" y="80"/>
                    <a:pt x="54" y="80"/>
                    <a:pt x="54" y="80"/>
                  </a:cubicBezTo>
                  <a:cubicBezTo>
                    <a:pt x="58" y="81"/>
                    <a:pt x="62" y="81"/>
                    <a:pt x="66" y="81"/>
                  </a:cubicBezTo>
                  <a:cubicBezTo>
                    <a:pt x="88" y="81"/>
                    <a:pt x="106" y="63"/>
                    <a:pt x="106" y="41"/>
                  </a:cubicBezTo>
                  <a:cubicBezTo>
                    <a:pt x="106" y="18"/>
                    <a:pt x="88" y="0"/>
                    <a:pt x="66" y="0"/>
                  </a:cubicBezTo>
                  <a:cubicBezTo>
                    <a:pt x="43" y="0"/>
                    <a:pt x="25" y="18"/>
                    <a:pt x="25" y="41"/>
                  </a:cubicBezTo>
                  <a:cubicBezTo>
                    <a:pt x="25" y="52"/>
                    <a:pt x="29" y="62"/>
                    <a:pt x="37" y="69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7" y="133"/>
                    <a:pt x="13" y="137"/>
                    <a:pt x="18" y="141"/>
                  </a:cubicBezTo>
                  <a:close/>
                  <a:moveTo>
                    <a:pt x="18" y="141"/>
                  </a:moveTo>
                  <a:cubicBezTo>
                    <a:pt x="18" y="141"/>
                    <a:pt x="18" y="141"/>
                    <a:pt x="18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Freeform 8">
              <a:extLst>
                <a:ext uri="{FF2B5EF4-FFF2-40B4-BE49-F238E27FC236}">
                  <a16:creationId xmlns:a16="http://schemas.microsoft.com/office/drawing/2014/main" id="{74B26DF4-C576-47F4-BD49-20A5D08E64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6788" y="2395538"/>
              <a:ext cx="269875" cy="166688"/>
            </a:xfrm>
            <a:custGeom>
              <a:avLst/>
              <a:gdLst>
                <a:gd name="T0" fmla="*/ 90 w 131"/>
                <a:gd name="T1" fmla="*/ 0 h 81"/>
                <a:gd name="T2" fmla="*/ 52 w 131"/>
                <a:gd name="T3" fmla="*/ 27 h 81"/>
                <a:gd name="T4" fmla="*/ 2 w 131"/>
                <a:gd name="T5" fmla="*/ 22 h 81"/>
                <a:gd name="T6" fmla="*/ 2 w 131"/>
                <a:gd name="T7" fmla="*/ 23 h 81"/>
                <a:gd name="T8" fmla="*/ 0 w 131"/>
                <a:gd name="T9" fmla="*/ 42 h 81"/>
                <a:gd name="T10" fmla="*/ 50 w 131"/>
                <a:gd name="T11" fmla="*/ 47 h 81"/>
                <a:gd name="T12" fmla="*/ 90 w 131"/>
                <a:gd name="T13" fmla="*/ 81 h 81"/>
                <a:gd name="T14" fmla="*/ 131 w 131"/>
                <a:gd name="T15" fmla="*/ 41 h 81"/>
                <a:gd name="T16" fmla="*/ 90 w 131"/>
                <a:gd name="T17" fmla="*/ 0 h 81"/>
                <a:gd name="T18" fmla="*/ 90 w 131"/>
                <a:gd name="T19" fmla="*/ 0 h 81"/>
                <a:gd name="T20" fmla="*/ 90 w 131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81">
                  <a:moveTo>
                    <a:pt x="90" y="0"/>
                  </a:moveTo>
                  <a:cubicBezTo>
                    <a:pt x="73" y="0"/>
                    <a:pt x="58" y="11"/>
                    <a:pt x="52" y="27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3"/>
                  </a:cubicBezTo>
                  <a:cubicBezTo>
                    <a:pt x="2" y="29"/>
                    <a:pt x="1" y="36"/>
                    <a:pt x="0" y="42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4" y="66"/>
                    <a:pt x="70" y="81"/>
                    <a:pt x="90" y="81"/>
                  </a:cubicBezTo>
                  <a:cubicBezTo>
                    <a:pt x="113" y="81"/>
                    <a:pt x="131" y="63"/>
                    <a:pt x="131" y="41"/>
                  </a:cubicBezTo>
                  <a:cubicBezTo>
                    <a:pt x="131" y="18"/>
                    <a:pt x="113" y="0"/>
                    <a:pt x="90" y="0"/>
                  </a:cubicBezTo>
                  <a:close/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Freeform 9">
              <a:extLst>
                <a:ext uri="{FF2B5EF4-FFF2-40B4-BE49-F238E27FC236}">
                  <a16:creationId xmlns:a16="http://schemas.microsoft.com/office/drawing/2014/main" id="{50D89CCD-26C6-4D93-9D22-1C12C0A93F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9463" y="2622550"/>
              <a:ext cx="166688" cy="269875"/>
            </a:xfrm>
            <a:custGeom>
              <a:avLst/>
              <a:gdLst>
                <a:gd name="T0" fmla="*/ 42 w 81"/>
                <a:gd name="T1" fmla="*/ 50 h 131"/>
                <a:gd name="T2" fmla="*/ 31 w 81"/>
                <a:gd name="T3" fmla="*/ 0 h 131"/>
                <a:gd name="T4" fmla="*/ 11 w 81"/>
                <a:gd name="T5" fmla="*/ 5 h 131"/>
                <a:gd name="T6" fmla="*/ 22 w 81"/>
                <a:gd name="T7" fmla="*/ 54 h 131"/>
                <a:gd name="T8" fmla="*/ 0 w 81"/>
                <a:gd name="T9" fmla="*/ 90 h 131"/>
                <a:gd name="T10" fmla="*/ 41 w 81"/>
                <a:gd name="T11" fmla="*/ 131 h 131"/>
                <a:gd name="T12" fmla="*/ 81 w 81"/>
                <a:gd name="T13" fmla="*/ 90 h 131"/>
                <a:gd name="T14" fmla="*/ 42 w 81"/>
                <a:gd name="T15" fmla="*/ 50 h 131"/>
                <a:gd name="T16" fmla="*/ 42 w 81"/>
                <a:gd name="T17" fmla="*/ 50 h 131"/>
                <a:gd name="T18" fmla="*/ 42 w 81"/>
                <a:gd name="T19" fmla="*/ 5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131">
                  <a:moveTo>
                    <a:pt x="42" y="5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4" y="2"/>
                    <a:pt x="18" y="4"/>
                    <a:pt x="11" y="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9" y="61"/>
                    <a:pt x="0" y="74"/>
                    <a:pt x="0" y="90"/>
                  </a:cubicBezTo>
                  <a:cubicBezTo>
                    <a:pt x="0" y="112"/>
                    <a:pt x="18" y="131"/>
                    <a:pt x="41" y="131"/>
                  </a:cubicBezTo>
                  <a:cubicBezTo>
                    <a:pt x="63" y="131"/>
                    <a:pt x="81" y="112"/>
                    <a:pt x="81" y="90"/>
                  </a:cubicBezTo>
                  <a:cubicBezTo>
                    <a:pt x="81" y="68"/>
                    <a:pt x="64" y="50"/>
                    <a:pt x="42" y="50"/>
                  </a:cubicBezTo>
                  <a:close/>
                  <a:moveTo>
                    <a:pt x="42" y="50"/>
                  </a:moveTo>
                  <a:cubicBezTo>
                    <a:pt x="42" y="50"/>
                    <a:pt x="42" y="50"/>
                    <a:pt x="42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Freeform 10">
              <a:extLst>
                <a:ext uri="{FF2B5EF4-FFF2-40B4-BE49-F238E27FC236}">
                  <a16:creationId xmlns:a16="http://schemas.microsoft.com/office/drawing/2014/main" id="{2EF07283-4A22-495C-90B1-5AD08C1611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9563" y="2482850"/>
              <a:ext cx="296863" cy="173038"/>
            </a:xfrm>
            <a:custGeom>
              <a:avLst/>
              <a:gdLst>
                <a:gd name="T0" fmla="*/ 137 w 144"/>
                <a:gd name="T1" fmla="*/ 0 h 84"/>
                <a:gd name="T2" fmla="*/ 75 w 144"/>
                <a:gd name="T3" fmla="*/ 21 h 84"/>
                <a:gd name="T4" fmla="*/ 41 w 144"/>
                <a:gd name="T5" fmla="*/ 3 h 84"/>
                <a:gd name="T6" fmla="*/ 0 w 144"/>
                <a:gd name="T7" fmla="*/ 44 h 84"/>
                <a:gd name="T8" fmla="*/ 41 w 144"/>
                <a:gd name="T9" fmla="*/ 84 h 84"/>
                <a:gd name="T10" fmla="*/ 81 w 144"/>
                <a:gd name="T11" fmla="*/ 44 h 84"/>
                <a:gd name="T12" fmla="*/ 81 w 144"/>
                <a:gd name="T13" fmla="*/ 41 h 84"/>
                <a:gd name="T14" fmla="*/ 144 w 144"/>
                <a:gd name="T15" fmla="*/ 20 h 84"/>
                <a:gd name="T16" fmla="*/ 137 w 144"/>
                <a:gd name="T17" fmla="*/ 0 h 84"/>
                <a:gd name="T18" fmla="*/ 137 w 144"/>
                <a:gd name="T19" fmla="*/ 0 h 84"/>
                <a:gd name="T20" fmla="*/ 137 w 144"/>
                <a:gd name="T2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84">
                  <a:moveTo>
                    <a:pt x="137" y="0"/>
                  </a:moveTo>
                  <a:cubicBezTo>
                    <a:pt x="75" y="21"/>
                    <a:pt x="75" y="21"/>
                    <a:pt x="75" y="21"/>
                  </a:cubicBezTo>
                  <a:cubicBezTo>
                    <a:pt x="67" y="10"/>
                    <a:pt x="55" y="3"/>
                    <a:pt x="41" y="3"/>
                  </a:cubicBezTo>
                  <a:cubicBezTo>
                    <a:pt x="18" y="3"/>
                    <a:pt x="0" y="21"/>
                    <a:pt x="0" y="44"/>
                  </a:cubicBezTo>
                  <a:cubicBezTo>
                    <a:pt x="0" y="66"/>
                    <a:pt x="18" y="84"/>
                    <a:pt x="41" y="84"/>
                  </a:cubicBezTo>
                  <a:cubicBezTo>
                    <a:pt x="63" y="84"/>
                    <a:pt x="81" y="66"/>
                    <a:pt x="81" y="44"/>
                  </a:cubicBezTo>
                  <a:cubicBezTo>
                    <a:pt x="81" y="43"/>
                    <a:pt x="81" y="42"/>
                    <a:pt x="81" y="41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1" y="14"/>
                    <a:pt x="139" y="7"/>
                    <a:pt x="137" y="0"/>
                  </a:cubicBezTo>
                  <a:close/>
                  <a:moveTo>
                    <a:pt x="137" y="0"/>
                  </a:moveTo>
                  <a:cubicBezTo>
                    <a:pt x="137" y="0"/>
                    <a:pt x="137" y="0"/>
                    <a:pt x="1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Freeform 11">
              <a:extLst>
                <a:ext uri="{FF2B5EF4-FFF2-40B4-BE49-F238E27FC236}">
                  <a16:creationId xmlns:a16="http://schemas.microsoft.com/office/drawing/2014/main" id="{51F132C0-B67A-4647-9F44-AECB238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588" y="2298700"/>
              <a:ext cx="287338" cy="287338"/>
            </a:xfrm>
            <a:custGeom>
              <a:avLst/>
              <a:gdLst>
                <a:gd name="T0" fmla="*/ 139 w 139"/>
                <a:gd name="T1" fmla="*/ 70 h 139"/>
                <a:gd name="T2" fmla="*/ 69 w 139"/>
                <a:gd name="T3" fmla="*/ 139 h 139"/>
                <a:gd name="T4" fmla="*/ 0 w 139"/>
                <a:gd name="T5" fmla="*/ 70 h 139"/>
                <a:gd name="T6" fmla="*/ 69 w 139"/>
                <a:gd name="T7" fmla="*/ 0 h 139"/>
                <a:gd name="T8" fmla="*/ 139 w 139"/>
                <a:gd name="T9" fmla="*/ 70 h 139"/>
                <a:gd name="T10" fmla="*/ 139 w 139"/>
                <a:gd name="T11" fmla="*/ 70 h 139"/>
                <a:gd name="T12" fmla="*/ 139 w 139"/>
                <a:gd name="T13" fmla="*/ 7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39">
                  <a:moveTo>
                    <a:pt x="139" y="70"/>
                  </a:moveTo>
                  <a:cubicBezTo>
                    <a:pt x="139" y="108"/>
                    <a:pt x="108" y="139"/>
                    <a:pt x="69" y="139"/>
                  </a:cubicBezTo>
                  <a:cubicBezTo>
                    <a:pt x="31" y="139"/>
                    <a:pt x="0" y="108"/>
                    <a:pt x="0" y="70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8" y="0"/>
                    <a:pt x="139" y="31"/>
                    <a:pt x="139" y="70"/>
                  </a:cubicBezTo>
                  <a:close/>
                  <a:moveTo>
                    <a:pt x="139" y="70"/>
                  </a:moveTo>
                  <a:cubicBezTo>
                    <a:pt x="139" y="70"/>
                    <a:pt x="139" y="70"/>
                    <a:pt x="139" y="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4" name="Google Shape;6799;p65">
            <a:extLst>
              <a:ext uri="{FF2B5EF4-FFF2-40B4-BE49-F238E27FC236}">
                <a16:creationId xmlns:a16="http://schemas.microsoft.com/office/drawing/2014/main" id="{8D9D8E1F-547A-4C06-A44C-2251FE52A035}"/>
              </a:ext>
            </a:extLst>
          </p:cNvPr>
          <p:cNvGrpSpPr/>
          <p:nvPr/>
        </p:nvGrpSpPr>
        <p:grpSpPr>
          <a:xfrm>
            <a:off x="6539065" y="4281162"/>
            <a:ext cx="301752" cy="356616"/>
            <a:chOff x="-44895900" y="3929450"/>
            <a:chExt cx="263875" cy="302075"/>
          </a:xfrm>
          <a:solidFill>
            <a:schemeClr val="bg1"/>
          </a:solidFill>
        </p:grpSpPr>
        <p:sp>
          <p:nvSpPr>
            <p:cNvPr id="175" name="Google Shape;6800;p65">
              <a:extLst>
                <a:ext uri="{FF2B5EF4-FFF2-40B4-BE49-F238E27FC236}">
                  <a16:creationId xmlns:a16="http://schemas.microsoft.com/office/drawing/2014/main" id="{B837828B-612A-42BB-9694-916449BB5F74}"/>
                </a:ext>
              </a:extLst>
            </p:cNvPr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6801;p65">
              <a:extLst>
                <a:ext uri="{FF2B5EF4-FFF2-40B4-BE49-F238E27FC236}">
                  <a16:creationId xmlns:a16="http://schemas.microsoft.com/office/drawing/2014/main" id="{9B4457A4-E719-4A4E-93FF-9B318DA0D88D}"/>
                </a:ext>
              </a:extLst>
            </p:cNvPr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6802;p65">
              <a:extLst>
                <a:ext uri="{FF2B5EF4-FFF2-40B4-BE49-F238E27FC236}">
                  <a16:creationId xmlns:a16="http://schemas.microsoft.com/office/drawing/2014/main" id="{E779933E-3883-4886-8FB6-F8366B398A2D}"/>
                </a:ext>
              </a:extLst>
            </p:cNvPr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6803;p65">
              <a:extLst>
                <a:ext uri="{FF2B5EF4-FFF2-40B4-BE49-F238E27FC236}">
                  <a16:creationId xmlns:a16="http://schemas.microsoft.com/office/drawing/2014/main" id="{326DA1FE-8768-4DB7-9AFF-A50C6FD13CE9}"/>
                </a:ext>
              </a:extLst>
            </p:cNvPr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6804;p65">
              <a:extLst>
                <a:ext uri="{FF2B5EF4-FFF2-40B4-BE49-F238E27FC236}">
                  <a16:creationId xmlns:a16="http://schemas.microsoft.com/office/drawing/2014/main" id="{A0F11DB8-F837-48AA-8434-866948476051}"/>
                </a:ext>
              </a:extLst>
            </p:cNvPr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6805;p65">
              <a:extLst>
                <a:ext uri="{FF2B5EF4-FFF2-40B4-BE49-F238E27FC236}">
                  <a16:creationId xmlns:a16="http://schemas.microsoft.com/office/drawing/2014/main" id="{5F7C0008-E4BB-45F4-BD72-70297833C695}"/>
                </a:ext>
              </a:extLst>
            </p:cNvPr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5485;p63">
            <a:extLst>
              <a:ext uri="{FF2B5EF4-FFF2-40B4-BE49-F238E27FC236}">
                <a16:creationId xmlns:a16="http://schemas.microsoft.com/office/drawing/2014/main" id="{12D2D286-1FC4-4D8C-95D5-3AF78C83069E}"/>
              </a:ext>
            </a:extLst>
          </p:cNvPr>
          <p:cNvGrpSpPr/>
          <p:nvPr/>
        </p:nvGrpSpPr>
        <p:grpSpPr>
          <a:xfrm>
            <a:off x="6521067" y="2153875"/>
            <a:ext cx="283464" cy="274320"/>
            <a:chOff x="-60988625" y="2310475"/>
            <a:chExt cx="316650" cy="311150"/>
          </a:xfrm>
          <a:solidFill>
            <a:schemeClr val="bg1"/>
          </a:solidFill>
        </p:grpSpPr>
        <p:sp>
          <p:nvSpPr>
            <p:cNvPr id="186" name="Google Shape;5486;p63">
              <a:extLst>
                <a:ext uri="{FF2B5EF4-FFF2-40B4-BE49-F238E27FC236}">
                  <a16:creationId xmlns:a16="http://schemas.microsoft.com/office/drawing/2014/main" id="{7ADD3D74-6F8C-4EA2-BC42-1B7BA3954234}"/>
                </a:ext>
              </a:extLst>
            </p:cNvPr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Google Shape;5487;p63">
              <a:extLst>
                <a:ext uri="{FF2B5EF4-FFF2-40B4-BE49-F238E27FC236}">
                  <a16:creationId xmlns:a16="http://schemas.microsoft.com/office/drawing/2014/main" id="{C6C90CD6-10FB-4707-A128-3D4C13D705FF}"/>
                </a:ext>
              </a:extLst>
            </p:cNvPr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Google Shape;5488;p63">
              <a:extLst>
                <a:ext uri="{FF2B5EF4-FFF2-40B4-BE49-F238E27FC236}">
                  <a16:creationId xmlns:a16="http://schemas.microsoft.com/office/drawing/2014/main" id="{C3D9EABB-AEBD-4E6A-8BA2-D93F8518F773}"/>
                </a:ext>
              </a:extLst>
            </p:cNvPr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Google Shape;5489;p63">
              <a:extLst>
                <a:ext uri="{FF2B5EF4-FFF2-40B4-BE49-F238E27FC236}">
                  <a16:creationId xmlns:a16="http://schemas.microsoft.com/office/drawing/2014/main" id="{D065F920-E4AB-4AA5-8B15-B7A1D0B5FF11}"/>
                </a:ext>
              </a:extLst>
            </p:cNvPr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Google Shape;5490;p63">
              <a:extLst>
                <a:ext uri="{FF2B5EF4-FFF2-40B4-BE49-F238E27FC236}">
                  <a16:creationId xmlns:a16="http://schemas.microsoft.com/office/drawing/2014/main" id="{D9205F44-F461-450A-995F-230E73AC8528}"/>
                </a:ext>
              </a:extLst>
            </p:cNvPr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Google Shape;5491;p63">
              <a:extLst>
                <a:ext uri="{FF2B5EF4-FFF2-40B4-BE49-F238E27FC236}">
                  <a16:creationId xmlns:a16="http://schemas.microsoft.com/office/drawing/2014/main" id="{944AFFC2-96F8-44D2-80CA-D260510CE3C1}"/>
                </a:ext>
              </a:extLst>
            </p:cNvPr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6424;p65">
            <a:extLst>
              <a:ext uri="{FF2B5EF4-FFF2-40B4-BE49-F238E27FC236}">
                <a16:creationId xmlns:a16="http://schemas.microsoft.com/office/drawing/2014/main" id="{11E6AA24-DE12-49D0-A5FF-920B318C1483}"/>
              </a:ext>
            </a:extLst>
          </p:cNvPr>
          <p:cNvGrpSpPr/>
          <p:nvPr/>
        </p:nvGrpSpPr>
        <p:grpSpPr>
          <a:xfrm>
            <a:off x="6983806" y="3223014"/>
            <a:ext cx="365760" cy="365760"/>
            <a:chOff x="-50523475" y="2316000"/>
            <a:chExt cx="299325" cy="300100"/>
          </a:xfrm>
          <a:solidFill>
            <a:schemeClr val="bg1"/>
          </a:solidFill>
        </p:grpSpPr>
        <p:sp>
          <p:nvSpPr>
            <p:cNvPr id="193" name="Google Shape;6425;p65">
              <a:extLst>
                <a:ext uri="{FF2B5EF4-FFF2-40B4-BE49-F238E27FC236}">
                  <a16:creationId xmlns:a16="http://schemas.microsoft.com/office/drawing/2014/main" id="{1DC80838-56C9-4556-92FF-A35B42A199C3}"/>
                </a:ext>
              </a:extLst>
            </p:cNvPr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Google Shape;6426;p65">
              <a:extLst>
                <a:ext uri="{FF2B5EF4-FFF2-40B4-BE49-F238E27FC236}">
                  <a16:creationId xmlns:a16="http://schemas.microsoft.com/office/drawing/2014/main" id="{A98EA423-4458-46DF-BE9D-5C0082D313CF}"/>
                </a:ext>
              </a:extLst>
            </p:cNvPr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6494;p65">
            <a:extLst>
              <a:ext uri="{FF2B5EF4-FFF2-40B4-BE49-F238E27FC236}">
                <a16:creationId xmlns:a16="http://schemas.microsoft.com/office/drawing/2014/main" id="{4FF50A44-9226-469A-A1B6-06D43C3B2A8F}"/>
              </a:ext>
            </a:extLst>
          </p:cNvPr>
          <p:cNvSpPr/>
          <p:nvPr/>
        </p:nvSpPr>
        <p:spPr>
          <a:xfrm>
            <a:off x="5304721" y="2108155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7081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Knowledge Management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750D35-5BA8-46CA-B5C7-0C3770F81B0E}"/>
              </a:ext>
            </a:extLst>
          </p:cNvPr>
          <p:cNvSpPr/>
          <p:nvPr/>
        </p:nvSpPr>
        <p:spPr>
          <a:xfrm>
            <a:off x="3176349" y="2545091"/>
            <a:ext cx="8710852" cy="1448157"/>
          </a:xfrm>
          <a:prstGeom prst="rect">
            <a:avLst/>
          </a:prstGeom>
          <a:solidFill>
            <a:srgbClr val="8497B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FDEEE3-3C1F-42EB-9289-F3B9D6DAFC09}"/>
              </a:ext>
            </a:extLst>
          </p:cNvPr>
          <p:cNvSpPr/>
          <p:nvPr/>
        </p:nvSpPr>
        <p:spPr>
          <a:xfrm>
            <a:off x="4808326" y="1015540"/>
            <a:ext cx="7078875" cy="1448157"/>
          </a:xfrm>
          <a:prstGeom prst="rect">
            <a:avLst/>
          </a:prstGeom>
          <a:solidFill>
            <a:srgbClr val="ADB9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65E73C-593A-4AEA-94BD-A512706EABF9}"/>
              </a:ext>
            </a:extLst>
          </p:cNvPr>
          <p:cNvSpPr/>
          <p:nvPr/>
        </p:nvSpPr>
        <p:spPr>
          <a:xfrm>
            <a:off x="1589946" y="4065220"/>
            <a:ext cx="10297254" cy="1448157"/>
          </a:xfrm>
          <a:prstGeom prst="rect">
            <a:avLst/>
          </a:prstGeom>
          <a:solidFill>
            <a:srgbClr val="333F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2A19B851-A472-499A-BB40-A2BA7DD455A7}"/>
              </a:ext>
            </a:extLst>
          </p:cNvPr>
          <p:cNvSpPr>
            <a:spLocks/>
          </p:cNvSpPr>
          <p:nvPr/>
        </p:nvSpPr>
        <p:spPr bwMode="auto">
          <a:xfrm>
            <a:off x="1563988" y="1015540"/>
            <a:ext cx="6500337" cy="4826917"/>
          </a:xfrm>
          <a:custGeom>
            <a:avLst/>
            <a:gdLst>
              <a:gd name="T0" fmla="*/ 835 w 1670"/>
              <a:gd name="T1" fmla="*/ 0 h 1106"/>
              <a:gd name="T2" fmla="*/ 1670 w 1670"/>
              <a:gd name="T3" fmla="*/ 1106 h 1106"/>
              <a:gd name="T4" fmla="*/ 835 w 1670"/>
              <a:gd name="T5" fmla="*/ 1106 h 1106"/>
              <a:gd name="T6" fmla="*/ 835 w 1670"/>
              <a:gd name="T7" fmla="*/ 1106 h 1106"/>
              <a:gd name="T8" fmla="*/ 0 w 1670"/>
              <a:gd name="T9" fmla="*/ 1106 h 1106"/>
              <a:gd name="T10" fmla="*/ 835 w 1670"/>
              <a:gd name="T11" fmla="*/ 0 h 1106"/>
              <a:gd name="T12" fmla="*/ 835 w 1670"/>
              <a:gd name="T13" fmla="*/ 0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70" h="1106">
                <a:moveTo>
                  <a:pt x="835" y="0"/>
                </a:moveTo>
                <a:lnTo>
                  <a:pt x="1670" y="1106"/>
                </a:lnTo>
                <a:lnTo>
                  <a:pt x="835" y="1106"/>
                </a:lnTo>
                <a:lnTo>
                  <a:pt x="835" y="1106"/>
                </a:lnTo>
                <a:lnTo>
                  <a:pt x="0" y="1106"/>
                </a:lnTo>
                <a:lnTo>
                  <a:pt x="835" y="0"/>
                </a:lnTo>
                <a:lnTo>
                  <a:pt x="835" y="0"/>
                </a:lnTo>
                <a:close/>
              </a:path>
            </a:pathLst>
          </a:custGeom>
          <a:solidFill>
            <a:srgbClr val="44546A">
              <a:lumMod val="40000"/>
              <a:lumOff val="6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60B5E0B7-51B7-47AE-B2D8-1F6FE4EEC4EE}"/>
              </a:ext>
            </a:extLst>
          </p:cNvPr>
          <p:cNvSpPr/>
          <p:nvPr/>
        </p:nvSpPr>
        <p:spPr>
          <a:xfrm>
            <a:off x="832862" y="2545091"/>
            <a:ext cx="4686951" cy="3297366"/>
          </a:xfrm>
          <a:prstGeom prst="triangle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4005E793-8C95-481C-BB4F-0F973CBF67CD}"/>
              </a:ext>
            </a:extLst>
          </p:cNvPr>
          <p:cNvSpPr>
            <a:spLocks/>
          </p:cNvSpPr>
          <p:nvPr/>
        </p:nvSpPr>
        <p:spPr bwMode="auto">
          <a:xfrm>
            <a:off x="304801" y="4065220"/>
            <a:ext cx="2568292" cy="1777237"/>
          </a:xfrm>
          <a:custGeom>
            <a:avLst/>
            <a:gdLst>
              <a:gd name="T0" fmla="*/ 835 w 1670"/>
              <a:gd name="T1" fmla="*/ 0 h 1106"/>
              <a:gd name="T2" fmla="*/ 1670 w 1670"/>
              <a:gd name="T3" fmla="*/ 1106 h 1106"/>
              <a:gd name="T4" fmla="*/ 835 w 1670"/>
              <a:gd name="T5" fmla="*/ 1106 h 1106"/>
              <a:gd name="T6" fmla="*/ 835 w 1670"/>
              <a:gd name="T7" fmla="*/ 1106 h 1106"/>
              <a:gd name="T8" fmla="*/ 0 w 1670"/>
              <a:gd name="T9" fmla="*/ 1106 h 1106"/>
              <a:gd name="T10" fmla="*/ 835 w 1670"/>
              <a:gd name="T11" fmla="*/ 0 h 1106"/>
              <a:gd name="T12" fmla="*/ 835 w 1670"/>
              <a:gd name="T13" fmla="*/ 0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70" h="1106">
                <a:moveTo>
                  <a:pt x="835" y="0"/>
                </a:moveTo>
                <a:lnTo>
                  <a:pt x="1670" y="1106"/>
                </a:lnTo>
                <a:lnTo>
                  <a:pt x="835" y="1106"/>
                </a:lnTo>
                <a:lnTo>
                  <a:pt x="835" y="1106"/>
                </a:lnTo>
                <a:lnTo>
                  <a:pt x="0" y="1106"/>
                </a:lnTo>
                <a:lnTo>
                  <a:pt x="835" y="0"/>
                </a:lnTo>
                <a:lnTo>
                  <a:pt x="835" y="0"/>
                </a:lnTo>
                <a:close/>
              </a:path>
            </a:pathLst>
          </a:custGeom>
          <a:solidFill>
            <a:srgbClr val="44546A">
              <a:lumMod val="75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740C561C-6C66-4FAE-A9BC-EC58316CC151}"/>
              </a:ext>
            </a:extLst>
          </p:cNvPr>
          <p:cNvSpPr txBox="1"/>
          <p:nvPr/>
        </p:nvSpPr>
        <p:spPr>
          <a:xfrm>
            <a:off x="5850084" y="1370288"/>
            <a:ext cx="4965874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For large team engagement, 2 shadow resources are deployed for every 10 resources to ensure knowledge management.</a:t>
            </a: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id="{8F3AE948-38DC-4649-9405-4DF3A20E12BD}"/>
              </a:ext>
            </a:extLst>
          </p:cNvPr>
          <p:cNvSpPr txBox="1"/>
          <p:nvPr/>
        </p:nvSpPr>
        <p:spPr>
          <a:xfrm>
            <a:off x="899650" y="4926694"/>
            <a:ext cx="1378594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Core Team</a:t>
            </a:r>
          </a:p>
        </p:txBody>
      </p:sp>
      <p:sp>
        <p:nvSpPr>
          <p:cNvPr id="41" name="TextBox 25">
            <a:extLst>
              <a:ext uri="{FF2B5EF4-FFF2-40B4-BE49-F238E27FC236}">
                <a16:creationId xmlns:a16="http://schemas.microsoft.com/office/drawing/2014/main" id="{12D0FF26-9E01-43BF-9177-1F75FB1618A3}"/>
              </a:ext>
            </a:extLst>
          </p:cNvPr>
          <p:cNvSpPr txBox="1"/>
          <p:nvPr/>
        </p:nvSpPr>
        <p:spPr>
          <a:xfrm>
            <a:off x="2487040" y="4070674"/>
            <a:ext cx="1378594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Flexible Team</a:t>
            </a:r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BA8F8A1E-1905-4A99-8AA2-FE1941122099}"/>
              </a:ext>
            </a:extLst>
          </p:cNvPr>
          <p:cNvSpPr txBox="1"/>
          <p:nvPr/>
        </p:nvSpPr>
        <p:spPr>
          <a:xfrm>
            <a:off x="4313611" y="3186955"/>
            <a:ext cx="1378594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Shadow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Team</a:t>
            </a:r>
          </a:p>
        </p:txBody>
      </p:sp>
      <p:sp>
        <p:nvSpPr>
          <p:cNvPr id="43" name="TextBox 27">
            <a:extLst>
              <a:ext uri="{FF2B5EF4-FFF2-40B4-BE49-F238E27FC236}">
                <a16:creationId xmlns:a16="http://schemas.microsoft.com/office/drawing/2014/main" id="{F9C69E84-40AD-4A55-BFF3-4B706294B69E}"/>
              </a:ext>
            </a:extLst>
          </p:cNvPr>
          <p:cNvSpPr txBox="1"/>
          <p:nvPr/>
        </p:nvSpPr>
        <p:spPr>
          <a:xfrm>
            <a:off x="6747065" y="2897027"/>
            <a:ext cx="3920620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Flexible team deployed with core team to handle high surge in requirement enabling timely delivery of the project</a:t>
            </a:r>
          </a:p>
        </p:txBody>
      </p:sp>
      <p:sp>
        <p:nvSpPr>
          <p:cNvPr id="44" name="TextBox 28">
            <a:extLst>
              <a:ext uri="{FF2B5EF4-FFF2-40B4-BE49-F238E27FC236}">
                <a16:creationId xmlns:a16="http://schemas.microsoft.com/office/drawing/2014/main" id="{B357D419-B6EB-4B79-BF6C-6F43FCAF3491}"/>
              </a:ext>
            </a:extLst>
          </p:cNvPr>
          <p:cNvSpPr txBox="1"/>
          <p:nvPr/>
        </p:nvSpPr>
        <p:spPr>
          <a:xfrm>
            <a:off x="7798822" y="4170938"/>
            <a:ext cx="2695007" cy="123110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Dedicated team  which is deployed on developing core activities in multiple streams. This can onsite and offshore development team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5" name="Picture 2" descr="Image result for core icon png">
            <a:extLst>
              <a:ext uri="{FF2B5EF4-FFF2-40B4-BE49-F238E27FC236}">
                <a16:creationId xmlns:a16="http://schemas.microsoft.com/office/drawing/2014/main" id="{BC45D27F-23C3-4323-B020-CB1517448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211" y="4419393"/>
            <a:ext cx="481472" cy="48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Image result for flexible icon png">
            <a:extLst>
              <a:ext uri="{FF2B5EF4-FFF2-40B4-BE49-F238E27FC236}">
                <a16:creationId xmlns:a16="http://schemas.microsoft.com/office/drawing/2014/main" id="{8BB576A0-EF5F-4132-B64F-6FB0CBE63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793" y="3411738"/>
            <a:ext cx="642918" cy="64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DA2AD07-B4CB-47A2-B686-ACBC23C637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775" y="2742982"/>
            <a:ext cx="335928" cy="33592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0ABA702-F0B8-4CC0-A417-05CC56ABC7C3}"/>
              </a:ext>
            </a:extLst>
          </p:cNvPr>
          <p:cNvGrpSpPr/>
          <p:nvPr/>
        </p:nvGrpSpPr>
        <p:grpSpPr>
          <a:xfrm>
            <a:off x="4035331" y="2263463"/>
            <a:ext cx="1545990" cy="268026"/>
            <a:chOff x="4340332" y="2745628"/>
            <a:chExt cx="1545990" cy="26802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2387D7E-B919-4527-985C-1D828D9D0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332" y="2745628"/>
              <a:ext cx="268026" cy="268026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9549F05-FFF0-4AF1-BBB1-CD1F35D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925" y="2745628"/>
              <a:ext cx="268026" cy="268026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219246F-9E53-4ECF-96D3-9C6E2D1D3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1518" y="2745628"/>
              <a:ext cx="268026" cy="268026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5555E27-E745-429B-9712-654CF47D5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111" y="2745628"/>
              <a:ext cx="268026" cy="268026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2FC7ABD-90AD-460A-A1B1-533A1F20D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2704" y="2745628"/>
              <a:ext cx="268026" cy="268026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9CFE8B6-AC30-4930-8E70-55A08EA52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296" y="2745628"/>
              <a:ext cx="268026" cy="2680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484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Standard Development Norms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85A222E-F646-4EA1-9467-D9FB242779C8}"/>
              </a:ext>
            </a:extLst>
          </p:cNvPr>
          <p:cNvSpPr/>
          <p:nvPr/>
        </p:nvSpPr>
        <p:spPr>
          <a:xfrm>
            <a:off x="696245" y="4289126"/>
            <a:ext cx="5524500" cy="1513109"/>
          </a:xfrm>
          <a:prstGeom prst="roundRect">
            <a:avLst>
              <a:gd name="adj" fmla="val 588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sz="1400" kern="0" dirty="0">
                <a:latin typeface="Segoe UI" panose="020B0502040204020203" pitchFamily="34" charset="0"/>
                <a:cs typeface="Segoe UI" panose="020B0502040204020203" pitchFamily="34" charset="0"/>
              </a:rPr>
              <a:t>This document is created for AutoFacets developers to ensure all the security principles are followed by developers. All AutoFacets engineers as a part of conventional practice fill in the status section before any source code deployment.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1232CA-89BE-4769-A5A6-DE586608FCA1}"/>
              </a:ext>
            </a:extLst>
          </p:cNvPr>
          <p:cNvSpPr/>
          <p:nvPr/>
        </p:nvSpPr>
        <p:spPr>
          <a:xfrm>
            <a:off x="4709501" y="1782480"/>
            <a:ext cx="3378200" cy="2119209"/>
          </a:xfrm>
          <a:prstGeom prst="roundRect">
            <a:avLst>
              <a:gd name="adj" fmla="val 588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sz="1400" kern="0">
                <a:latin typeface="Segoe UI" panose="020B0502040204020203" pitchFamily="34" charset="0"/>
                <a:cs typeface="Segoe UI" panose="020B0502040204020203" pitchFamily="34" charset="0"/>
              </a:rPr>
              <a:t>This document is created for AutoFacets developers to ensure all the MVC principles are followed by developers. All AutoFacets engineers as a part of conventional practice fill in the status section before any source code deployment.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37B3DC-1D53-44AE-92D1-AFD3FA4D536F}"/>
              </a:ext>
            </a:extLst>
          </p:cNvPr>
          <p:cNvSpPr/>
          <p:nvPr/>
        </p:nvSpPr>
        <p:spPr>
          <a:xfrm>
            <a:off x="8697413" y="1782480"/>
            <a:ext cx="3378200" cy="2119209"/>
          </a:xfrm>
          <a:prstGeom prst="roundRect">
            <a:avLst>
              <a:gd name="adj" fmla="val 588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sz="1400" kern="0">
                <a:latin typeface="Segoe UI" panose="020B0502040204020203" pitchFamily="34" charset="0"/>
                <a:cs typeface="Segoe UI" panose="020B0502040204020203" pitchFamily="34" charset="0"/>
              </a:rPr>
              <a:t>This document highlights all the security practices followed by AutoFacets developers. It includes Microsoft design principles followed at AutoFacets, Different attacks and mechanisms to prevent those attacks.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490A8D-AEC0-464D-B868-0CAFCBA0A87B}"/>
              </a:ext>
            </a:extLst>
          </p:cNvPr>
          <p:cNvSpPr/>
          <p:nvPr/>
        </p:nvSpPr>
        <p:spPr>
          <a:xfrm>
            <a:off x="696245" y="1782480"/>
            <a:ext cx="3378200" cy="2119209"/>
          </a:xfrm>
          <a:prstGeom prst="roundRect">
            <a:avLst>
              <a:gd name="adj" fmla="val 588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GB" sz="1400" kern="0">
                <a:latin typeface="Segoe UI" panose="020B0502040204020203" pitchFamily="34" charset="0"/>
                <a:cs typeface="Segoe UI" panose="020B0502040204020203" pitchFamily="34" charset="0"/>
              </a:rPr>
              <a:t>This document highlights Programming practices, Naming convention standards, Exception Handling mechanisms, Commenting structures, SQL server standards, T-SQL standards etc.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C44B4-3837-49FC-8C14-0EF4B5D7B8BC}"/>
              </a:ext>
            </a:extLst>
          </p:cNvPr>
          <p:cNvSpPr/>
          <p:nvPr/>
        </p:nvSpPr>
        <p:spPr>
          <a:xfrm>
            <a:off x="1196004" y="1601042"/>
            <a:ext cx="2419252" cy="369332"/>
          </a:xfrm>
          <a:prstGeom prst="rect">
            <a:avLst/>
          </a:prstGeom>
          <a:solidFill>
            <a:srgbClr val="1575B6"/>
          </a:solidFill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CODING STANDARDS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C8C98-6D07-4AC7-9691-D9D10FB79009}"/>
              </a:ext>
            </a:extLst>
          </p:cNvPr>
          <p:cNvSpPr/>
          <p:nvPr/>
        </p:nvSpPr>
        <p:spPr>
          <a:xfrm>
            <a:off x="5471905" y="1597814"/>
            <a:ext cx="1853391" cy="369332"/>
          </a:xfrm>
          <a:prstGeom prst="rect">
            <a:avLst/>
          </a:prstGeom>
          <a:solidFill>
            <a:srgbClr val="1575B6"/>
          </a:solidFill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MVC CHECKLIST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84D464-A601-4C9C-AA65-04D7411D6D45}"/>
              </a:ext>
            </a:extLst>
          </p:cNvPr>
          <p:cNvSpPr/>
          <p:nvPr/>
        </p:nvSpPr>
        <p:spPr>
          <a:xfrm>
            <a:off x="9176086" y="1597814"/>
            <a:ext cx="2420855" cy="369332"/>
          </a:xfrm>
          <a:prstGeom prst="rect">
            <a:avLst/>
          </a:prstGeom>
          <a:solidFill>
            <a:srgbClr val="1575B6"/>
          </a:solidFill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SECURITY PRINCIPLES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A7DF32-C87D-42E4-82C3-69931B7013D8}"/>
              </a:ext>
            </a:extLst>
          </p:cNvPr>
          <p:cNvSpPr/>
          <p:nvPr/>
        </p:nvSpPr>
        <p:spPr>
          <a:xfrm>
            <a:off x="1427330" y="4088187"/>
            <a:ext cx="4062331" cy="369332"/>
          </a:xfrm>
          <a:prstGeom prst="rect">
            <a:avLst/>
          </a:prstGeom>
          <a:solidFill>
            <a:srgbClr val="1575B6"/>
          </a:solidFill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SECURITY DESIGN REVIEW CHECKLIST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ED6613-C1B2-40F3-9D4E-7C020B14930E}"/>
              </a:ext>
            </a:extLst>
          </p:cNvPr>
          <p:cNvSpPr/>
          <p:nvPr/>
        </p:nvSpPr>
        <p:spPr>
          <a:xfrm>
            <a:off x="1037299" y="1025985"/>
            <a:ext cx="100620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prstClr val="black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AutoFacets follows best practices to develop, test and deploy the projects. </a:t>
            </a:r>
            <a:endParaRPr lang="en-GB" sz="2000" i="1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7AA1186-40EA-470F-B24D-798E589C9D85}"/>
              </a:ext>
            </a:extLst>
          </p:cNvPr>
          <p:cNvSpPr/>
          <p:nvPr/>
        </p:nvSpPr>
        <p:spPr>
          <a:xfrm>
            <a:off x="6551113" y="4289126"/>
            <a:ext cx="5524500" cy="1513109"/>
          </a:xfrm>
          <a:prstGeom prst="roundRect">
            <a:avLst>
              <a:gd name="adj" fmla="val 588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sz="1400" kern="0">
                <a:latin typeface="Segoe UI" panose="020B0502040204020203" pitchFamily="34" charset="0"/>
                <a:cs typeface="Segoe UI" panose="020B0502040204020203" pitchFamily="34" charset="0"/>
              </a:rPr>
              <a:t>AutoFacets follows industrial standards and also consults its client for compliance. The checklist for security testing for mobile apps at client side is detailed in this document.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959A5-A9A6-45F8-AC9A-B770346184AB}"/>
              </a:ext>
            </a:extLst>
          </p:cNvPr>
          <p:cNvSpPr/>
          <p:nvPr/>
        </p:nvSpPr>
        <p:spPr>
          <a:xfrm>
            <a:off x="7304767" y="4088187"/>
            <a:ext cx="4071948" cy="369332"/>
          </a:xfrm>
          <a:prstGeom prst="rect">
            <a:avLst/>
          </a:prstGeom>
          <a:solidFill>
            <a:srgbClr val="1575B6"/>
          </a:solidFill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CLIENT SECURITY TESTING CHECKLIST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5538B4-E495-4736-BE3A-8FAAB1131415}"/>
              </a:ext>
            </a:extLst>
          </p:cNvPr>
          <p:cNvSpPr/>
          <p:nvPr/>
        </p:nvSpPr>
        <p:spPr>
          <a:xfrm rot="16200000">
            <a:off x="-1719288" y="3597229"/>
            <a:ext cx="4040681" cy="369332"/>
          </a:xfrm>
          <a:prstGeom prst="rect">
            <a:avLst/>
          </a:prstGeom>
          <a:solidFill>
            <a:srgbClr val="46566E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DOCUMENT TYPE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418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a-DK" dirty="0"/>
              <a:t>Deployment Process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CD6784B-1D6D-4855-AAF8-063CE2A68D45}"/>
              </a:ext>
            </a:extLst>
          </p:cNvPr>
          <p:cNvGrpSpPr/>
          <p:nvPr/>
        </p:nvGrpSpPr>
        <p:grpSpPr>
          <a:xfrm>
            <a:off x="1649346" y="1115515"/>
            <a:ext cx="8893308" cy="4626970"/>
            <a:chOff x="1697288" y="1710978"/>
            <a:chExt cx="8893308" cy="462697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517F095-4CDB-4BC7-8973-8F83804E3CDF}"/>
                </a:ext>
              </a:extLst>
            </p:cNvPr>
            <p:cNvSpPr/>
            <p:nvPr/>
          </p:nvSpPr>
          <p:spPr>
            <a:xfrm>
              <a:off x="1697288" y="5694438"/>
              <a:ext cx="8447200" cy="643510"/>
            </a:xfrm>
            <a:prstGeom prst="roundRect">
              <a:avLst/>
            </a:prstGeom>
            <a:solidFill>
              <a:srgbClr val="F2F2F2"/>
            </a:solidFill>
            <a:ln w="34925" cap="flat" cmpd="sng" algn="ctr">
              <a:noFill/>
              <a:prstDash val="solid"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0"/>
            </a:effectLst>
            <a:scene3d>
              <a:camera prst="orthographicFront"/>
              <a:lightRig rig="flat" dir="t"/>
            </a:scene3d>
            <a:sp3d/>
          </p:spPr>
          <p:txBody>
            <a:bodyPr rtlCol="0" anchor="ctr">
              <a:flatTx/>
            </a:bodyPr>
            <a:lstStyle/>
            <a:p>
              <a:pPr algn="ctr"/>
              <a:endParaRPr lang="en-US" sz="1100" kern="0">
                <a:solidFill>
                  <a:prstClr val="black">
                    <a:lumMod val="85000"/>
                    <a:lumOff val="15000"/>
                  </a:prstClr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02B0116-B48A-4CCF-8F8A-B1FAC86A4B9F}"/>
                </a:ext>
              </a:extLst>
            </p:cNvPr>
            <p:cNvSpPr/>
            <p:nvPr/>
          </p:nvSpPr>
          <p:spPr>
            <a:xfrm>
              <a:off x="1697290" y="1710978"/>
              <a:ext cx="8447200" cy="643510"/>
            </a:xfrm>
            <a:prstGeom prst="roundRect">
              <a:avLst/>
            </a:prstGeom>
            <a:solidFill>
              <a:srgbClr val="F2F2F2"/>
            </a:solidFill>
            <a:ln w="34925" cap="flat" cmpd="sng" algn="ctr">
              <a:noFill/>
              <a:prstDash val="solid"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0"/>
            </a:effectLst>
            <a:scene3d>
              <a:camera prst="orthographicFront"/>
              <a:lightRig rig="flat" dir="t"/>
            </a:scene3d>
            <a:sp3d/>
          </p:spPr>
          <p:txBody>
            <a:bodyPr rtlCol="0" anchor="ctr">
              <a:flatTx/>
            </a:bodyPr>
            <a:lstStyle/>
            <a:p>
              <a:pPr algn="ctr"/>
              <a:endParaRPr lang="en-US" sz="11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4F78B1-721E-423E-A367-35B3B7624949}"/>
                </a:ext>
              </a:extLst>
            </p:cNvPr>
            <p:cNvSpPr/>
            <p:nvPr/>
          </p:nvSpPr>
          <p:spPr>
            <a:xfrm>
              <a:off x="7769848" y="2482284"/>
              <a:ext cx="1740194" cy="954389"/>
            </a:xfrm>
            <a:prstGeom prst="rect">
              <a:avLst/>
            </a:prstGeom>
            <a:solidFill>
              <a:srgbClr val="0F75B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UAT Stage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Configure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Deploy Binaries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Smoke Tests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Exploratory Tests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0306BB0-F952-4337-9430-59EDEC2CCD62}"/>
                </a:ext>
              </a:extLst>
            </p:cNvPr>
            <p:cNvSpPr/>
            <p:nvPr/>
          </p:nvSpPr>
          <p:spPr>
            <a:xfrm>
              <a:off x="7769848" y="3566311"/>
              <a:ext cx="1740194" cy="954389"/>
            </a:xfrm>
            <a:prstGeom prst="rect">
              <a:avLst/>
            </a:prstGeom>
            <a:solidFill>
              <a:srgbClr val="0F75B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Capacity Stage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Configure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Deploy Binaries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Smoke Tests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Capacity Tests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94E6FD-404F-4509-A3DC-E33900CCC0AB}"/>
                </a:ext>
              </a:extLst>
            </p:cNvPr>
            <p:cNvSpPr/>
            <p:nvPr/>
          </p:nvSpPr>
          <p:spPr>
            <a:xfrm>
              <a:off x="7769848" y="4650337"/>
              <a:ext cx="1740194" cy="954389"/>
            </a:xfrm>
            <a:prstGeom prst="rect">
              <a:avLst/>
            </a:prstGeom>
            <a:solidFill>
              <a:srgbClr val="0F75B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Configure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Deploy Binaries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Smoke Tests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A5EFB8-6718-4391-9133-75DE5927E754}"/>
                </a:ext>
              </a:extLst>
            </p:cNvPr>
            <p:cNvSpPr/>
            <p:nvPr/>
          </p:nvSpPr>
          <p:spPr>
            <a:xfrm>
              <a:off x="4923903" y="3559084"/>
              <a:ext cx="1740194" cy="954389"/>
            </a:xfrm>
            <a:prstGeom prst="rect">
              <a:avLst/>
            </a:prstGeom>
            <a:solidFill>
              <a:srgbClr val="0F75B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Acceptance Stage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Configure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Deploy Binaries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Smoke Tests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Acceptance Tests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2E356A-0807-42CE-BF5D-9DE773768920}"/>
                </a:ext>
              </a:extLst>
            </p:cNvPr>
            <p:cNvSpPr/>
            <p:nvPr/>
          </p:nvSpPr>
          <p:spPr>
            <a:xfrm>
              <a:off x="2087021" y="3559084"/>
              <a:ext cx="1740194" cy="954389"/>
            </a:xfrm>
            <a:prstGeom prst="rect">
              <a:avLst/>
            </a:prstGeom>
            <a:solidFill>
              <a:srgbClr val="1575B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Commit Stage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Compile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Unit Tests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Code Analysis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Assemble Binaries</a:t>
              </a:r>
            </a:p>
          </p:txBody>
        </p:sp>
        <p:sp>
          <p:nvSpPr>
            <p:cNvPr id="10" name="Flowchart: Magnetic Disk 9">
              <a:extLst>
                <a:ext uri="{FF2B5EF4-FFF2-40B4-BE49-F238E27FC236}">
                  <a16:creationId xmlns:a16="http://schemas.microsoft.com/office/drawing/2014/main" id="{2D4E053F-4B6B-4246-B30D-22A84CAB8CE9}"/>
                </a:ext>
              </a:extLst>
            </p:cNvPr>
            <p:cNvSpPr/>
            <p:nvPr/>
          </p:nvSpPr>
          <p:spPr>
            <a:xfrm>
              <a:off x="3138390" y="5794136"/>
              <a:ext cx="960733" cy="462240"/>
            </a:xfrm>
            <a:prstGeom prst="flowChartMagneticDisk">
              <a:avLst/>
            </a:prstGeom>
            <a:solidFill>
              <a:srgbClr val="6081C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Binaries Metadata</a:t>
              </a:r>
            </a:p>
          </p:txBody>
        </p:sp>
        <p:sp>
          <p:nvSpPr>
            <p:cNvPr id="11" name="Flowchart: Magnetic Disk 10">
              <a:extLst>
                <a:ext uri="{FF2B5EF4-FFF2-40B4-BE49-F238E27FC236}">
                  <a16:creationId xmlns:a16="http://schemas.microsoft.com/office/drawing/2014/main" id="{7D31E9FF-FA25-4A84-AF25-F4BDB1261EB6}"/>
                </a:ext>
              </a:extLst>
            </p:cNvPr>
            <p:cNvSpPr/>
            <p:nvPr/>
          </p:nvSpPr>
          <p:spPr>
            <a:xfrm>
              <a:off x="2590107" y="1788060"/>
              <a:ext cx="960733" cy="462240"/>
            </a:xfrm>
            <a:prstGeom prst="flowChartMagneticDisk">
              <a:avLst/>
            </a:prstGeom>
            <a:solidFill>
              <a:srgbClr val="6081C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Source Code</a:t>
              </a:r>
            </a:p>
          </p:txBody>
        </p:sp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5BE2E2B0-052F-4C5C-94CA-78D8B0E10381}"/>
                </a:ext>
              </a:extLst>
            </p:cNvPr>
            <p:cNvSpPr/>
            <p:nvPr/>
          </p:nvSpPr>
          <p:spPr>
            <a:xfrm>
              <a:off x="5208197" y="1788060"/>
              <a:ext cx="960733" cy="462240"/>
            </a:xfrm>
            <a:prstGeom prst="flowChartMagneticDisk">
              <a:avLst/>
            </a:prstGeom>
            <a:solidFill>
              <a:srgbClr val="6081C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Application config.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F33E3D-501D-49D9-9536-25CA4AC29057}"/>
                </a:ext>
              </a:extLst>
            </p:cNvPr>
            <p:cNvSpPr/>
            <p:nvPr/>
          </p:nvSpPr>
          <p:spPr>
            <a:xfrm>
              <a:off x="6125043" y="3003246"/>
              <a:ext cx="439357" cy="555838"/>
            </a:xfrm>
            <a:prstGeom prst="rect">
              <a:avLst/>
            </a:prstGeom>
            <a:solidFill>
              <a:srgbClr val="CBD2D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824A70-556E-4551-8F3A-6EED3EB2594A}"/>
                </a:ext>
              </a:extLst>
            </p:cNvPr>
            <p:cNvSpPr/>
            <p:nvPr/>
          </p:nvSpPr>
          <p:spPr>
            <a:xfrm>
              <a:off x="6125043" y="4514948"/>
              <a:ext cx="439357" cy="555838"/>
            </a:xfrm>
            <a:prstGeom prst="rect">
              <a:avLst/>
            </a:prstGeom>
            <a:solidFill>
              <a:srgbClr val="CBD2D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EF776C5-DAAB-4E36-99D2-173137462905}"/>
                </a:ext>
              </a:extLst>
            </p:cNvPr>
            <p:cNvCxnSpPr>
              <a:cxnSpLocks/>
            </p:cNvCxnSpPr>
            <p:nvPr/>
          </p:nvCxnSpPr>
          <p:spPr>
            <a:xfrm>
              <a:off x="3024582" y="2354488"/>
              <a:ext cx="0" cy="1205480"/>
            </a:xfrm>
            <a:prstGeom prst="straightConnector1">
              <a:avLst/>
            </a:prstGeom>
            <a:noFill/>
            <a:ln w="6350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A77CF8A-B576-4021-A8EE-4D777DEFAFA0}"/>
                </a:ext>
              </a:extLst>
            </p:cNvPr>
            <p:cNvCxnSpPr/>
            <p:nvPr/>
          </p:nvCxnSpPr>
          <p:spPr>
            <a:xfrm>
              <a:off x="3024582" y="4519165"/>
              <a:ext cx="0" cy="1174632"/>
            </a:xfrm>
            <a:prstGeom prst="straightConnector1">
              <a:avLst/>
            </a:prstGeom>
            <a:noFill/>
            <a:ln w="6350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8772BCC-CBE7-4734-A721-5F451AEB8015}"/>
                </a:ext>
              </a:extLst>
            </p:cNvPr>
            <p:cNvCxnSpPr>
              <a:cxnSpLocks/>
            </p:cNvCxnSpPr>
            <p:nvPr/>
          </p:nvCxnSpPr>
          <p:spPr>
            <a:xfrm>
              <a:off x="5728838" y="2354488"/>
              <a:ext cx="0" cy="1205480"/>
            </a:xfrm>
            <a:prstGeom prst="straightConnector1">
              <a:avLst/>
            </a:prstGeom>
            <a:noFill/>
            <a:ln w="6350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29000CB-0264-4077-B8B6-8D7439302E25}"/>
                </a:ext>
              </a:extLst>
            </p:cNvPr>
            <p:cNvCxnSpPr/>
            <p:nvPr/>
          </p:nvCxnSpPr>
          <p:spPr>
            <a:xfrm>
              <a:off x="5728838" y="4519165"/>
              <a:ext cx="0" cy="1174632"/>
            </a:xfrm>
            <a:prstGeom prst="straightConnector1">
              <a:avLst/>
            </a:prstGeom>
            <a:noFill/>
            <a:ln w="6350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F71BAF9-60E5-4346-B532-504D2D8AF3F9}"/>
                </a:ext>
              </a:extLst>
            </p:cNvPr>
            <p:cNvCxnSpPr/>
            <p:nvPr/>
          </p:nvCxnSpPr>
          <p:spPr>
            <a:xfrm flipV="1">
              <a:off x="5589441" y="4513473"/>
              <a:ext cx="0" cy="1180325"/>
            </a:xfrm>
            <a:prstGeom prst="straightConnector1">
              <a:avLst/>
            </a:prstGeom>
            <a:noFill/>
            <a:ln w="6350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" name="Connector: Elbow 28">
              <a:extLst>
                <a:ext uri="{FF2B5EF4-FFF2-40B4-BE49-F238E27FC236}">
                  <a16:creationId xmlns:a16="http://schemas.microsoft.com/office/drawing/2014/main" id="{9127A49D-00A7-48A2-8733-1BB9365CC93F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rot="5400000" flipH="1" flipV="1">
              <a:off x="7311871" y="5235821"/>
              <a:ext cx="566266" cy="349690"/>
            </a:xfrm>
            <a:prstGeom prst="bentConnector2">
              <a:avLst/>
            </a:prstGeom>
            <a:noFill/>
            <a:ln w="6350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Connector: Elbow 40">
              <a:extLst>
                <a:ext uri="{FF2B5EF4-FFF2-40B4-BE49-F238E27FC236}">
                  <a16:creationId xmlns:a16="http://schemas.microsoft.com/office/drawing/2014/main" id="{A7C1B661-E5F2-49A5-BF41-6588AE8AD83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rot="5400000" flipH="1" flipV="1">
              <a:off x="6769857" y="4693807"/>
              <a:ext cx="1650292" cy="349690"/>
            </a:xfrm>
            <a:prstGeom prst="bentConnector2">
              <a:avLst/>
            </a:prstGeom>
            <a:noFill/>
            <a:ln w="6350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Connector: Elbow 42">
              <a:extLst>
                <a:ext uri="{FF2B5EF4-FFF2-40B4-BE49-F238E27FC236}">
                  <a16:creationId xmlns:a16="http://schemas.microsoft.com/office/drawing/2014/main" id="{9509C9E6-724C-45C4-9911-DDD9993DD19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27844" y="4184845"/>
              <a:ext cx="2734319" cy="349690"/>
            </a:xfrm>
            <a:prstGeom prst="bentConnector2">
              <a:avLst/>
            </a:prstGeom>
            <a:noFill/>
            <a:ln w="6350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Connector: Elbow 44">
              <a:extLst>
                <a:ext uri="{FF2B5EF4-FFF2-40B4-BE49-F238E27FC236}">
                  <a16:creationId xmlns:a16="http://schemas.microsoft.com/office/drawing/2014/main" id="{EB91A21B-FBA2-442E-9977-3E0BC67B721C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9510042" y="2959478"/>
              <a:ext cx="355953" cy="2734319"/>
            </a:xfrm>
            <a:prstGeom prst="bentConnector2">
              <a:avLst/>
            </a:prstGeom>
            <a:noFill/>
            <a:ln w="6350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Connector: Elbow 49">
              <a:extLst>
                <a:ext uri="{FF2B5EF4-FFF2-40B4-BE49-F238E27FC236}">
                  <a16:creationId xmlns:a16="http://schemas.microsoft.com/office/drawing/2014/main" id="{9D6DFB90-BCA2-4A48-B309-4E390616BED8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9510042" y="4043505"/>
              <a:ext cx="355953" cy="1650292"/>
            </a:xfrm>
            <a:prstGeom prst="bentConnector2">
              <a:avLst/>
            </a:prstGeom>
            <a:noFill/>
            <a:ln w="6350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Connector: Elbow 51">
              <a:extLst>
                <a:ext uri="{FF2B5EF4-FFF2-40B4-BE49-F238E27FC236}">
                  <a16:creationId xmlns:a16="http://schemas.microsoft.com/office/drawing/2014/main" id="{E8948631-9DA2-450C-84B3-C4C54439D66C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9510042" y="5127532"/>
              <a:ext cx="358984" cy="566266"/>
            </a:xfrm>
            <a:prstGeom prst="bentConnector2">
              <a:avLst/>
            </a:prstGeom>
            <a:noFill/>
            <a:ln w="6350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Connector: Elbow 53">
              <a:extLst>
                <a:ext uri="{FF2B5EF4-FFF2-40B4-BE49-F238E27FC236}">
                  <a16:creationId xmlns:a16="http://schemas.microsoft.com/office/drawing/2014/main" id="{42C4F28F-BD7E-40C5-ABFD-26211CC68754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>
              <a:off x="5728838" y="2418078"/>
              <a:ext cx="3781204" cy="541400"/>
            </a:xfrm>
            <a:prstGeom prst="bentConnector3">
              <a:avLst>
                <a:gd name="adj1" fmla="val 104854"/>
              </a:avLst>
            </a:prstGeom>
            <a:noFill/>
            <a:ln w="6350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Connector: Elbow 56">
              <a:extLst>
                <a:ext uri="{FF2B5EF4-FFF2-40B4-BE49-F238E27FC236}">
                  <a16:creationId xmlns:a16="http://schemas.microsoft.com/office/drawing/2014/main" id="{F8E78EBB-6F1E-45D5-8A50-8DE1D00F99A3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>
              <a:off x="5831064" y="2418078"/>
              <a:ext cx="3678978" cy="1625427"/>
            </a:xfrm>
            <a:prstGeom prst="bentConnector3">
              <a:avLst>
                <a:gd name="adj1" fmla="val 104989"/>
              </a:avLst>
            </a:prstGeom>
            <a:noFill/>
            <a:ln w="6350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Connector: Elbow 60">
              <a:extLst>
                <a:ext uri="{FF2B5EF4-FFF2-40B4-BE49-F238E27FC236}">
                  <a16:creationId xmlns:a16="http://schemas.microsoft.com/office/drawing/2014/main" id="{BB4FF1C6-6DD7-4CE9-A0F3-0C9057FAC4AF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5760561" y="2418078"/>
              <a:ext cx="3749481" cy="2709453"/>
            </a:xfrm>
            <a:prstGeom prst="bentConnector3">
              <a:avLst>
                <a:gd name="adj1" fmla="val 104895"/>
              </a:avLst>
            </a:prstGeom>
            <a:noFill/>
            <a:ln w="6350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" name="Arrow: Right 13">
              <a:extLst>
                <a:ext uri="{FF2B5EF4-FFF2-40B4-BE49-F238E27FC236}">
                  <a16:creationId xmlns:a16="http://schemas.microsoft.com/office/drawing/2014/main" id="{434E7AB2-DEE7-444E-9489-34FE61DAB704}"/>
                </a:ext>
              </a:extLst>
            </p:cNvPr>
            <p:cNvSpPr/>
            <p:nvPr/>
          </p:nvSpPr>
          <p:spPr>
            <a:xfrm>
              <a:off x="6664098" y="3689152"/>
              <a:ext cx="1004944" cy="694252"/>
            </a:xfrm>
            <a:prstGeom prst="rightArrow">
              <a:avLst/>
            </a:prstGeom>
            <a:solidFill>
              <a:srgbClr val="CBD2D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Auto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Release</a:t>
              </a:r>
            </a:p>
          </p:txBody>
        </p:sp>
        <p:sp>
          <p:nvSpPr>
            <p:cNvPr id="30" name="Arrow: Right 14">
              <a:extLst>
                <a:ext uri="{FF2B5EF4-FFF2-40B4-BE49-F238E27FC236}">
                  <a16:creationId xmlns:a16="http://schemas.microsoft.com/office/drawing/2014/main" id="{F7C5CA81-2B0F-418D-A0CD-588BAC88096E}"/>
                </a:ext>
              </a:extLst>
            </p:cNvPr>
            <p:cNvSpPr/>
            <p:nvPr/>
          </p:nvSpPr>
          <p:spPr>
            <a:xfrm>
              <a:off x="6125044" y="2655784"/>
              <a:ext cx="1543980" cy="697438"/>
            </a:xfrm>
            <a:prstGeom prst="rightArrow">
              <a:avLst/>
            </a:prstGeom>
            <a:solidFill>
              <a:srgbClr val="CBD2D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Push Button Release</a:t>
              </a:r>
            </a:p>
          </p:txBody>
        </p:sp>
        <p:sp>
          <p:nvSpPr>
            <p:cNvPr id="31" name="Arrow: Right 15">
              <a:extLst>
                <a:ext uri="{FF2B5EF4-FFF2-40B4-BE49-F238E27FC236}">
                  <a16:creationId xmlns:a16="http://schemas.microsoft.com/office/drawing/2014/main" id="{1B607F55-0BB7-4AF7-83D0-ECED3CE90CEC}"/>
                </a:ext>
              </a:extLst>
            </p:cNvPr>
            <p:cNvSpPr/>
            <p:nvPr/>
          </p:nvSpPr>
          <p:spPr>
            <a:xfrm>
              <a:off x="6125043" y="4774073"/>
              <a:ext cx="1543981" cy="694252"/>
            </a:xfrm>
            <a:prstGeom prst="rightArrow">
              <a:avLst/>
            </a:prstGeom>
            <a:solidFill>
              <a:srgbClr val="CBD2D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Push Button Release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2A4953-5419-4D85-9ADB-BDF5EF0933F8}"/>
                </a:ext>
              </a:extLst>
            </p:cNvPr>
            <p:cNvSpPr txBox="1"/>
            <p:nvPr/>
          </p:nvSpPr>
          <p:spPr>
            <a:xfrm>
              <a:off x="7826287" y="1878511"/>
              <a:ext cx="1497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Version Control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5B6AB3-CF82-4C93-985D-5C634F965B3B}"/>
                </a:ext>
              </a:extLst>
            </p:cNvPr>
            <p:cNvSpPr txBox="1"/>
            <p:nvPr/>
          </p:nvSpPr>
          <p:spPr>
            <a:xfrm>
              <a:off x="8092879" y="5914233"/>
              <a:ext cx="1793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Binary Repository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3BC744-0F09-434D-AE2C-489915069FB9}"/>
                </a:ext>
              </a:extLst>
            </p:cNvPr>
            <p:cNvSpPr txBox="1"/>
            <p:nvPr/>
          </p:nvSpPr>
          <p:spPr>
            <a:xfrm>
              <a:off x="2571561" y="2511704"/>
              <a:ext cx="937556" cy="153888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Source Code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DBD0C79-773E-48DB-B94E-D73F9A671033}"/>
                </a:ext>
              </a:extLst>
            </p:cNvPr>
            <p:cNvSpPr txBox="1"/>
            <p:nvPr/>
          </p:nvSpPr>
          <p:spPr>
            <a:xfrm>
              <a:off x="5164634" y="2519754"/>
              <a:ext cx="1128406" cy="30777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tIns="0" bIns="0" rtlCol="0">
              <a:spAutoFit/>
            </a:bodyPr>
            <a:lstStyle>
              <a:defPPr>
                <a:defRPr lang="en-US"/>
              </a:defPPr>
              <a:lvl1pPr algn="ctr">
                <a:defRPr sz="1000"/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Application config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3553429-D64A-4E4A-9AB0-E84464EBCDAA}"/>
                </a:ext>
              </a:extLst>
            </p:cNvPr>
            <p:cNvSpPr txBox="1"/>
            <p:nvPr/>
          </p:nvSpPr>
          <p:spPr>
            <a:xfrm>
              <a:off x="1803036" y="5287874"/>
              <a:ext cx="13615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00"/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Binaries Metadata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F1B656-B166-456E-9884-5112510CEB74}"/>
                </a:ext>
              </a:extLst>
            </p:cNvPr>
            <p:cNvSpPr txBox="1"/>
            <p:nvPr/>
          </p:nvSpPr>
          <p:spPr>
            <a:xfrm>
              <a:off x="4879157" y="5313978"/>
              <a:ext cx="658080" cy="246221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00"/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Binaries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C89F5F-E715-4887-BAEC-5460317C79C5}"/>
                </a:ext>
              </a:extLst>
            </p:cNvPr>
            <p:cNvSpPr txBox="1"/>
            <p:nvPr/>
          </p:nvSpPr>
          <p:spPr>
            <a:xfrm>
              <a:off x="5757531" y="5296899"/>
              <a:ext cx="757266" cy="246221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00"/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Metadata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9BC4DA5-91A4-4954-B8B5-0013CC1E5B58}"/>
                </a:ext>
              </a:extLst>
            </p:cNvPr>
            <p:cNvSpPr txBox="1"/>
            <p:nvPr/>
          </p:nvSpPr>
          <p:spPr>
            <a:xfrm>
              <a:off x="6826589" y="5419585"/>
              <a:ext cx="658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00"/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Binaries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D83BFB3-A225-4379-920A-069244F8D6A5}"/>
                </a:ext>
              </a:extLst>
            </p:cNvPr>
            <p:cNvSpPr txBox="1"/>
            <p:nvPr/>
          </p:nvSpPr>
          <p:spPr>
            <a:xfrm>
              <a:off x="9833330" y="5394529"/>
              <a:ext cx="7572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00"/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Metadata</a:t>
              </a:r>
            </a:p>
          </p:txBody>
        </p:sp>
        <p:sp>
          <p:nvSpPr>
            <p:cNvPr id="41" name="Arrow: Right 12">
              <a:extLst>
                <a:ext uri="{FF2B5EF4-FFF2-40B4-BE49-F238E27FC236}">
                  <a16:creationId xmlns:a16="http://schemas.microsoft.com/office/drawing/2014/main" id="{724AF814-8C0C-41C3-94EF-702E5401E12A}"/>
                </a:ext>
              </a:extLst>
            </p:cNvPr>
            <p:cNvSpPr/>
            <p:nvPr/>
          </p:nvSpPr>
          <p:spPr>
            <a:xfrm>
              <a:off x="3827214" y="3734931"/>
              <a:ext cx="1093658" cy="694252"/>
            </a:xfrm>
            <a:prstGeom prst="rightArrow">
              <a:avLst/>
            </a:prstGeom>
            <a:solidFill>
              <a:srgbClr val="CBD2D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Auto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Release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8089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a-DK" dirty="0"/>
              <a:t>Change Management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830A1B-9184-49C5-8897-110CAA6BA735}"/>
              </a:ext>
            </a:extLst>
          </p:cNvPr>
          <p:cNvGrpSpPr/>
          <p:nvPr/>
        </p:nvGrpSpPr>
        <p:grpSpPr>
          <a:xfrm>
            <a:off x="371260" y="1252247"/>
            <a:ext cx="11449481" cy="4353506"/>
            <a:chOff x="359227" y="1067581"/>
            <a:chExt cx="11449481" cy="43535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B0A9B4-9BAA-41E6-AB5A-A4488946262E}"/>
                </a:ext>
              </a:extLst>
            </p:cNvPr>
            <p:cNvSpPr/>
            <p:nvPr/>
          </p:nvSpPr>
          <p:spPr>
            <a:xfrm>
              <a:off x="359227" y="1239253"/>
              <a:ext cx="11448486" cy="4181834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Freeform: Shape 11">
              <a:extLst>
                <a:ext uri="{FF2B5EF4-FFF2-40B4-BE49-F238E27FC236}">
                  <a16:creationId xmlns:a16="http://schemas.microsoft.com/office/drawing/2014/main" id="{7DDACB63-71C9-462C-92CC-649AAB9F0A24}"/>
                </a:ext>
              </a:extLst>
            </p:cNvPr>
            <p:cNvSpPr/>
            <p:nvPr/>
          </p:nvSpPr>
          <p:spPr>
            <a:xfrm>
              <a:off x="6315499" y="1748973"/>
              <a:ext cx="2978135" cy="3672114"/>
            </a:xfrm>
            <a:custGeom>
              <a:avLst/>
              <a:gdLst>
                <a:gd name="connsiteX0" fmla="*/ 0 w 2978135"/>
                <a:gd name="connsiteY0" fmla="*/ 0 h 3672114"/>
                <a:gd name="connsiteX1" fmla="*/ 2503041 w 2978135"/>
                <a:gd name="connsiteY1" fmla="*/ 0 h 3672114"/>
                <a:gd name="connsiteX2" fmla="*/ 2503041 w 2978135"/>
                <a:gd name="connsiteY2" fmla="*/ 1625599 h 3672114"/>
                <a:gd name="connsiteX3" fmla="*/ 2638752 w 2978135"/>
                <a:gd name="connsiteY3" fmla="*/ 1625599 h 3672114"/>
                <a:gd name="connsiteX4" fmla="*/ 2638752 w 2978135"/>
                <a:gd name="connsiteY4" fmla="*/ 1400627 h 3672114"/>
                <a:gd name="connsiteX5" fmla="*/ 2978135 w 2978135"/>
                <a:gd name="connsiteY5" fmla="*/ 1850570 h 3672114"/>
                <a:gd name="connsiteX6" fmla="*/ 2638752 w 2978135"/>
                <a:gd name="connsiteY6" fmla="*/ 2300513 h 3672114"/>
                <a:gd name="connsiteX7" fmla="*/ 2638752 w 2978135"/>
                <a:gd name="connsiteY7" fmla="*/ 2075542 h 3672114"/>
                <a:gd name="connsiteX8" fmla="*/ 2503041 w 2978135"/>
                <a:gd name="connsiteY8" fmla="*/ 2075542 h 3672114"/>
                <a:gd name="connsiteX9" fmla="*/ 2503041 w 2978135"/>
                <a:gd name="connsiteY9" fmla="*/ 3672114 h 3672114"/>
                <a:gd name="connsiteX10" fmla="*/ 0 w 2978135"/>
                <a:gd name="connsiteY10" fmla="*/ 3672114 h 367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78135" h="3672114">
                  <a:moveTo>
                    <a:pt x="0" y="0"/>
                  </a:moveTo>
                  <a:lnTo>
                    <a:pt x="2503041" y="0"/>
                  </a:lnTo>
                  <a:lnTo>
                    <a:pt x="2503041" y="1625599"/>
                  </a:lnTo>
                  <a:lnTo>
                    <a:pt x="2638752" y="1625599"/>
                  </a:lnTo>
                  <a:lnTo>
                    <a:pt x="2638752" y="1400627"/>
                  </a:lnTo>
                  <a:lnTo>
                    <a:pt x="2978135" y="1850570"/>
                  </a:lnTo>
                  <a:lnTo>
                    <a:pt x="2638752" y="2300513"/>
                  </a:lnTo>
                  <a:lnTo>
                    <a:pt x="2638752" y="2075542"/>
                  </a:lnTo>
                  <a:lnTo>
                    <a:pt x="2503041" y="2075542"/>
                  </a:lnTo>
                  <a:lnTo>
                    <a:pt x="2503041" y="3672114"/>
                  </a:lnTo>
                  <a:lnTo>
                    <a:pt x="0" y="3672114"/>
                  </a:lnTo>
                  <a:close/>
                </a:path>
              </a:pathLst>
            </a:custGeom>
            <a:solidFill>
              <a:srgbClr val="BFECF3"/>
            </a:solidFill>
            <a:ln w="12700" cap="flat" cmpd="sng" algn="ctr">
              <a:solidFill>
                <a:srgbClr val="27B8D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Freeform: Shape 10">
              <a:extLst>
                <a:ext uri="{FF2B5EF4-FFF2-40B4-BE49-F238E27FC236}">
                  <a16:creationId xmlns:a16="http://schemas.microsoft.com/office/drawing/2014/main" id="{AE413E95-213D-4C6C-8B12-A2BB0990C0A4}"/>
                </a:ext>
              </a:extLst>
            </p:cNvPr>
            <p:cNvSpPr/>
            <p:nvPr/>
          </p:nvSpPr>
          <p:spPr>
            <a:xfrm>
              <a:off x="3337364" y="1748973"/>
              <a:ext cx="2978135" cy="3672114"/>
            </a:xfrm>
            <a:custGeom>
              <a:avLst/>
              <a:gdLst>
                <a:gd name="connsiteX0" fmla="*/ 0 w 2978135"/>
                <a:gd name="connsiteY0" fmla="*/ 0 h 3672114"/>
                <a:gd name="connsiteX1" fmla="*/ 2503041 w 2978135"/>
                <a:gd name="connsiteY1" fmla="*/ 0 h 3672114"/>
                <a:gd name="connsiteX2" fmla="*/ 2503041 w 2978135"/>
                <a:gd name="connsiteY2" fmla="*/ 1625599 h 3672114"/>
                <a:gd name="connsiteX3" fmla="*/ 2638752 w 2978135"/>
                <a:gd name="connsiteY3" fmla="*/ 1625599 h 3672114"/>
                <a:gd name="connsiteX4" fmla="*/ 2638752 w 2978135"/>
                <a:gd name="connsiteY4" fmla="*/ 1400627 h 3672114"/>
                <a:gd name="connsiteX5" fmla="*/ 2978135 w 2978135"/>
                <a:gd name="connsiteY5" fmla="*/ 1850570 h 3672114"/>
                <a:gd name="connsiteX6" fmla="*/ 2638752 w 2978135"/>
                <a:gd name="connsiteY6" fmla="*/ 2300513 h 3672114"/>
                <a:gd name="connsiteX7" fmla="*/ 2638752 w 2978135"/>
                <a:gd name="connsiteY7" fmla="*/ 2075542 h 3672114"/>
                <a:gd name="connsiteX8" fmla="*/ 2503041 w 2978135"/>
                <a:gd name="connsiteY8" fmla="*/ 2075542 h 3672114"/>
                <a:gd name="connsiteX9" fmla="*/ 2503041 w 2978135"/>
                <a:gd name="connsiteY9" fmla="*/ 3672114 h 3672114"/>
                <a:gd name="connsiteX10" fmla="*/ 0 w 2978135"/>
                <a:gd name="connsiteY10" fmla="*/ 3672114 h 367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78135" h="3672114">
                  <a:moveTo>
                    <a:pt x="0" y="0"/>
                  </a:moveTo>
                  <a:lnTo>
                    <a:pt x="2503041" y="0"/>
                  </a:lnTo>
                  <a:lnTo>
                    <a:pt x="2503041" y="1625599"/>
                  </a:lnTo>
                  <a:lnTo>
                    <a:pt x="2638752" y="1625599"/>
                  </a:lnTo>
                  <a:lnTo>
                    <a:pt x="2638752" y="1400627"/>
                  </a:lnTo>
                  <a:lnTo>
                    <a:pt x="2978135" y="1850570"/>
                  </a:lnTo>
                  <a:lnTo>
                    <a:pt x="2638752" y="2300513"/>
                  </a:lnTo>
                  <a:lnTo>
                    <a:pt x="2638752" y="2075542"/>
                  </a:lnTo>
                  <a:lnTo>
                    <a:pt x="2503041" y="2075542"/>
                  </a:lnTo>
                  <a:lnTo>
                    <a:pt x="2503041" y="3672114"/>
                  </a:lnTo>
                  <a:lnTo>
                    <a:pt x="0" y="3672114"/>
                  </a:lnTo>
                  <a:close/>
                </a:path>
              </a:pathLst>
            </a:custGeom>
            <a:solidFill>
              <a:srgbClr val="EBF3BB"/>
            </a:solidFill>
            <a:ln w="12700" cap="flat" cmpd="sng" algn="ctr">
              <a:solidFill>
                <a:srgbClr val="97AB1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Freeform: Shape 9">
              <a:extLst>
                <a:ext uri="{FF2B5EF4-FFF2-40B4-BE49-F238E27FC236}">
                  <a16:creationId xmlns:a16="http://schemas.microsoft.com/office/drawing/2014/main" id="{75A08C0B-EE93-4673-92B4-481BF69983A2}"/>
                </a:ext>
              </a:extLst>
            </p:cNvPr>
            <p:cNvSpPr/>
            <p:nvPr/>
          </p:nvSpPr>
          <p:spPr>
            <a:xfrm>
              <a:off x="359229" y="1748973"/>
              <a:ext cx="2978135" cy="3672114"/>
            </a:xfrm>
            <a:custGeom>
              <a:avLst/>
              <a:gdLst>
                <a:gd name="connsiteX0" fmla="*/ 0 w 2978135"/>
                <a:gd name="connsiteY0" fmla="*/ 0 h 3672114"/>
                <a:gd name="connsiteX1" fmla="*/ 2503041 w 2978135"/>
                <a:gd name="connsiteY1" fmla="*/ 0 h 3672114"/>
                <a:gd name="connsiteX2" fmla="*/ 2503041 w 2978135"/>
                <a:gd name="connsiteY2" fmla="*/ 1625599 h 3672114"/>
                <a:gd name="connsiteX3" fmla="*/ 2638752 w 2978135"/>
                <a:gd name="connsiteY3" fmla="*/ 1625599 h 3672114"/>
                <a:gd name="connsiteX4" fmla="*/ 2638752 w 2978135"/>
                <a:gd name="connsiteY4" fmla="*/ 1400627 h 3672114"/>
                <a:gd name="connsiteX5" fmla="*/ 2978135 w 2978135"/>
                <a:gd name="connsiteY5" fmla="*/ 1850570 h 3672114"/>
                <a:gd name="connsiteX6" fmla="*/ 2638752 w 2978135"/>
                <a:gd name="connsiteY6" fmla="*/ 2300513 h 3672114"/>
                <a:gd name="connsiteX7" fmla="*/ 2638752 w 2978135"/>
                <a:gd name="connsiteY7" fmla="*/ 2075542 h 3672114"/>
                <a:gd name="connsiteX8" fmla="*/ 2503041 w 2978135"/>
                <a:gd name="connsiteY8" fmla="*/ 2075542 h 3672114"/>
                <a:gd name="connsiteX9" fmla="*/ 2503041 w 2978135"/>
                <a:gd name="connsiteY9" fmla="*/ 3672114 h 3672114"/>
                <a:gd name="connsiteX10" fmla="*/ 0 w 2978135"/>
                <a:gd name="connsiteY10" fmla="*/ 3672114 h 367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78135" h="3672114">
                  <a:moveTo>
                    <a:pt x="0" y="0"/>
                  </a:moveTo>
                  <a:lnTo>
                    <a:pt x="2503041" y="0"/>
                  </a:lnTo>
                  <a:lnTo>
                    <a:pt x="2503041" y="1625599"/>
                  </a:lnTo>
                  <a:lnTo>
                    <a:pt x="2638752" y="1625599"/>
                  </a:lnTo>
                  <a:lnTo>
                    <a:pt x="2638752" y="1400627"/>
                  </a:lnTo>
                  <a:lnTo>
                    <a:pt x="2978135" y="1850570"/>
                  </a:lnTo>
                  <a:lnTo>
                    <a:pt x="2638752" y="2300513"/>
                  </a:lnTo>
                  <a:lnTo>
                    <a:pt x="2638752" y="2075542"/>
                  </a:lnTo>
                  <a:lnTo>
                    <a:pt x="2503041" y="2075542"/>
                  </a:lnTo>
                  <a:lnTo>
                    <a:pt x="2503041" y="3672114"/>
                  </a:lnTo>
                  <a:lnTo>
                    <a:pt x="0" y="3672114"/>
                  </a:lnTo>
                  <a:close/>
                </a:path>
              </a:pathLst>
            </a:custGeom>
            <a:solidFill>
              <a:srgbClr val="FEEBB4"/>
            </a:solidFill>
            <a:ln w="12700" cap="flat" cmpd="sng" algn="ctr">
              <a:solidFill>
                <a:srgbClr val="CE990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6CF7F1-B16C-4A78-A6CE-CB39BBB0653B}"/>
                </a:ext>
              </a:extLst>
            </p:cNvPr>
            <p:cNvSpPr/>
            <p:nvPr/>
          </p:nvSpPr>
          <p:spPr>
            <a:xfrm>
              <a:off x="9305667" y="1748973"/>
              <a:ext cx="2503041" cy="3672114"/>
            </a:xfrm>
            <a:prstGeom prst="rect">
              <a:avLst/>
            </a:prstGeom>
            <a:solidFill>
              <a:srgbClr val="E0F0D0"/>
            </a:solidFill>
            <a:ln w="12700" cap="flat" cmpd="sng" algn="ctr">
              <a:solidFill>
                <a:srgbClr val="88C44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E8F9B1-40B6-4003-AF2B-1AB6EF57D756}"/>
                </a:ext>
              </a:extLst>
            </p:cNvPr>
            <p:cNvSpPr/>
            <p:nvPr/>
          </p:nvSpPr>
          <p:spPr>
            <a:xfrm>
              <a:off x="9305666" y="1748973"/>
              <a:ext cx="2503041" cy="488901"/>
            </a:xfrm>
            <a:prstGeom prst="rect">
              <a:avLst/>
            </a:prstGeom>
            <a:solidFill>
              <a:srgbClr val="88C44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Implement change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CF1D7D-CC8F-46E3-A2A7-FD78DDEBCE7B}"/>
                </a:ext>
              </a:extLst>
            </p:cNvPr>
            <p:cNvSpPr/>
            <p:nvPr/>
          </p:nvSpPr>
          <p:spPr>
            <a:xfrm>
              <a:off x="6315498" y="1748973"/>
              <a:ext cx="2503041" cy="488901"/>
            </a:xfrm>
            <a:prstGeom prst="rect">
              <a:avLst/>
            </a:prstGeom>
            <a:solidFill>
              <a:srgbClr val="27B8D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Change Impact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AEF144-6AB6-47F3-8988-8F1D04AE7DFB}"/>
                </a:ext>
              </a:extLst>
            </p:cNvPr>
            <p:cNvSpPr/>
            <p:nvPr/>
          </p:nvSpPr>
          <p:spPr>
            <a:xfrm>
              <a:off x="3337362" y="1748973"/>
              <a:ext cx="2503041" cy="488901"/>
            </a:xfrm>
            <a:prstGeom prst="rect">
              <a:avLst/>
            </a:prstGeom>
            <a:solidFill>
              <a:srgbClr val="97AB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Change Analysis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72D392-42D0-4A59-9CE3-9C17F6DC917E}"/>
                </a:ext>
              </a:extLst>
            </p:cNvPr>
            <p:cNvSpPr/>
            <p:nvPr/>
          </p:nvSpPr>
          <p:spPr>
            <a:xfrm>
              <a:off x="359227" y="1748973"/>
              <a:ext cx="2503041" cy="488901"/>
            </a:xfrm>
            <a:prstGeom prst="rect">
              <a:avLst/>
            </a:prstGeom>
            <a:solidFill>
              <a:srgbClr val="CE990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Change Initiation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F42936-AF8A-43B2-A1CF-01C1891F520E}"/>
                </a:ext>
              </a:extLst>
            </p:cNvPr>
            <p:cNvSpPr txBox="1"/>
            <p:nvPr/>
          </p:nvSpPr>
          <p:spPr>
            <a:xfrm>
              <a:off x="359227" y="2490538"/>
              <a:ext cx="2503041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Client submits change request to AF team using project change request (PCR) From Details Contain: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Reason for change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detailed change description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Time frame within which change is desired</a:t>
              </a: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557931-D253-42FE-B58E-0401E1D5E077}"/>
                </a:ext>
              </a:extLst>
            </p:cNvPr>
            <p:cNvSpPr txBox="1"/>
            <p:nvPr/>
          </p:nvSpPr>
          <p:spPr>
            <a:xfrm>
              <a:off x="3337362" y="2490538"/>
              <a:ext cx="2503041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Upon receipt PCR from, AF will analyze and assess the impact that the change will have on: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Delivery schedule 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Engagement objectives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Engagement costs</a:t>
              </a: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EA605E-E901-4A70-8556-1ABBA4FAAC6F}"/>
                </a:ext>
              </a:extLst>
            </p:cNvPr>
            <p:cNvSpPr txBox="1"/>
            <p:nvPr/>
          </p:nvSpPr>
          <p:spPr>
            <a:xfrm>
              <a:off x="6320196" y="2490538"/>
              <a:ext cx="2503041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Assessment is submitted to client team for appropriate decisions Deliverables include:</a:t>
              </a:r>
            </a:p>
            <a:p>
              <a:pPr marL="168275" marR="0" lvl="0" indent="-168275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Effort required for implementing change</a:t>
              </a:r>
            </a:p>
            <a:p>
              <a:pPr marL="168275" marR="0" lvl="0" indent="-168275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Modified delivery schedule, keeping the resources on the project same</a:t>
              </a:r>
            </a:p>
            <a:p>
              <a:pPr marL="168275" marR="0" lvl="0" indent="-168275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Revised cost of project</a:t>
              </a: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590164-6BA6-442C-8769-C9FB172A4430}"/>
                </a:ext>
              </a:extLst>
            </p:cNvPr>
            <p:cNvSpPr txBox="1"/>
            <p:nvPr/>
          </p:nvSpPr>
          <p:spPr>
            <a:xfrm>
              <a:off x="9304672" y="2490538"/>
              <a:ext cx="250304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Communicate change request decision to appropriate individuals via the project change request log for further action.</a:t>
              </a: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6C9EB1-2917-4D16-8355-333B22376BE2}"/>
                </a:ext>
              </a:extLst>
            </p:cNvPr>
            <p:cNvSpPr/>
            <p:nvPr/>
          </p:nvSpPr>
          <p:spPr>
            <a:xfrm>
              <a:off x="4586907" y="1067581"/>
              <a:ext cx="299312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CHANGE MANAGEMENT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752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Escalation Management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991D23-FB35-462A-A673-8A3853E04C79}"/>
              </a:ext>
            </a:extLst>
          </p:cNvPr>
          <p:cNvGrpSpPr/>
          <p:nvPr/>
        </p:nvGrpSpPr>
        <p:grpSpPr>
          <a:xfrm>
            <a:off x="791189" y="1327707"/>
            <a:ext cx="10609622" cy="4202586"/>
            <a:chOff x="791189" y="2205116"/>
            <a:chExt cx="10609622" cy="42025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D60704-D41B-4A74-B7E3-72942232E226}"/>
                </a:ext>
              </a:extLst>
            </p:cNvPr>
            <p:cNvSpPr/>
            <p:nvPr/>
          </p:nvSpPr>
          <p:spPr>
            <a:xfrm>
              <a:off x="3040339" y="4844566"/>
              <a:ext cx="8360472" cy="1563136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2C01E1-C4A3-4390-811B-CA6FEDD6B857}"/>
                </a:ext>
              </a:extLst>
            </p:cNvPr>
            <p:cNvSpPr/>
            <p:nvPr/>
          </p:nvSpPr>
          <p:spPr>
            <a:xfrm>
              <a:off x="6236254" y="4609742"/>
              <a:ext cx="1561546" cy="36576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EBFE018-C155-4C08-AC62-71713671342A}"/>
                </a:ext>
              </a:extLst>
            </p:cNvPr>
            <p:cNvSpPr/>
            <p:nvPr/>
          </p:nvSpPr>
          <p:spPr>
            <a:xfrm>
              <a:off x="3040339" y="2862814"/>
              <a:ext cx="8360472" cy="1563136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53496E-B1C4-4909-AD6C-1001981C0CAB}"/>
                </a:ext>
              </a:extLst>
            </p:cNvPr>
            <p:cNvSpPr/>
            <p:nvPr/>
          </p:nvSpPr>
          <p:spPr>
            <a:xfrm>
              <a:off x="5991778" y="2679022"/>
              <a:ext cx="2050498" cy="36576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FF1ABF-9E2C-47F4-A3F5-9808F74DE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0678" y="2679022"/>
              <a:ext cx="1877379" cy="3657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7F4515-639B-42F5-961B-19166CFB4D22}"/>
                </a:ext>
              </a:extLst>
            </p:cNvPr>
            <p:cNvSpPr/>
            <p:nvPr/>
          </p:nvSpPr>
          <p:spPr>
            <a:xfrm>
              <a:off x="791189" y="2205116"/>
              <a:ext cx="10609622" cy="369332"/>
            </a:xfrm>
            <a:prstGeom prst="rect">
              <a:avLst/>
            </a:prstGeom>
            <a:solidFill>
              <a:srgbClr val="1575B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1" spc="300" dirty="0">
                  <a:solidFill>
                    <a:prstClr val="white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ESCALATION </a:t>
              </a:r>
              <a:endParaRPr lang="en-GB" b="1" spc="3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04982F0-B3AF-43A2-AE51-6EACD9DAB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561" y="5474146"/>
              <a:ext cx="1877379" cy="3657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96A1A56-B878-42B1-B6D8-245B64816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561" y="3480907"/>
              <a:ext cx="1621101" cy="4572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2A8A9A-FE1B-49B7-9D6A-F81D62B34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5513" y="2209600"/>
              <a:ext cx="365760" cy="36576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6986EC-EA56-44BB-84FD-73DC12B35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0403" y="4615966"/>
              <a:ext cx="1296881" cy="36576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8F78AA-2C8D-4063-830E-FF52491D8481}"/>
                </a:ext>
              </a:extLst>
            </p:cNvPr>
            <p:cNvSpPr/>
            <p:nvPr/>
          </p:nvSpPr>
          <p:spPr>
            <a:xfrm>
              <a:off x="3858252" y="3115979"/>
              <a:ext cx="808619" cy="338554"/>
            </a:xfrm>
            <a:prstGeom prst="rect">
              <a:avLst/>
            </a:prstGeom>
            <a:solidFill>
              <a:srgbClr val="0E76BD"/>
            </a:solidFill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Level 1</a:t>
              </a:r>
              <a:endParaRPr lang="en-GB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BC5AF3-A5A9-4A5F-95DB-C1DE1DF7DF40}"/>
                </a:ext>
              </a:extLst>
            </p:cNvPr>
            <p:cNvSpPr/>
            <p:nvPr/>
          </p:nvSpPr>
          <p:spPr>
            <a:xfrm>
              <a:off x="6721944" y="3115979"/>
              <a:ext cx="808619" cy="338554"/>
            </a:xfrm>
            <a:prstGeom prst="rect">
              <a:avLst/>
            </a:prstGeom>
            <a:solidFill>
              <a:srgbClr val="0E76BD"/>
            </a:solidFill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Level 2</a:t>
              </a:r>
              <a:endParaRPr lang="en-GB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62F22F-0DAB-49FE-9238-D251E300ACA6}"/>
                </a:ext>
              </a:extLst>
            </p:cNvPr>
            <p:cNvSpPr/>
            <p:nvPr/>
          </p:nvSpPr>
          <p:spPr>
            <a:xfrm>
              <a:off x="9680600" y="3115979"/>
              <a:ext cx="808619" cy="338554"/>
            </a:xfrm>
            <a:prstGeom prst="rect">
              <a:avLst/>
            </a:prstGeom>
            <a:solidFill>
              <a:srgbClr val="0E76BD"/>
            </a:solidFill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Level 3</a:t>
              </a:r>
              <a:endParaRPr lang="en-GB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21A371A-60E0-44FD-80B9-6B034B1A83CF}"/>
                </a:ext>
              </a:extLst>
            </p:cNvPr>
            <p:cNvSpPr/>
            <p:nvPr/>
          </p:nvSpPr>
          <p:spPr>
            <a:xfrm>
              <a:off x="3858252" y="5073267"/>
              <a:ext cx="808619" cy="338554"/>
            </a:xfrm>
            <a:prstGeom prst="rect">
              <a:avLst/>
            </a:prstGeom>
            <a:solidFill>
              <a:srgbClr val="E4032E"/>
            </a:solidFill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Level 1</a:t>
              </a:r>
              <a:endParaRPr lang="en-GB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20D3BF3-3537-49D2-A91F-DC8362BECDB2}"/>
                </a:ext>
              </a:extLst>
            </p:cNvPr>
            <p:cNvSpPr/>
            <p:nvPr/>
          </p:nvSpPr>
          <p:spPr>
            <a:xfrm>
              <a:off x="6675221" y="5073267"/>
              <a:ext cx="808619" cy="338554"/>
            </a:xfrm>
            <a:prstGeom prst="rect">
              <a:avLst/>
            </a:prstGeom>
            <a:solidFill>
              <a:srgbClr val="E4032E"/>
            </a:solidFill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Level 2</a:t>
              </a:r>
              <a:endParaRPr lang="en-GB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F3B5F76-4C76-4A06-9F2A-C692C9460D03}"/>
                </a:ext>
              </a:extLst>
            </p:cNvPr>
            <p:cNvSpPr/>
            <p:nvPr/>
          </p:nvSpPr>
          <p:spPr>
            <a:xfrm>
              <a:off x="9712548" y="5073267"/>
              <a:ext cx="808619" cy="338554"/>
            </a:xfrm>
            <a:prstGeom prst="rect">
              <a:avLst/>
            </a:prstGeom>
            <a:solidFill>
              <a:srgbClr val="E4032E"/>
            </a:solidFill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Level 3</a:t>
              </a:r>
              <a:endParaRPr lang="en-GB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528C78-065E-4E26-A4B9-EA6FC40CE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248" y="3581533"/>
              <a:ext cx="457200" cy="4572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669B662-10BC-4AFD-959F-C346041084FF}"/>
                </a:ext>
              </a:extLst>
            </p:cNvPr>
            <p:cNvSpPr/>
            <p:nvPr/>
          </p:nvSpPr>
          <p:spPr>
            <a:xfrm>
              <a:off x="3282782" y="4038733"/>
              <a:ext cx="1709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Support Track Lead</a:t>
              </a:r>
              <a:endParaRPr lang="en-GB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212F15E-D3DC-41AE-9FCF-F9FE700B5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692" y="3581533"/>
              <a:ext cx="457200" cy="4572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275030A-C110-4121-B977-750A3C5038D6}"/>
                </a:ext>
              </a:extLst>
            </p:cNvPr>
            <p:cNvSpPr/>
            <p:nvPr/>
          </p:nvSpPr>
          <p:spPr>
            <a:xfrm>
              <a:off x="6305196" y="4038733"/>
              <a:ext cx="17341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Delivery Manager</a:t>
              </a:r>
              <a:endParaRPr lang="en-GB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CF77A13-1BA3-40F0-B314-291F6CCD2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6291" y="3581533"/>
              <a:ext cx="457200" cy="4572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86AD87D-7AE1-4215-B2D7-294BAAE5B1E6}"/>
                </a:ext>
              </a:extLst>
            </p:cNvPr>
            <p:cNvSpPr/>
            <p:nvPr/>
          </p:nvSpPr>
          <p:spPr>
            <a:xfrm>
              <a:off x="9287796" y="4038733"/>
              <a:ext cx="17341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Practice Director</a:t>
              </a:r>
              <a:endParaRPr lang="en-GB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2229019-B959-4414-A95B-0C5180527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248" y="5480885"/>
              <a:ext cx="457200" cy="4572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D56390-E87C-42AA-8EC1-A0DCBAFBC161}"/>
                </a:ext>
              </a:extLst>
            </p:cNvPr>
            <p:cNvSpPr/>
            <p:nvPr/>
          </p:nvSpPr>
          <p:spPr>
            <a:xfrm>
              <a:off x="3282782" y="5938085"/>
              <a:ext cx="186865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ALD Project Manager</a:t>
              </a:r>
              <a:endParaRPr lang="en-GB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5AEB64-BBA0-43FA-8078-D29E89677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969" y="5480885"/>
              <a:ext cx="457200" cy="4572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4540C7F-ED8E-4A24-942F-247C24F4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097" y="5480885"/>
              <a:ext cx="457200" cy="4572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1C1C043-36EA-4035-B74D-2DFDCCD69FD5}"/>
                </a:ext>
              </a:extLst>
            </p:cNvPr>
            <p:cNvSpPr/>
            <p:nvPr/>
          </p:nvSpPr>
          <p:spPr>
            <a:xfrm>
              <a:off x="6320990" y="5938085"/>
              <a:ext cx="14277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To Be discussed</a:t>
              </a:r>
              <a:endParaRPr lang="en-GB" sz="1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1445014-AE7F-4B02-8E9E-3978810176DE}"/>
                </a:ext>
              </a:extLst>
            </p:cNvPr>
            <p:cNvSpPr/>
            <p:nvPr/>
          </p:nvSpPr>
          <p:spPr>
            <a:xfrm>
              <a:off x="9359118" y="5938085"/>
              <a:ext cx="14277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To Be discussed</a:t>
              </a:r>
              <a:endParaRPr lang="en-GB" sz="1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356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70F2698B-5E9C-46DB-A54C-3D6A09E2E8BE}"/>
              </a:ext>
            </a:extLst>
          </p:cNvPr>
          <p:cNvSpPr txBox="1">
            <a:spLocks/>
          </p:cNvSpPr>
          <p:nvPr/>
        </p:nvSpPr>
        <p:spPr>
          <a:xfrm>
            <a:off x="658531" y="19174"/>
            <a:ext cx="5834649" cy="4506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b="1">
                <a:solidFill>
                  <a:srgbClr val="1D76BB"/>
                </a:solidFill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D76BB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sp>
        <p:nvSpPr>
          <p:cNvPr id="61" name="Rechthoek 73">
            <a:extLst>
              <a:ext uri="{FF2B5EF4-FFF2-40B4-BE49-F238E27FC236}">
                <a16:creationId xmlns:a16="http://schemas.microsoft.com/office/drawing/2014/main" id="{15AFE2A4-3776-4556-AAFB-253D2B3B8AE9}"/>
              </a:ext>
            </a:extLst>
          </p:cNvPr>
          <p:cNvSpPr/>
          <p:nvPr/>
        </p:nvSpPr>
        <p:spPr>
          <a:xfrm>
            <a:off x="425717" y="0"/>
            <a:ext cx="208428" cy="4367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/>
              <a:ea typeface="+mn-ea"/>
              <a:cs typeface="+mn-cs"/>
            </a:endParaRPr>
          </a:p>
        </p:txBody>
      </p:sp>
      <p:sp>
        <p:nvSpPr>
          <p:cNvPr id="68" name="Rechthoek 75">
            <a:extLst>
              <a:ext uri="{FF2B5EF4-FFF2-40B4-BE49-F238E27FC236}">
                <a16:creationId xmlns:a16="http://schemas.microsoft.com/office/drawing/2014/main" id="{87DC0C3B-BB67-4ADF-BEEA-D4749B706184}"/>
              </a:ext>
            </a:extLst>
          </p:cNvPr>
          <p:cNvSpPr/>
          <p:nvPr/>
        </p:nvSpPr>
        <p:spPr>
          <a:xfrm>
            <a:off x="368032" y="0"/>
            <a:ext cx="82343" cy="436728"/>
          </a:xfrm>
          <a:prstGeom prst="rect">
            <a:avLst/>
          </a:prstGeom>
          <a:solidFill>
            <a:srgbClr val="1D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BC337EA-5B0F-42C0-85D1-4E859FEB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296" y="2227814"/>
            <a:ext cx="4090041" cy="354449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680D205-C1B5-46DA-8997-9ECD80C19503}"/>
              </a:ext>
            </a:extLst>
          </p:cNvPr>
          <p:cNvSpPr txBox="1"/>
          <p:nvPr/>
        </p:nvSpPr>
        <p:spPr>
          <a:xfrm>
            <a:off x="8004042" y="1136741"/>
            <a:ext cx="365195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Supported by Solution Office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Esp. for Country Specific Requirements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C306A83-E3A5-47A7-9BA3-D138DD686E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65" y="1379145"/>
            <a:ext cx="1408040" cy="27432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E4115A4-9362-4972-A6FB-9E2FCE8344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22" y="761899"/>
            <a:ext cx="1121525" cy="3163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869B71-8CB2-43C7-A31E-72F3E024CC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52" y="1433740"/>
            <a:ext cx="1640038" cy="3195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7B5ED7E-3005-417F-9AC2-2D20921C5F8D}"/>
              </a:ext>
            </a:extLst>
          </p:cNvPr>
          <p:cNvSpPr/>
          <p:nvPr/>
        </p:nvSpPr>
        <p:spPr>
          <a:xfrm>
            <a:off x="167922" y="1147484"/>
            <a:ext cx="7535930" cy="470511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BEDF33-43AB-4B41-994C-D05EA8C0A787}"/>
              </a:ext>
            </a:extLst>
          </p:cNvPr>
          <p:cNvSpPr txBox="1"/>
          <p:nvPr/>
        </p:nvSpPr>
        <p:spPr>
          <a:xfrm>
            <a:off x="1353841" y="747374"/>
            <a:ext cx="1210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CoE Team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31736464-B772-4E2B-8A4C-17E469C82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22" y="1435348"/>
            <a:ext cx="1121525" cy="31630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63A3E79-D830-441D-9A05-D8B768075A57}"/>
              </a:ext>
            </a:extLst>
          </p:cNvPr>
          <p:cNvSpPr txBox="1"/>
          <p:nvPr/>
        </p:nvSpPr>
        <p:spPr>
          <a:xfrm>
            <a:off x="1393529" y="1439612"/>
            <a:ext cx="841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UK Team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9E714F8-1A5E-4772-A3F3-D3D0DD9BA51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5077" y="2176355"/>
            <a:ext cx="477433" cy="47743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C37CF5F-D38B-4309-8644-12E1D76BD5CE}"/>
              </a:ext>
            </a:extLst>
          </p:cNvPr>
          <p:cNvSpPr txBox="1"/>
          <p:nvPr/>
        </p:nvSpPr>
        <p:spPr>
          <a:xfrm>
            <a:off x="849176" y="231095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UK PM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C9D2535-424D-4A38-97F7-6F54AE9A962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82" y="2795470"/>
            <a:ext cx="594423" cy="594423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110703C6-4AA5-4649-9222-607DB37D0444}"/>
              </a:ext>
            </a:extLst>
          </p:cNvPr>
          <p:cNvSpPr txBox="1"/>
          <p:nvPr/>
        </p:nvSpPr>
        <p:spPr>
          <a:xfrm>
            <a:off x="849176" y="2894532"/>
            <a:ext cx="1093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Tech Analyst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B6C909E7-8576-4A71-B729-6EC792E6A95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0" t="6811" r="25660" b="7263"/>
          <a:stretch/>
        </p:blipFill>
        <p:spPr>
          <a:xfrm>
            <a:off x="368219" y="3598009"/>
            <a:ext cx="531149" cy="61922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7A1E2968-0E9C-44D8-A455-3C2CF4F0E94B}"/>
              </a:ext>
            </a:extLst>
          </p:cNvPr>
          <p:cNvSpPr txBox="1"/>
          <p:nvPr/>
        </p:nvSpPr>
        <p:spPr>
          <a:xfrm>
            <a:off x="849176" y="3702305"/>
            <a:ext cx="902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Tech Lead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4D1864A-9B0E-492F-A70A-800F3A998C3C}"/>
              </a:ext>
            </a:extLst>
          </p:cNvPr>
          <p:cNvCxnSpPr/>
          <p:nvPr/>
        </p:nvCxnSpPr>
        <p:spPr>
          <a:xfrm>
            <a:off x="2234721" y="1379145"/>
            <a:ext cx="0" cy="4237230"/>
          </a:xfrm>
          <a:prstGeom prst="line">
            <a:avLst/>
          </a:prstGeom>
          <a:noFill/>
          <a:ln w="12700" cap="flat" cmpd="sng" algn="ctr">
            <a:solidFill>
              <a:srgbClr val="4472C4"/>
            </a:solidFill>
            <a:prstDash val="dash"/>
            <a:miter lim="800000"/>
          </a:ln>
          <a:effectLst/>
        </p:spPr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FEBB768-2551-4295-B030-5BC6C7D88876}"/>
              </a:ext>
            </a:extLst>
          </p:cNvPr>
          <p:cNvSpPr txBox="1"/>
          <p:nvPr/>
        </p:nvSpPr>
        <p:spPr>
          <a:xfrm>
            <a:off x="4135233" y="143961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ONSHORE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6557150-19A2-4ABA-969C-FCAAF26A26DF}"/>
              </a:ext>
            </a:extLst>
          </p:cNvPr>
          <p:cNvSpPr/>
          <p:nvPr/>
        </p:nvSpPr>
        <p:spPr>
          <a:xfrm>
            <a:off x="3382277" y="3140056"/>
            <a:ext cx="1332351" cy="274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354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Himmat Solanki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1F85CD3-AB53-41E3-A537-41930A1E71BB}"/>
              </a:ext>
            </a:extLst>
          </p:cNvPr>
          <p:cNvSpPr/>
          <p:nvPr/>
        </p:nvSpPr>
        <p:spPr>
          <a:xfrm>
            <a:off x="2983633" y="3556771"/>
            <a:ext cx="1960872" cy="56199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 Engineer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3EEF277-9A23-43B1-9ABE-4B7D9879B989}"/>
              </a:ext>
            </a:extLst>
          </p:cNvPr>
          <p:cNvSpPr/>
          <p:nvPr/>
        </p:nvSpPr>
        <p:spPr>
          <a:xfrm>
            <a:off x="3220660" y="3937381"/>
            <a:ext cx="1450205" cy="992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354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Palak Desai</a:t>
            </a:r>
          </a:p>
          <a:p>
            <a:pPr marL="0" marR="0" lvl="0" indent="0" defTabSz="914354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John Rhodes</a:t>
            </a:r>
          </a:p>
          <a:p>
            <a:pPr marL="0" marR="0" lvl="0" indent="0" defTabSz="914354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Himmat Solanki</a:t>
            </a:r>
          </a:p>
          <a:p>
            <a:pPr marL="0" marR="0" lvl="0" indent="0" defTabSz="914354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Shaik </a:t>
            </a:r>
            <a:r>
              <a:rPr kumimoji="0" lang="en-I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Mujeb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354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Naveen </a:t>
            </a:r>
            <a:r>
              <a:rPr kumimoji="0" lang="en-I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Papisetty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AA072B-A8B0-425B-902D-1EA1FB83A91B}"/>
              </a:ext>
            </a:extLst>
          </p:cNvPr>
          <p:cNvGrpSpPr/>
          <p:nvPr/>
        </p:nvGrpSpPr>
        <p:grpSpPr>
          <a:xfrm>
            <a:off x="254451" y="5044784"/>
            <a:ext cx="1895647" cy="585964"/>
            <a:chOff x="346849" y="4798361"/>
            <a:chExt cx="1895647" cy="585964"/>
          </a:xfrm>
        </p:grpSpPr>
        <p:pic>
          <p:nvPicPr>
            <p:cNvPr id="88" name="Picture 14" descr="https://cdn4.iconfinder.com/data/icons/rcons-user/32/user_group_users_accounts_contacts-512.png">
              <a:extLst>
                <a:ext uri="{FF2B5EF4-FFF2-40B4-BE49-F238E27FC236}">
                  <a16:creationId xmlns:a16="http://schemas.microsoft.com/office/drawing/2014/main" id="{A56053F3-8EB5-4E48-B943-1ADCA8A0BC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4"/>
            <a:stretch/>
          </p:blipFill>
          <p:spPr bwMode="auto">
            <a:xfrm>
              <a:off x="853565" y="4809722"/>
              <a:ext cx="344169" cy="272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4" descr="https://cdn4.iconfinder.com/data/icons/rcons-user/32/user_group_users_accounts_contacts-512.png">
              <a:extLst>
                <a:ext uri="{FF2B5EF4-FFF2-40B4-BE49-F238E27FC236}">
                  <a16:creationId xmlns:a16="http://schemas.microsoft.com/office/drawing/2014/main" id="{E420BAC0-3680-4347-9B89-97402B31E1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4"/>
            <a:stretch/>
          </p:blipFill>
          <p:spPr bwMode="auto">
            <a:xfrm>
              <a:off x="1375104" y="4804711"/>
              <a:ext cx="344169" cy="272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14" descr="https://cdn4.iconfinder.com/data/icons/rcons-user/32/user_group_users_accounts_contacts-512.png">
              <a:extLst>
                <a:ext uri="{FF2B5EF4-FFF2-40B4-BE49-F238E27FC236}">
                  <a16:creationId xmlns:a16="http://schemas.microsoft.com/office/drawing/2014/main" id="{33090905-3495-4672-8194-FEC86ED4A7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4"/>
            <a:stretch/>
          </p:blipFill>
          <p:spPr bwMode="auto">
            <a:xfrm>
              <a:off x="1884048" y="4798361"/>
              <a:ext cx="344169" cy="272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14" descr="https://cdn4.iconfinder.com/data/icons/rcons-user/32/user_group_users_accounts_contacts-512.png">
              <a:extLst>
                <a:ext uri="{FF2B5EF4-FFF2-40B4-BE49-F238E27FC236}">
                  <a16:creationId xmlns:a16="http://schemas.microsoft.com/office/drawing/2014/main" id="{E57931C0-FF8D-4F65-A7C1-A884DAEBE5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4"/>
            <a:stretch/>
          </p:blipFill>
          <p:spPr bwMode="auto">
            <a:xfrm>
              <a:off x="376815" y="4811191"/>
              <a:ext cx="344169" cy="272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18D0802-E8EA-4D89-995D-801610A8AB49}"/>
                </a:ext>
              </a:extLst>
            </p:cNvPr>
            <p:cNvSpPr txBox="1"/>
            <p:nvPr/>
          </p:nvSpPr>
          <p:spPr>
            <a:xfrm>
              <a:off x="346849" y="5076548"/>
              <a:ext cx="18956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Development/QA Team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8A8A090-6B8B-4ADD-A4F0-9391DEDB947D}"/>
              </a:ext>
            </a:extLst>
          </p:cNvPr>
          <p:cNvGrpSpPr/>
          <p:nvPr/>
        </p:nvGrpSpPr>
        <p:grpSpPr>
          <a:xfrm>
            <a:off x="2624111" y="5030411"/>
            <a:ext cx="1895647" cy="585964"/>
            <a:chOff x="346849" y="4798361"/>
            <a:chExt cx="1895647" cy="585964"/>
          </a:xfrm>
        </p:grpSpPr>
        <p:pic>
          <p:nvPicPr>
            <p:cNvPr id="94" name="Picture 14" descr="https://cdn4.iconfinder.com/data/icons/rcons-user/32/user_group_users_accounts_contacts-512.png">
              <a:extLst>
                <a:ext uri="{FF2B5EF4-FFF2-40B4-BE49-F238E27FC236}">
                  <a16:creationId xmlns:a16="http://schemas.microsoft.com/office/drawing/2014/main" id="{45F590F7-90EA-4380-9779-F0F3FFAEB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4"/>
            <a:stretch/>
          </p:blipFill>
          <p:spPr bwMode="auto">
            <a:xfrm>
              <a:off x="853565" y="4809722"/>
              <a:ext cx="344169" cy="272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14" descr="https://cdn4.iconfinder.com/data/icons/rcons-user/32/user_group_users_accounts_contacts-512.png">
              <a:extLst>
                <a:ext uri="{FF2B5EF4-FFF2-40B4-BE49-F238E27FC236}">
                  <a16:creationId xmlns:a16="http://schemas.microsoft.com/office/drawing/2014/main" id="{870BC549-B871-46BD-AB5C-5FCACCD9A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4"/>
            <a:stretch/>
          </p:blipFill>
          <p:spPr bwMode="auto">
            <a:xfrm>
              <a:off x="1375104" y="4804711"/>
              <a:ext cx="344169" cy="272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14" descr="https://cdn4.iconfinder.com/data/icons/rcons-user/32/user_group_users_accounts_contacts-512.png">
              <a:extLst>
                <a:ext uri="{FF2B5EF4-FFF2-40B4-BE49-F238E27FC236}">
                  <a16:creationId xmlns:a16="http://schemas.microsoft.com/office/drawing/2014/main" id="{1B4B2BEC-9485-4A0E-8FCA-B7D341B0BB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4"/>
            <a:stretch/>
          </p:blipFill>
          <p:spPr bwMode="auto">
            <a:xfrm>
              <a:off x="1884048" y="4798361"/>
              <a:ext cx="344169" cy="272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14" descr="https://cdn4.iconfinder.com/data/icons/rcons-user/32/user_group_users_accounts_contacts-512.png">
              <a:extLst>
                <a:ext uri="{FF2B5EF4-FFF2-40B4-BE49-F238E27FC236}">
                  <a16:creationId xmlns:a16="http://schemas.microsoft.com/office/drawing/2014/main" id="{C21D5AE1-6188-4774-B2E4-5FAF980DC4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4"/>
            <a:stretch/>
          </p:blipFill>
          <p:spPr bwMode="auto">
            <a:xfrm>
              <a:off x="376815" y="4811191"/>
              <a:ext cx="344169" cy="272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763469A-7DDF-405B-B2B6-2BF7133505FA}"/>
                </a:ext>
              </a:extLst>
            </p:cNvPr>
            <p:cNvSpPr txBox="1"/>
            <p:nvPr/>
          </p:nvSpPr>
          <p:spPr>
            <a:xfrm>
              <a:off x="346849" y="5076548"/>
              <a:ext cx="18956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Development/QA Team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9212C7E-8CBD-40B5-9A3B-8A018735D110}"/>
              </a:ext>
            </a:extLst>
          </p:cNvPr>
          <p:cNvGrpSpPr/>
          <p:nvPr/>
        </p:nvGrpSpPr>
        <p:grpSpPr>
          <a:xfrm>
            <a:off x="5500158" y="5044784"/>
            <a:ext cx="1895647" cy="585964"/>
            <a:chOff x="346849" y="4798361"/>
            <a:chExt cx="1895647" cy="585964"/>
          </a:xfrm>
        </p:grpSpPr>
        <p:pic>
          <p:nvPicPr>
            <p:cNvPr id="100" name="Picture 14" descr="https://cdn4.iconfinder.com/data/icons/rcons-user/32/user_group_users_accounts_contacts-512.png">
              <a:extLst>
                <a:ext uri="{FF2B5EF4-FFF2-40B4-BE49-F238E27FC236}">
                  <a16:creationId xmlns:a16="http://schemas.microsoft.com/office/drawing/2014/main" id="{A0611A01-E383-46F6-A529-E3686F3266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4"/>
            <a:stretch/>
          </p:blipFill>
          <p:spPr bwMode="auto">
            <a:xfrm>
              <a:off x="853565" y="4809722"/>
              <a:ext cx="344169" cy="272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14" descr="https://cdn4.iconfinder.com/data/icons/rcons-user/32/user_group_users_accounts_contacts-512.png">
              <a:extLst>
                <a:ext uri="{FF2B5EF4-FFF2-40B4-BE49-F238E27FC236}">
                  <a16:creationId xmlns:a16="http://schemas.microsoft.com/office/drawing/2014/main" id="{3E318AFC-C577-4182-BE50-017D254E55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4"/>
            <a:stretch/>
          </p:blipFill>
          <p:spPr bwMode="auto">
            <a:xfrm>
              <a:off x="1375104" y="4804711"/>
              <a:ext cx="344169" cy="272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14" descr="https://cdn4.iconfinder.com/data/icons/rcons-user/32/user_group_users_accounts_contacts-512.png">
              <a:extLst>
                <a:ext uri="{FF2B5EF4-FFF2-40B4-BE49-F238E27FC236}">
                  <a16:creationId xmlns:a16="http://schemas.microsoft.com/office/drawing/2014/main" id="{63784443-069F-4A4D-AA3D-76CB327B68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4"/>
            <a:stretch/>
          </p:blipFill>
          <p:spPr bwMode="auto">
            <a:xfrm>
              <a:off x="1884048" y="4798361"/>
              <a:ext cx="344169" cy="272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14" descr="https://cdn4.iconfinder.com/data/icons/rcons-user/32/user_group_users_accounts_contacts-512.png">
              <a:extLst>
                <a:ext uri="{FF2B5EF4-FFF2-40B4-BE49-F238E27FC236}">
                  <a16:creationId xmlns:a16="http://schemas.microsoft.com/office/drawing/2014/main" id="{CBCE07BC-AC73-4C7F-807D-4442A0D414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4"/>
            <a:stretch/>
          </p:blipFill>
          <p:spPr bwMode="auto">
            <a:xfrm>
              <a:off x="376815" y="4811191"/>
              <a:ext cx="344169" cy="272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3F052C6-461B-4045-80B3-E2BBE9A0F21C}"/>
                </a:ext>
              </a:extLst>
            </p:cNvPr>
            <p:cNvSpPr txBox="1"/>
            <p:nvPr/>
          </p:nvSpPr>
          <p:spPr>
            <a:xfrm>
              <a:off x="346849" y="5076548"/>
              <a:ext cx="18956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Development/QA Team</a:t>
              </a:r>
            </a:p>
          </p:txBody>
        </p:sp>
      </p:grp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4C0ED10-9D7A-4352-AE5A-0902566C59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1433740"/>
            <a:ext cx="1640038" cy="319520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DCBF9F10-4F44-4C5E-834C-EB2D6C6FF3B8}"/>
              </a:ext>
            </a:extLst>
          </p:cNvPr>
          <p:cNvSpPr txBox="1"/>
          <p:nvPr/>
        </p:nvSpPr>
        <p:spPr>
          <a:xfrm>
            <a:off x="6800247" y="1439612"/>
            <a:ext cx="972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OFFSHORE</a:t>
            </a:r>
          </a:p>
        </p:txBody>
      </p:sp>
      <p:pic>
        <p:nvPicPr>
          <p:cNvPr id="107" name="Picture 10" descr="https://cdn4.iconfinder.com/data/icons/business-and-management/78/Business_management_strategy_office-03-512.png">
            <a:extLst>
              <a:ext uri="{FF2B5EF4-FFF2-40B4-BE49-F238E27FC236}">
                <a16:creationId xmlns:a16="http://schemas.microsoft.com/office/drawing/2014/main" id="{97F015E8-0515-47D2-82CC-774328BBD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600" y="2224980"/>
            <a:ext cx="351944" cy="41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89FC43B-1613-4733-A056-BA2F7AA73C12}"/>
              </a:ext>
            </a:extLst>
          </p:cNvPr>
          <p:cNvCxnSpPr>
            <a:stCxn id="75" idx="3"/>
            <a:endCxn id="107" idx="1"/>
          </p:cNvCxnSpPr>
          <p:nvPr/>
        </p:nvCxnSpPr>
        <p:spPr>
          <a:xfrm flipV="1">
            <a:off x="1541994" y="2433058"/>
            <a:ext cx="455860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type="triangle"/>
            <a:tailEnd type="triangle"/>
          </a:ln>
          <a:effectLst/>
        </p:spPr>
      </p:cxnSp>
      <p:cxnSp>
        <p:nvCxnSpPr>
          <p:cNvPr id="110" name="Elbow Connector 18">
            <a:extLst>
              <a:ext uri="{FF2B5EF4-FFF2-40B4-BE49-F238E27FC236}">
                <a16:creationId xmlns:a16="http://schemas.microsoft.com/office/drawing/2014/main" id="{9C3E3BDD-EBED-47A6-9A11-0A6F35128E0C}"/>
              </a:ext>
            </a:extLst>
          </p:cNvPr>
          <p:cNvCxnSpPr/>
          <p:nvPr/>
        </p:nvCxnSpPr>
        <p:spPr>
          <a:xfrm>
            <a:off x="1567053" y="2575532"/>
            <a:ext cx="975917" cy="367293"/>
          </a:xfrm>
          <a:prstGeom prst="bentConnector3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type="triangle"/>
            <a:tailEnd type="triangle"/>
          </a:ln>
          <a:effectLst/>
        </p:spPr>
      </p:cxnSp>
      <p:cxnSp>
        <p:nvCxnSpPr>
          <p:cNvPr id="114" name="Elbow Connector 23">
            <a:extLst>
              <a:ext uri="{FF2B5EF4-FFF2-40B4-BE49-F238E27FC236}">
                <a16:creationId xmlns:a16="http://schemas.microsoft.com/office/drawing/2014/main" id="{6938CD47-175F-406B-90B6-E506FD13E6A9}"/>
              </a:ext>
            </a:extLst>
          </p:cNvPr>
          <p:cNvCxnSpPr>
            <a:stCxn id="107" idx="2"/>
          </p:cNvCxnSpPr>
          <p:nvPr/>
        </p:nvCxnSpPr>
        <p:spPr>
          <a:xfrm rot="5400000">
            <a:off x="5300559" y="1945300"/>
            <a:ext cx="280179" cy="1671849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type="triangle"/>
            <a:tailEnd type="triangle"/>
          </a:ln>
          <a:effectLst/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D154852-553D-4EC9-B318-3FD2BFE5A327}"/>
              </a:ext>
            </a:extLst>
          </p:cNvPr>
          <p:cNvCxnSpPr>
            <a:endCxn id="103" idx="1"/>
          </p:cNvCxnSpPr>
          <p:nvPr/>
        </p:nvCxnSpPr>
        <p:spPr>
          <a:xfrm>
            <a:off x="4628785" y="5168020"/>
            <a:ext cx="901339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type="triangle"/>
            <a:tailEnd type="triangle"/>
          </a:ln>
          <a:effectLst/>
        </p:spPr>
      </p:cxnSp>
      <p:cxnSp>
        <p:nvCxnSpPr>
          <p:cNvPr id="120" name="Elbow Connector 84">
            <a:extLst>
              <a:ext uri="{FF2B5EF4-FFF2-40B4-BE49-F238E27FC236}">
                <a16:creationId xmlns:a16="http://schemas.microsoft.com/office/drawing/2014/main" id="{9FCA62FD-8358-4909-AC8B-7F258C727D12}"/>
              </a:ext>
            </a:extLst>
          </p:cNvPr>
          <p:cNvCxnSpPr>
            <a:endCxn id="101" idx="0"/>
          </p:cNvCxnSpPr>
          <p:nvPr/>
        </p:nvCxnSpPr>
        <p:spPr>
          <a:xfrm>
            <a:off x="4738923" y="3994122"/>
            <a:ext cx="1961575" cy="1057012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type="triangle"/>
            <a:tailEnd type="triangle"/>
          </a:ln>
          <a:effectLst/>
        </p:spPr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2B27B6F-398A-4A41-ABC1-1F4C3F28676B}"/>
              </a:ext>
            </a:extLst>
          </p:cNvPr>
          <p:cNvCxnSpPr/>
          <p:nvPr/>
        </p:nvCxnSpPr>
        <p:spPr>
          <a:xfrm>
            <a:off x="6959297" y="2745835"/>
            <a:ext cx="1335" cy="230016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type="triangle"/>
            <a:tailEnd type="triangle"/>
          </a:ln>
          <a:effectLst/>
        </p:spPr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3D1218CC-AEC0-49FC-A8A4-FA2F9B2448F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522" y="2600094"/>
            <a:ext cx="546897" cy="546897"/>
          </a:xfrm>
          <a:prstGeom prst="rect">
            <a:avLst/>
          </a:prstGeom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ECEA85A-1FD3-47E9-97E3-D703804BD2C6}"/>
              </a:ext>
            </a:extLst>
          </p:cNvPr>
          <p:cNvCxnSpPr>
            <a:cxnSpLocks/>
            <a:endCxn id="131" idx="1"/>
          </p:cNvCxnSpPr>
          <p:nvPr/>
        </p:nvCxnSpPr>
        <p:spPr>
          <a:xfrm flipV="1">
            <a:off x="1752052" y="3868441"/>
            <a:ext cx="872059" cy="477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type="triangle"/>
            <a:tailEnd type="triangle"/>
          </a:ln>
          <a:effectLst/>
        </p:spPr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0DE993D-9251-4051-9E18-2FA248C69804}"/>
              </a:ext>
            </a:extLst>
          </p:cNvPr>
          <p:cNvCxnSpPr/>
          <p:nvPr/>
        </p:nvCxnSpPr>
        <p:spPr>
          <a:xfrm>
            <a:off x="1878193" y="3081010"/>
            <a:ext cx="612000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headEnd type="triangle"/>
            <a:tailEnd type="triangle"/>
          </a:ln>
          <a:effectLst/>
        </p:spPr>
      </p:cxnSp>
      <p:sp>
        <p:nvSpPr>
          <p:cNvPr id="125" name="Left-Right Arrow 6">
            <a:extLst>
              <a:ext uri="{FF2B5EF4-FFF2-40B4-BE49-F238E27FC236}">
                <a16:creationId xmlns:a16="http://schemas.microsoft.com/office/drawing/2014/main" id="{318C2A23-D2B3-4C05-AAD7-17F4A2D30E13}"/>
              </a:ext>
            </a:extLst>
          </p:cNvPr>
          <p:cNvSpPr/>
          <p:nvPr/>
        </p:nvSpPr>
        <p:spPr>
          <a:xfrm>
            <a:off x="7177353" y="2403595"/>
            <a:ext cx="719146" cy="250193"/>
          </a:xfrm>
          <a:prstGeom prst="left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AA75BCA-F4DA-4ED5-95DF-E44E4FF31C93}"/>
              </a:ext>
            </a:extLst>
          </p:cNvPr>
          <p:cNvSpPr txBox="1"/>
          <p:nvPr/>
        </p:nvSpPr>
        <p:spPr>
          <a:xfrm>
            <a:off x="6397364" y="2218601"/>
            <a:ext cx="833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Offshore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PM/FOC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6C16AD1-A3DF-4297-815A-DF3FC46D1A13}"/>
              </a:ext>
            </a:extLst>
          </p:cNvPr>
          <p:cNvSpPr/>
          <p:nvPr/>
        </p:nvSpPr>
        <p:spPr>
          <a:xfrm>
            <a:off x="254451" y="1379145"/>
            <a:ext cx="4801404" cy="4251603"/>
          </a:xfrm>
          <a:prstGeom prst="rect">
            <a:avLst/>
          </a:prstGeom>
          <a:noFill/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5DF5681-FCAF-4755-8D99-895D654E0CCF}"/>
              </a:ext>
            </a:extLst>
          </p:cNvPr>
          <p:cNvSpPr/>
          <p:nvPr/>
        </p:nvSpPr>
        <p:spPr>
          <a:xfrm>
            <a:off x="3425363" y="2666848"/>
            <a:ext cx="1090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Lead/Bridge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Engineer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D5BCA8D8-F29F-4649-99CA-F54B3EFB65B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11" y="3594992"/>
            <a:ext cx="546897" cy="54689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928B3-62F5-4645-9771-4A510A7409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Digital COE Platform – Team Structure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93294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Deliverables Templates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75DF6B-4112-410C-9E23-C1DC772996BC}"/>
              </a:ext>
            </a:extLst>
          </p:cNvPr>
          <p:cNvGrpSpPr/>
          <p:nvPr/>
        </p:nvGrpSpPr>
        <p:grpSpPr>
          <a:xfrm>
            <a:off x="474133" y="641186"/>
            <a:ext cx="11243734" cy="5575628"/>
            <a:chOff x="474133" y="655837"/>
            <a:chExt cx="11243734" cy="5575628"/>
          </a:xfrm>
        </p:grpSpPr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DA525014-7565-4B10-BDF8-890D82C17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33" y="655837"/>
              <a:ext cx="11243734" cy="2732697"/>
            </a:xfrm>
            <a:prstGeom prst="roundRect">
              <a:avLst>
                <a:gd name="adj" fmla="val 4047"/>
              </a:avLst>
            </a:prstGeom>
            <a:solidFill>
              <a:srgbClr val="1575B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907"/>
                </a:spcAft>
                <a:buClrTx/>
                <a:buSzTx/>
                <a:buFontTx/>
                <a:buNone/>
                <a:tabLst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ounded Rectangle 3">
              <a:extLst>
                <a:ext uri="{FF2B5EF4-FFF2-40B4-BE49-F238E27FC236}">
                  <a16:creationId xmlns:a16="http://schemas.microsoft.com/office/drawing/2014/main" id="{7C047393-A567-4BA1-8015-0FE26EC444CF}"/>
                </a:ext>
              </a:extLst>
            </p:cNvPr>
            <p:cNvSpPr/>
            <p:nvPr/>
          </p:nvSpPr>
          <p:spPr>
            <a:xfrm>
              <a:off x="645935" y="1093686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Architecture &amp; DB Design Doc.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2E14235F-AB61-4D21-A72F-28472DF36FB3}"/>
                </a:ext>
              </a:extLst>
            </p:cNvPr>
            <p:cNvSpPr/>
            <p:nvPr/>
          </p:nvSpPr>
          <p:spPr>
            <a:xfrm>
              <a:off x="645935" y="1653189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Final Sprint Planning</a:t>
              </a:r>
            </a:p>
          </p:txBody>
        </p:sp>
        <p:sp>
          <p:nvSpPr>
            <p:cNvPr id="8" name="Rounded Rectangle 6">
              <a:extLst>
                <a:ext uri="{FF2B5EF4-FFF2-40B4-BE49-F238E27FC236}">
                  <a16:creationId xmlns:a16="http://schemas.microsoft.com/office/drawing/2014/main" id="{474134C1-7AF5-4724-A6A3-AF435F3BF5A1}"/>
                </a:ext>
              </a:extLst>
            </p:cNvPr>
            <p:cNvSpPr/>
            <p:nvPr/>
          </p:nvSpPr>
          <p:spPr>
            <a:xfrm>
              <a:off x="645935" y="2781762"/>
              <a:ext cx="6501060" cy="474708"/>
            </a:xfrm>
            <a:prstGeom prst="roundRect">
              <a:avLst>
                <a:gd name="adj" fmla="val 909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Final Source Code of Latest Implementation</a:t>
              </a:r>
            </a:p>
          </p:txBody>
        </p:sp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FF607B9E-A326-4CAB-8D85-B561CFC3E44B}"/>
                </a:ext>
              </a:extLst>
            </p:cNvPr>
            <p:cNvSpPr/>
            <p:nvPr/>
          </p:nvSpPr>
          <p:spPr>
            <a:xfrm>
              <a:off x="5043875" y="1093686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Project Status Report</a:t>
              </a:r>
            </a:p>
          </p:txBody>
        </p:sp>
        <p:sp>
          <p:nvSpPr>
            <p:cNvPr id="10" name="Rounded Rectangle 8">
              <a:extLst>
                <a:ext uri="{FF2B5EF4-FFF2-40B4-BE49-F238E27FC236}">
                  <a16:creationId xmlns:a16="http://schemas.microsoft.com/office/drawing/2014/main" id="{79A6CD3D-C226-4553-BC32-A659DC115226}"/>
                </a:ext>
              </a:extLst>
            </p:cNvPr>
            <p:cNvSpPr/>
            <p:nvPr/>
          </p:nvSpPr>
          <p:spPr>
            <a:xfrm>
              <a:off x="2844905" y="1653189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Deployment Document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AA844-F1CD-4CCF-974E-BAD74C101F40}"/>
                </a:ext>
              </a:extLst>
            </p:cNvPr>
            <p:cNvSpPr txBox="1"/>
            <p:nvPr/>
          </p:nvSpPr>
          <p:spPr>
            <a:xfrm>
              <a:off x="4623334" y="655839"/>
              <a:ext cx="2945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Project Level deliverables</a:t>
              </a:r>
            </a:p>
          </p:txBody>
        </p:sp>
        <p:sp>
          <p:nvSpPr>
            <p:cNvPr id="12" name="AutoShape 4">
              <a:extLst>
                <a:ext uri="{FF2B5EF4-FFF2-40B4-BE49-F238E27FC236}">
                  <a16:creationId xmlns:a16="http://schemas.microsoft.com/office/drawing/2014/main" id="{955FDAB3-A373-48B8-9A1A-DC5465564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33" y="4127078"/>
              <a:ext cx="11243734" cy="2104387"/>
            </a:xfrm>
            <a:prstGeom prst="roundRect">
              <a:avLst>
                <a:gd name="adj" fmla="val 4047"/>
              </a:avLst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907"/>
                </a:spcAft>
                <a:buClrTx/>
                <a:buSzTx/>
                <a:buFontTx/>
                <a:buNone/>
                <a:tabLst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ounded Rectangle 31">
              <a:extLst>
                <a:ext uri="{FF2B5EF4-FFF2-40B4-BE49-F238E27FC236}">
                  <a16:creationId xmlns:a16="http://schemas.microsoft.com/office/drawing/2014/main" id="{CA473B89-E5AE-4035-A55D-CD19DA7F8FCF}"/>
                </a:ext>
              </a:extLst>
            </p:cNvPr>
            <p:cNvSpPr/>
            <p:nvPr/>
          </p:nvSpPr>
          <p:spPr>
            <a:xfrm>
              <a:off x="7242845" y="5644482"/>
              <a:ext cx="4302093" cy="474708"/>
            </a:xfrm>
            <a:prstGeom prst="roundRect">
              <a:avLst>
                <a:gd name="adj" fmla="val 9094"/>
              </a:avLst>
            </a:prstGeom>
            <a:solidFill>
              <a:sysClr val="windowText" lastClr="000000">
                <a:lumMod val="65000"/>
                <a:lumOff val="3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Executable running application on test server</a:t>
              </a:r>
            </a:p>
          </p:txBody>
        </p:sp>
        <p:sp>
          <p:nvSpPr>
            <p:cNvPr id="14" name="Rounded Rectangle 32">
              <a:extLst>
                <a:ext uri="{FF2B5EF4-FFF2-40B4-BE49-F238E27FC236}">
                  <a16:creationId xmlns:a16="http://schemas.microsoft.com/office/drawing/2014/main" id="{3944F7D5-9933-4E5E-949F-7F1A141F23BE}"/>
                </a:ext>
              </a:extLst>
            </p:cNvPr>
            <p:cNvSpPr/>
            <p:nvPr/>
          </p:nvSpPr>
          <p:spPr>
            <a:xfrm>
              <a:off x="645935" y="5644482"/>
              <a:ext cx="4302090" cy="474708"/>
            </a:xfrm>
            <a:prstGeom prst="roundRect">
              <a:avLst>
                <a:gd name="adj" fmla="val 9094"/>
              </a:avLst>
            </a:prstGeom>
            <a:solidFill>
              <a:sysClr val="windowText" lastClr="000000">
                <a:lumMod val="65000"/>
                <a:lumOff val="3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Report - Test Plan, Test cases &amp; results</a:t>
              </a:r>
            </a:p>
          </p:txBody>
        </p:sp>
        <p:sp>
          <p:nvSpPr>
            <p:cNvPr id="15" name="Rounded Rectangle 34">
              <a:extLst>
                <a:ext uri="{FF2B5EF4-FFF2-40B4-BE49-F238E27FC236}">
                  <a16:creationId xmlns:a16="http://schemas.microsoft.com/office/drawing/2014/main" id="{F9018EBB-716B-429C-9B5E-6A13E0400B9D}"/>
                </a:ext>
              </a:extLst>
            </p:cNvPr>
            <p:cNvSpPr/>
            <p:nvPr/>
          </p:nvSpPr>
          <p:spPr>
            <a:xfrm>
              <a:off x="5043876" y="4539465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Text" lastClr="000000">
                <a:lumMod val="65000"/>
                <a:lumOff val="3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Sprint Source Code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85A033-D5B7-46EC-964A-05C20BC1E426}"/>
                </a:ext>
              </a:extLst>
            </p:cNvPr>
            <p:cNvSpPr txBox="1"/>
            <p:nvPr/>
          </p:nvSpPr>
          <p:spPr>
            <a:xfrm>
              <a:off x="4679837" y="4152117"/>
              <a:ext cx="283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Sprint Level deliverables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CABD98-88F2-4617-A1D3-AA3B0607EC24}"/>
                </a:ext>
              </a:extLst>
            </p:cNvPr>
            <p:cNvGrpSpPr/>
            <p:nvPr/>
          </p:nvGrpSpPr>
          <p:grpSpPr>
            <a:xfrm>
              <a:off x="1142194" y="3384119"/>
              <a:ext cx="632190" cy="724164"/>
              <a:chOff x="2124333" y="3384119"/>
              <a:chExt cx="632190" cy="724164"/>
            </a:xfrm>
          </p:grpSpPr>
          <p:sp>
            <p:nvSpPr>
              <p:cNvPr id="56" name="Rounded Rectangle 10">
                <a:extLst>
                  <a:ext uri="{FF2B5EF4-FFF2-40B4-BE49-F238E27FC236}">
                    <a16:creationId xmlns:a16="http://schemas.microsoft.com/office/drawing/2014/main" id="{052B4802-E4DA-45CA-B620-02C5F03AB00B}"/>
                  </a:ext>
                </a:extLst>
              </p:cNvPr>
              <p:cNvSpPr/>
              <p:nvPr/>
            </p:nvSpPr>
            <p:spPr>
              <a:xfrm>
                <a:off x="2124333" y="3579032"/>
                <a:ext cx="632190" cy="319450"/>
              </a:xfrm>
              <a:prstGeom prst="round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907"/>
                  </a:spcAft>
                  <a:buClrTx/>
                  <a:buSzTx/>
                  <a:buFontTx/>
                  <a:buNone/>
                  <a:tabLst>
                    <a:tab pos="4147261" algn="l"/>
                    <a:tab pos="4976713" algn="l"/>
                    <a:tab pos="5806166" algn="l"/>
                    <a:tab pos="6635618" algn="l"/>
                    <a:tab pos="7465070" algn="l"/>
                    <a:tab pos="8294522" algn="l"/>
                    <a:tab pos="9123975" algn="l"/>
                  </a:tabLst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Sprint-1</a:t>
                </a:r>
              </a:p>
            </p:txBody>
          </p:sp>
          <p:sp>
            <p:nvSpPr>
              <p:cNvPr id="57" name="Down Arrow 17">
                <a:extLst>
                  <a:ext uri="{FF2B5EF4-FFF2-40B4-BE49-F238E27FC236}">
                    <a16:creationId xmlns:a16="http://schemas.microsoft.com/office/drawing/2014/main" id="{ED1A41A8-939E-4056-A4EA-8FA40213CAC2}"/>
                  </a:ext>
                </a:extLst>
              </p:cNvPr>
              <p:cNvSpPr/>
              <p:nvPr/>
            </p:nvSpPr>
            <p:spPr>
              <a:xfrm>
                <a:off x="2354367" y="3384119"/>
                <a:ext cx="205165" cy="196252"/>
              </a:xfrm>
              <a:prstGeom prst="downArrow">
                <a:avLst/>
              </a:prstGeom>
              <a:solidFill>
                <a:srgbClr val="A5A5A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Down Arrow 45">
                <a:extLst>
                  <a:ext uri="{FF2B5EF4-FFF2-40B4-BE49-F238E27FC236}">
                    <a16:creationId xmlns:a16="http://schemas.microsoft.com/office/drawing/2014/main" id="{6CE4CF19-8DAE-46D9-845C-219ED5635585}"/>
                  </a:ext>
                </a:extLst>
              </p:cNvPr>
              <p:cNvSpPr/>
              <p:nvPr/>
            </p:nvSpPr>
            <p:spPr>
              <a:xfrm>
                <a:off x="2354367" y="3912031"/>
                <a:ext cx="205165" cy="196252"/>
              </a:xfrm>
              <a:prstGeom prst="downArrow">
                <a:avLst/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DBE664-2928-4445-A413-7484AA0EDAA8}"/>
                </a:ext>
              </a:extLst>
            </p:cNvPr>
            <p:cNvGrpSpPr/>
            <p:nvPr/>
          </p:nvGrpSpPr>
          <p:grpSpPr>
            <a:xfrm>
              <a:off x="3440259" y="3372773"/>
              <a:ext cx="632190" cy="746229"/>
              <a:chOff x="3566070" y="3372773"/>
              <a:chExt cx="632190" cy="746229"/>
            </a:xfrm>
          </p:grpSpPr>
          <p:sp>
            <p:nvSpPr>
              <p:cNvPr id="53" name="Rounded Rectangle 11">
                <a:extLst>
                  <a:ext uri="{FF2B5EF4-FFF2-40B4-BE49-F238E27FC236}">
                    <a16:creationId xmlns:a16="http://schemas.microsoft.com/office/drawing/2014/main" id="{CBD30671-DF74-470A-9802-284164BF2C2D}"/>
                  </a:ext>
                </a:extLst>
              </p:cNvPr>
              <p:cNvSpPr/>
              <p:nvPr/>
            </p:nvSpPr>
            <p:spPr>
              <a:xfrm>
                <a:off x="3566070" y="3579032"/>
                <a:ext cx="632190" cy="319450"/>
              </a:xfrm>
              <a:prstGeom prst="round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907"/>
                  </a:spcAft>
                  <a:buClrTx/>
                  <a:buSzTx/>
                  <a:buFontTx/>
                  <a:buNone/>
                  <a:tabLst>
                    <a:tab pos="4147261" algn="l"/>
                    <a:tab pos="4976713" algn="l"/>
                    <a:tab pos="5806166" algn="l"/>
                    <a:tab pos="6635618" algn="l"/>
                    <a:tab pos="7465070" algn="l"/>
                    <a:tab pos="8294522" algn="l"/>
                    <a:tab pos="9123975" algn="l"/>
                  </a:tabLst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Sprint-2</a:t>
                </a:r>
              </a:p>
            </p:txBody>
          </p:sp>
          <p:sp>
            <p:nvSpPr>
              <p:cNvPr id="54" name="Down Arrow 41">
                <a:extLst>
                  <a:ext uri="{FF2B5EF4-FFF2-40B4-BE49-F238E27FC236}">
                    <a16:creationId xmlns:a16="http://schemas.microsoft.com/office/drawing/2014/main" id="{F2F77307-2506-4B4D-B423-89DA3D5E6DD7}"/>
                  </a:ext>
                </a:extLst>
              </p:cNvPr>
              <p:cNvSpPr/>
              <p:nvPr/>
            </p:nvSpPr>
            <p:spPr>
              <a:xfrm>
                <a:off x="3779582" y="3372773"/>
                <a:ext cx="205165" cy="196252"/>
              </a:xfrm>
              <a:prstGeom prst="downArrow">
                <a:avLst/>
              </a:prstGeom>
              <a:solidFill>
                <a:srgbClr val="A5A5A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Down Arrow 46">
                <a:extLst>
                  <a:ext uri="{FF2B5EF4-FFF2-40B4-BE49-F238E27FC236}">
                    <a16:creationId xmlns:a16="http://schemas.microsoft.com/office/drawing/2014/main" id="{E55C5290-8239-4CDA-8F2D-9E6F4688C2DA}"/>
                  </a:ext>
                </a:extLst>
              </p:cNvPr>
              <p:cNvSpPr/>
              <p:nvPr/>
            </p:nvSpPr>
            <p:spPr>
              <a:xfrm>
                <a:off x="3779582" y="3922750"/>
                <a:ext cx="205165" cy="196252"/>
              </a:xfrm>
              <a:prstGeom prst="downArrow">
                <a:avLst/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156D4D3-4075-454A-ADBE-B9BA5E301A49}"/>
                </a:ext>
              </a:extLst>
            </p:cNvPr>
            <p:cNvGrpSpPr/>
            <p:nvPr/>
          </p:nvGrpSpPr>
          <p:grpSpPr>
            <a:xfrm>
              <a:off x="5738324" y="3371579"/>
              <a:ext cx="632190" cy="747169"/>
              <a:chOff x="4954017" y="3371579"/>
              <a:chExt cx="632190" cy="747169"/>
            </a:xfrm>
          </p:grpSpPr>
          <p:sp>
            <p:nvSpPr>
              <p:cNvPr id="50" name="Rounded Rectangle 12">
                <a:extLst>
                  <a:ext uri="{FF2B5EF4-FFF2-40B4-BE49-F238E27FC236}">
                    <a16:creationId xmlns:a16="http://schemas.microsoft.com/office/drawing/2014/main" id="{77803E9B-F534-40AD-A433-A16FC260559E}"/>
                  </a:ext>
                </a:extLst>
              </p:cNvPr>
              <p:cNvSpPr/>
              <p:nvPr/>
            </p:nvSpPr>
            <p:spPr>
              <a:xfrm>
                <a:off x="4954017" y="3579032"/>
                <a:ext cx="632190" cy="319450"/>
              </a:xfrm>
              <a:prstGeom prst="round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907"/>
                  </a:spcAft>
                  <a:buClrTx/>
                  <a:buSzTx/>
                  <a:buFontTx/>
                  <a:buNone/>
                  <a:tabLst>
                    <a:tab pos="4147261" algn="l"/>
                    <a:tab pos="4976713" algn="l"/>
                    <a:tab pos="5806166" algn="l"/>
                    <a:tab pos="6635618" algn="l"/>
                    <a:tab pos="7465070" algn="l"/>
                    <a:tab pos="8294522" algn="l"/>
                    <a:tab pos="9123975" algn="l"/>
                  </a:tabLst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Sprint-3</a:t>
                </a:r>
              </a:p>
            </p:txBody>
          </p:sp>
          <p:sp>
            <p:nvSpPr>
              <p:cNvPr id="51" name="Down Arrow 42">
                <a:extLst>
                  <a:ext uri="{FF2B5EF4-FFF2-40B4-BE49-F238E27FC236}">
                    <a16:creationId xmlns:a16="http://schemas.microsoft.com/office/drawing/2014/main" id="{B60FDB57-79B9-451A-A23C-6DBDC680B9D0}"/>
                  </a:ext>
                </a:extLst>
              </p:cNvPr>
              <p:cNvSpPr/>
              <p:nvPr/>
            </p:nvSpPr>
            <p:spPr>
              <a:xfrm>
                <a:off x="5198742" y="3371579"/>
                <a:ext cx="205165" cy="196252"/>
              </a:xfrm>
              <a:prstGeom prst="downArrow">
                <a:avLst/>
              </a:prstGeom>
              <a:solidFill>
                <a:srgbClr val="A5A5A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Down Arrow 47">
                <a:extLst>
                  <a:ext uri="{FF2B5EF4-FFF2-40B4-BE49-F238E27FC236}">
                    <a16:creationId xmlns:a16="http://schemas.microsoft.com/office/drawing/2014/main" id="{4CD32310-E5EE-4325-935F-37730743B222}"/>
                  </a:ext>
                </a:extLst>
              </p:cNvPr>
              <p:cNvSpPr/>
              <p:nvPr/>
            </p:nvSpPr>
            <p:spPr>
              <a:xfrm>
                <a:off x="5167529" y="3922496"/>
                <a:ext cx="205165" cy="196252"/>
              </a:xfrm>
              <a:prstGeom prst="downArrow">
                <a:avLst/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E4DD9AE-F3BD-4F15-9F6B-11683C7B972C}"/>
                </a:ext>
              </a:extLst>
            </p:cNvPr>
            <p:cNvGrpSpPr/>
            <p:nvPr/>
          </p:nvGrpSpPr>
          <p:grpSpPr>
            <a:xfrm>
              <a:off x="8036389" y="3380889"/>
              <a:ext cx="682766" cy="727101"/>
              <a:chOff x="6204483" y="3380889"/>
              <a:chExt cx="682766" cy="727101"/>
            </a:xfrm>
          </p:grpSpPr>
          <p:sp>
            <p:nvSpPr>
              <p:cNvPr id="47" name="Rounded Rectangle 13">
                <a:extLst>
                  <a:ext uri="{FF2B5EF4-FFF2-40B4-BE49-F238E27FC236}">
                    <a16:creationId xmlns:a16="http://schemas.microsoft.com/office/drawing/2014/main" id="{77F9B153-0445-448E-9891-7BECD2869662}"/>
                  </a:ext>
                </a:extLst>
              </p:cNvPr>
              <p:cNvSpPr/>
              <p:nvPr/>
            </p:nvSpPr>
            <p:spPr>
              <a:xfrm>
                <a:off x="6204483" y="3580630"/>
                <a:ext cx="682766" cy="316255"/>
              </a:xfrm>
              <a:prstGeom prst="round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907"/>
                  </a:spcAft>
                  <a:buClrTx/>
                  <a:buSzTx/>
                  <a:buFontTx/>
                  <a:buNone/>
                  <a:tabLst>
                    <a:tab pos="4147261" algn="l"/>
                    <a:tab pos="4976713" algn="l"/>
                    <a:tab pos="5806166" algn="l"/>
                    <a:tab pos="6635618" algn="l"/>
                    <a:tab pos="7465070" algn="l"/>
                    <a:tab pos="8294522" algn="l"/>
                    <a:tab pos="9123975" algn="l"/>
                  </a:tabLst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Sprint ..n</a:t>
                </a:r>
              </a:p>
            </p:txBody>
          </p:sp>
          <p:sp>
            <p:nvSpPr>
              <p:cNvPr id="48" name="Down Arrow 43">
                <a:extLst>
                  <a:ext uri="{FF2B5EF4-FFF2-40B4-BE49-F238E27FC236}">
                    <a16:creationId xmlns:a16="http://schemas.microsoft.com/office/drawing/2014/main" id="{E3F0A653-C141-4149-9EB0-79498903F41B}"/>
                  </a:ext>
                </a:extLst>
              </p:cNvPr>
              <p:cNvSpPr/>
              <p:nvPr/>
            </p:nvSpPr>
            <p:spPr>
              <a:xfrm>
                <a:off x="6484106" y="3380889"/>
                <a:ext cx="205165" cy="196252"/>
              </a:xfrm>
              <a:prstGeom prst="downArrow">
                <a:avLst/>
              </a:prstGeom>
              <a:solidFill>
                <a:srgbClr val="A5A5A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Down Arrow 48">
                <a:extLst>
                  <a:ext uri="{FF2B5EF4-FFF2-40B4-BE49-F238E27FC236}">
                    <a16:creationId xmlns:a16="http://schemas.microsoft.com/office/drawing/2014/main" id="{790B7FCF-C9FC-46D2-8C1D-A57E89487792}"/>
                  </a:ext>
                </a:extLst>
              </p:cNvPr>
              <p:cNvSpPr/>
              <p:nvPr/>
            </p:nvSpPr>
            <p:spPr>
              <a:xfrm>
                <a:off x="6468158" y="3911738"/>
                <a:ext cx="205165" cy="196252"/>
              </a:xfrm>
              <a:prstGeom prst="downArrow">
                <a:avLst/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4F17CFA-CABD-4EE6-89EC-E41769623BC4}"/>
                </a:ext>
              </a:extLst>
            </p:cNvPr>
            <p:cNvGrpSpPr/>
            <p:nvPr/>
          </p:nvGrpSpPr>
          <p:grpSpPr>
            <a:xfrm>
              <a:off x="10385031" y="3380889"/>
              <a:ext cx="632190" cy="744294"/>
              <a:chOff x="7562804" y="3380889"/>
              <a:chExt cx="632190" cy="744294"/>
            </a:xfrm>
          </p:grpSpPr>
          <p:sp>
            <p:nvSpPr>
              <p:cNvPr id="44" name="Rounded Rectangle 14">
                <a:extLst>
                  <a:ext uri="{FF2B5EF4-FFF2-40B4-BE49-F238E27FC236}">
                    <a16:creationId xmlns:a16="http://schemas.microsoft.com/office/drawing/2014/main" id="{74BE32C3-F9A8-4982-A2D1-159B43D5BF06}"/>
                  </a:ext>
                </a:extLst>
              </p:cNvPr>
              <p:cNvSpPr/>
              <p:nvPr/>
            </p:nvSpPr>
            <p:spPr>
              <a:xfrm>
                <a:off x="7562804" y="3579032"/>
                <a:ext cx="632190" cy="319450"/>
              </a:xfrm>
              <a:prstGeom prst="round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907"/>
                  </a:spcAft>
                  <a:buClrTx/>
                  <a:buSzTx/>
                  <a:buFontTx/>
                  <a:buNone/>
                  <a:tabLst>
                    <a:tab pos="4147261" algn="l"/>
                    <a:tab pos="4976713" algn="l"/>
                    <a:tab pos="5806166" algn="l"/>
                    <a:tab pos="6635618" algn="l"/>
                    <a:tab pos="7465070" algn="l"/>
                    <a:tab pos="8294522" algn="l"/>
                    <a:tab pos="9123975" algn="l"/>
                  </a:tabLst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Final Sprint</a:t>
                </a:r>
              </a:p>
            </p:txBody>
          </p:sp>
          <p:sp>
            <p:nvSpPr>
              <p:cNvPr id="45" name="Down Arrow 44">
                <a:extLst>
                  <a:ext uri="{FF2B5EF4-FFF2-40B4-BE49-F238E27FC236}">
                    <a16:creationId xmlns:a16="http://schemas.microsoft.com/office/drawing/2014/main" id="{0AA46408-8EAE-415D-8039-A169716EB9C0}"/>
                  </a:ext>
                </a:extLst>
              </p:cNvPr>
              <p:cNvSpPr/>
              <p:nvPr/>
            </p:nvSpPr>
            <p:spPr>
              <a:xfrm>
                <a:off x="7785148" y="3380889"/>
                <a:ext cx="205165" cy="196252"/>
              </a:xfrm>
              <a:prstGeom prst="downArrow">
                <a:avLst/>
              </a:prstGeom>
              <a:solidFill>
                <a:srgbClr val="A5A5A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Down Arrow 49">
                <a:extLst>
                  <a:ext uri="{FF2B5EF4-FFF2-40B4-BE49-F238E27FC236}">
                    <a16:creationId xmlns:a16="http://schemas.microsoft.com/office/drawing/2014/main" id="{27CC2AD2-E496-46D0-8B85-F54662E55B36}"/>
                  </a:ext>
                </a:extLst>
              </p:cNvPr>
              <p:cNvSpPr/>
              <p:nvPr/>
            </p:nvSpPr>
            <p:spPr>
              <a:xfrm>
                <a:off x="7812168" y="3928931"/>
                <a:ext cx="205165" cy="196252"/>
              </a:xfrm>
              <a:prstGeom prst="downArrow">
                <a:avLst/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2" name="Rounded Rectangle 37">
              <a:extLst>
                <a:ext uri="{FF2B5EF4-FFF2-40B4-BE49-F238E27FC236}">
                  <a16:creationId xmlns:a16="http://schemas.microsoft.com/office/drawing/2014/main" id="{72AE27C9-77BD-4512-B2A9-203230D68259}"/>
                </a:ext>
              </a:extLst>
            </p:cNvPr>
            <p:cNvSpPr/>
            <p:nvPr/>
          </p:nvSpPr>
          <p:spPr>
            <a:xfrm>
              <a:off x="645935" y="5079648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Text" lastClr="000000">
                <a:lumMod val="65000"/>
                <a:lumOff val="3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UI Design Templates</a:t>
              </a:r>
            </a:p>
          </p:txBody>
        </p:sp>
        <p:sp>
          <p:nvSpPr>
            <p:cNvPr id="23" name="Rounded Rectangle 38">
              <a:extLst>
                <a:ext uri="{FF2B5EF4-FFF2-40B4-BE49-F238E27FC236}">
                  <a16:creationId xmlns:a16="http://schemas.microsoft.com/office/drawing/2014/main" id="{CAA8F414-C82A-4753-8CE6-85DF179F2B3D}"/>
                </a:ext>
              </a:extLst>
            </p:cNvPr>
            <p:cNvSpPr/>
            <p:nvPr/>
          </p:nvSpPr>
          <p:spPr>
            <a:xfrm>
              <a:off x="2844905" y="5079648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Text" lastClr="000000">
                <a:lumMod val="65000"/>
                <a:lumOff val="3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Release Notes</a:t>
              </a:r>
            </a:p>
          </p:txBody>
        </p:sp>
        <p:sp>
          <p:nvSpPr>
            <p:cNvPr id="24" name="Rounded Rectangle 7">
              <a:extLst>
                <a:ext uri="{FF2B5EF4-FFF2-40B4-BE49-F238E27FC236}">
                  <a16:creationId xmlns:a16="http://schemas.microsoft.com/office/drawing/2014/main" id="{DEB0CADD-1C6D-44D4-88FB-8EE10D5BD737}"/>
                </a:ext>
              </a:extLst>
            </p:cNvPr>
            <p:cNvSpPr/>
            <p:nvPr/>
          </p:nvSpPr>
          <p:spPr>
            <a:xfrm>
              <a:off x="7242845" y="1093686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Performance Test Report</a:t>
              </a:r>
            </a:p>
          </p:txBody>
        </p:sp>
        <p:sp>
          <p:nvSpPr>
            <p:cNvPr id="25" name="Rounded Rectangle 7">
              <a:extLst>
                <a:ext uri="{FF2B5EF4-FFF2-40B4-BE49-F238E27FC236}">
                  <a16:creationId xmlns:a16="http://schemas.microsoft.com/office/drawing/2014/main" id="{8556FC7F-F1D1-4BA0-8AF4-712D62EC2E5E}"/>
                </a:ext>
              </a:extLst>
            </p:cNvPr>
            <p:cNvSpPr/>
            <p:nvPr/>
          </p:nvSpPr>
          <p:spPr>
            <a:xfrm>
              <a:off x="7242845" y="1653189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User manual</a:t>
              </a:r>
            </a:p>
          </p:txBody>
        </p:sp>
        <p:sp>
          <p:nvSpPr>
            <p:cNvPr id="26" name="Rounded Rectangle 7">
              <a:extLst>
                <a:ext uri="{FF2B5EF4-FFF2-40B4-BE49-F238E27FC236}">
                  <a16:creationId xmlns:a16="http://schemas.microsoft.com/office/drawing/2014/main" id="{373ACDAE-9F3E-412D-9776-041FD8942F81}"/>
                </a:ext>
              </a:extLst>
            </p:cNvPr>
            <p:cNvSpPr/>
            <p:nvPr/>
          </p:nvSpPr>
          <p:spPr>
            <a:xfrm>
              <a:off x="9441817" y="1093686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SLA Follow up</a:t>
              </a:r>
            </a:p>
          </p:txBody>
        </p:sp>
        <p:sp>
          <p:nvSpPr>
            <p:cNvPr id="27" name="Rounded Rectangle 7">
              <a:extLst>
                <a:ext uri="{FF2B5EF4-FFF2-40B4-BE49-F238E27FC236}">
                  <a16:creationId xmlns:a16="http://schemas.microsoft.com/office/drawing/2014/main" id="{0C8E6340-33A2-4520-8C00-1864DD9AC370}"/>
                </a:ext>
              </a:extLst>
            </p:cNvPr>
            <p:cNvSpPr/>
            <p:nvPr/>
          </p:nvSpPr>
          <p:spPr>
            <a:xfrm>
              <a:off x="7242845" y="2214210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Functional &amp; Technical Specifications</a:t>
              </a:r>
            </a:p>
          </p:txBody>
        </p:sp>
        <p:sp>
          <p:nvSpPr>
            <p:cNvPr id="28" name="Rounded Rectangle 7">
              <a:extLst>
                <a:ext uri="{FF2B5EF4-FFF2-40B4-BE49-F238E27FC236}">
                  <a16:creationId xmlns:a16="http://schemas.microsoft.com/office/drawing/2014/main" id="{7A7E8B75-E5A1-4A9F-B7F8-91DCC5F15CB2}"/>
                </a:ext>
              </a:extLst>
            </p:cNvPr>
            <p:cNvSpPr/>
            <p:nvPr/>
          </p:nvSpPr>
          <p:spPr>
            <a:xfrm>
              <a:off x="9441817" y="2214210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Data Privacy Form</a:t>
              </a:r>
            </a:p>
          </p:txBody>
        </p:sp>
        <p:sp>
          <p:nvSpPr>
            <p:cNvPr id="29" name="Rounded Rectangle 7">
              <a:extLst>
                <a:ext uri="{FF2B5EF4-FFF2-40B4-BE49-F238E27FC236}">
                  <a16:creationId xmlns:a16="http://schemas.microsoft.com/office/drawing/2014/main" id="{D0888F52-7C3F-4C36-95A6-5914BF4E5105}"/>
                </a:ext>
              </a:extLst>
            </p:cNvPr>
            <p:cNvSpPr/>
            <p:nvPr/>
          </p:nvSpPr>
          <p:spPr>
            <a:xfrm>
              <a:off x="5043875" y="2214210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Security File</a:t>
              </a:r>
            </a:p>
          </p:txBody>
        </p:sp>
        <p:sp>
          <p:nvSpPr>
            <p:cNvPr id="30" name="Rounded Rectangle 7">
              <a:extLst>
                <a:ext uri="{FF2B5EF4-FFF2-40B4-BE49-F238E27FC236}">
                  <a16:creationId xmlns:a16="http://schemas.microsoft.com/office/drawing/2014/main" id="{FF707895-0BCE-4890-84A8-E0BDEDA6ACC4}"/>
                </a:ext>
              </a:extLst>
            </p:cNvPr>
            <p:cNvSpPr/>
            <p:nvPr/>
          </p:nvSpPr>
          <p:spPr>
            <a:xfrm>
              <a:off x="2844905" y="2214210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Budget &amp; Planning</a:t>
              </a:r>
            </a:p>
          </p:txBody>
        </p:sp>
        <p:sp>
          <p:nvSpPr>
            <p:cNvPr id="31" name="Rounded Rectangle 7">
              <a:extLst>
                <a:ext uri="{FF2B5EF4-FFF2-40B4-BE49-F238E27FC236}">
                  <a16:creationId xmlns:a16="http://schemas.microsoft.com/office/drawing/2014/main" id="{A6F78A1E-5A7E-4FF6-A178-6B1164F7DDF8}"/>
                </a:ext>
              </a:extLst>
            </p:cNvPr>
            <p:cNvSpPr/>
            <p:nvPr/>
          </p:nvSpPr>
          <p:spPr>
            <a:xfrm>
              <a:off x="2844905" y="1093686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Training &amp; Communication Kit</a:t>
              </a:r>
            </a:p>
          </p:txBody>
        </p:sp>
        <p:sp>
          <p:nvSpPr>
            <p:cNvPr id="32" name="Rounded Rectangle 7">
              <a:extLst>
                <a:ext uri="{FF2B5EF4-FFF2-40B4-BE49-F238E27FC236}">
                  <a16:creationId xmlns:a16="http://schemas.microsoft.com/office/drawing/2014/main" id="{1381C73C-79A8-4977-9FF5-09E904AC2B72}"/>
                </a:ext>
              </a:extLst>
            </p:cNvPr>
            <p:cNvSpPr/>
            <p:nvPr/>
          </p:nvSpPr>
          <p:spPr>
            <a:xfrm>
              <a:off x="645935" y="2214210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User Guide</a:t>
              </a:r>
            </a:p>
          </p:txBody>
        </p:sp>
        <p:sp>
          <p:nvSpPr>
            <p:cNvPr id="33" name="Rounded Rectangle 7">
              <a:extLst>
                <a:ext uri="{FF2B5EF4-FFF2-40B4-BE49-F238E27FC236}">
                  <a16:creationId xmlns:a16="http://schemas.microsoft.com/office/drawing/2014/main" id="{6429FCCE-3B6D-4001-8E52-EA4EF3BF87F1}"/>
                </a:ext>
              </a:extLst>
            </p:cNvPr>
            <p:cNvSpPr/>
            <p:nvPr/>
          </p:nvSpPr>
          <p:spPr>
            <a:xfrm>
              <a:off x="9441817" y="1653189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Go Live Schedule</a:t>
              </a:r>
            </a:p>
          </p:txBody>
        </p:sp>
        <p:sp>
          <p:nvSpPr>
            <p:cNvPr id="34" name="Rounded Rectangle 7">
              <a:extLst>
                <a:ext uri="{FF2B5EF4-FFF2-40B4-BE49-F238E27FC236}">
                  <a16:creationId xmlns:a16="http://schemas.microsoft.com/office/drawing/2014/main" id="{9555911D-AC2F-450F-9EAF-C35C3950E7E4}"/>
                </a:ext>
              </a:extLst>
            </p:cNvPr>
            <p:cNvSpPr/>
            <p:nvPr/>
          </p:nvSpPr>
          <p:spPr>
            <a:xfrm>
              <a:off x="5043875" y="1653189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Go Live Delivery Form</a:t>
              </a:r>
            </a:p>
          </p:txBody>
        </p:sp>
        <p:sp>
          <p:nvSpPr>
            <p:cNvPr id="35" name="Rounded Rectangle 7">
              <a:extLst>
                <a:ext uri="{FF2B5EF4-FFF2-40B4-BE49-F238E27FC236}">
                  <a16:creationId xmlns:a16="http://schemas.microsoft.com/office/drawing/2014/main" id="{AF7C29B1-32D0-4875-8406-3C8DD3BD22AF}"/>
                </a:ext>
              </a:extLst>
            </p:cNvPr>
            <p:cNvSpPr/>
            <p:nvPr/>
          </p:nvSpPr>
          <p:spPr>
            <a:xfrm>
              <a:off x="7242845" y="2781762"/>
              <a:ext cx="4302093" cy="474708"/>
            </a:xfrm>
            <a:prstGeom prst="roundRect">
              <a:avLst>
                <a:gd name="adj" fmla="val 909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Support &amp; Maintenance Organization Chart</a:t>
              </a:r>
            </a:p>
          </p:txBody>
        </p:sp>
        <p:sp>
          <p:nvSpPr>
            <p:cNvPr id="36" name="Rounded Rectangle 34">
              <a:extLst>
                <a:ext uri="{FF2B5EF4-FFF2-40B4-BE49-F238E27FC236}">
                  <a16:creationId xmlns:a16="http://schemas.microsoft.com/office/drawing/2014/main" id="{14C1E38A-D81A-45E8-A4F2-3AA67BA67004}"/>
                </a:ext>
              </a:extLst>
            </p:cNvPr>
            <p:cNvSpPr/>
            <p:nvPr/>
          </p:nvSpPr>
          <p:spPr>
            <a:xfrm>
              <a:off x="7242846" y="4539465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Text" lastClr="000000">
                <a:lumMod val="65000"/>
                <a:lumOff val="3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Wireframes</a:t>
              </a:r>
            </a:p>
          </p:txBody>
        </p:sp>
        <p:sp>
          <p:nvSpPr>
            <p:cNvPr id="37" name="Rounded Rectangle 34">
              <a:extLst>
                <a:ext uri="{FF2B5EF4-FFF2-40B4-BE49-F238E27FC236}">
                  <a16:creationId xmlns:a16="http://schemas.microsoft.com/office/drawing/2014/main" id="{7E7F3AC9-C9C6-4BBA-9931-F55F134A7F62}"/>
                </a:ext>
              </a:extLst>
            </p:cNvPr>
            <p:cNvSpPr/>
            <p:nvPr/>
          </p:nvSpPr>
          <p:spPr>
            <a:xfrm>
              <a:off x="9441817" y="4539465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Text" lastClr="000000">
                <a:lumMod val="65000"/>
                <a:lumOff val="3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Functional Specifications</a:t>
              </a:r>
            </a:p>
          </p:txBody>
        </p:sp>
        <p:sp>
          <p:nvSpPr>
            <p:cNvPr id="38" name="Rounded Rectangle 34">
              <a:extLst>
                <a:ext uri="{FF2B5EF4-FFF2-40B4-BE49-F238E27FC236}">
                  <a16:creationId xmlns:a16="http://schemas.microsoft.com/office/drawing/2014/main" id="{89C9FB89-B41E-4B1A-8678-279FBA402B15}"/>
                </a:ext>
              </a:extLst>
            </p:cNvPr>
            <p:cNvSpPr/>
            <p:nvPr/>
          </p:nvSpPr>
          <p:spPr>
            <a:xfrm>
              <a:off x="7242845" y="5079648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Text" lastClr="000000">
                <a:lumMod val="65000"/>
                <a:lumOff val="3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Technical Specifications</a:t>
              </a:r>
            </a:p>
          </p:txBody>
        </p:sp>
        <p:sp>
          <p:nvSpPr>
            <p:cNvPr id="39" name="Rounded Rectangle 34">
              <a:extLst>
                <a:ext uri="{FF2B5EF4-FFF2-40B4-BE49-F238E27FC236}">
                  <a16:creationId xmlns:a16="http://schemas.microsoft.com/office/drawing/2014/main" id="{44E3877B-4641-438F-B0E6-B58743F8CE81}"/>
                </a:ext>
              </a:extLst>
            </p:cNvPr>
            <p:cNvSpPr/>
            <p:nvPr/>
          </p:nvSpPr>
          <p:spPr>
            <a:xfrm>
              <a:off x="2844906" y="4539465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Text" lastClr="000000">
                <a:lumMod val="65000"/>
                <a:lumOff val="3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UAT Delivery Form</a:t>
              </a:r>
            </a:p>
          </p:txBody>
        </p:sp>
        <p:sp>
          <p:nvSpPr>
            <p:cNvPr id="40" name="Rounded Rectangle 34">
              <a:extLst>
                <a:ext uri="{FF2B5EF4-FFF2-40B4-BE49-F238E27FC236}">
                  <a16:creationId xmlns:a16="http://schemas.microsoft.com/office/drawing/2014/main" id="{7296CEC7-6F13-47C9-AACC-D925E1DBBD3B}"/>
                </a:ext>
              </a:extLst>
            </p:cNvPr>
            <p:cNvSpPr/>
            <p:nvPr/>
          </p:nvSpPr>
          <p:spPr>
            <a:xfrm>
              <a:off x="5043876" y="5644482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Text" lastClr="000000">
                <a:lumMod val="65000"/>
                <a:lumOff val="3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Budget &amp; Planning</a:t>
              </a:r>
            </a:p>
          </p:txBody>
        </p:sp>
        <p:sp>
          <p:nvSpPr>
            <p:cNvPr id="41" name="Rounded Rectangle 34">
              <a:extLst>
                <a:ext uri="{FF2B5EF4-FFF2-40B4-BE49-F238E27FC236}">
                  <a16:creationId xmlns:a16="http://schemas.microsoft.com/office/drawing/2014/main" id="{BF7296DC-96C2-40D6-8918-3818197AE96F}"/>
                </a:ext>
              </a:extLst>
            </p:cNvPr>
            <p:cNvSpPr/>
            <p:nvPr/>
          </p:nvSpPr>
          <p:spPr>
            <a:xfrm>
              <a:off x="9441817" y="5079648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Text" lastClr="000000">
                <a:lumMod val="65000"/>
                <a:lumOff val="3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Go Live Schedule</a:t>
              </a:r>
            </a:p>
          </p:txBody>
        </p:sp>
        <p:sp>
          <p:nvSpPr>
            <p:cNvPr id="42" name="Rounded Rectangle 34">
              <a:extLst>
                <a:ext uri="{FF2B5EF4-FFF2-40B4-BE49-F238E27FC236}">
                  <a16:creationId xmlns:a16="http://schemas.microsoft.com/office/drawing/2014/main" id="{D749F43E-D479-405D-801A-CAE96F97EFD0}"/>
                </a:ext>
              </a:extLst>
            </p:cNvPr>
            <p:cNvSpPr/>
            <p:nvPr/>
          </p:nvSpPr>
          <p:spPr>
            <a:xfrm>
              <a:off x="5043875" y="5079648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Text" lastClr="000000">
                <a:lumMod val="65000"/>
                <a:lumOff val="3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Go Live Delivery Form</a:t>
              </a:r>
            </a:p>
          </p:txBody>
        </p:sp>
        <p:sp>
          <p:nvSpPr>
            <p:cNvPr id="43" name="Rounded Rectangle 34">
              <a:extLst>
                <a:ext uri="{FF2B5EF4-FFF2-40B4-BE49-F238E27FC236}">
                  <a16:creationId xmlns:a16="http://schemas.microsoft.com/office/drawing/2014/main" id="{9C1C5860-FD2A-4936-9C74-4F4D7A0A178B}"/>
                </a:ext>
              </a:extLst>
            </p:cNvPr>
            <p:cNvSpPr/>
            <p:nvPr/>
          </p:nvSpPr>
          <p:spPr>
            <a:xfrm>
              <a:off x="645935" y="4539465"/>
              <a:ext cx="2103120" cy="474708"/>
            </a:xfrm>
            <a:prstGeom prst="roundRect">
              <a:avLst>
                <a:gd name="adj" fmla="val 9094"/>
              </a:avLst>
            </a:prstGeom>
            <a:solidFill>
              <a:sysClr val="windowText" lastClr="000000">
                <a:lumMod val="65000"/>
                <a:lumOff val="3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Minutes of Meeting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420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Deliverables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5AB963-AA31-4700-9C21-B9EC3F4D7944}"/>
              </a:ext>
            </a:extLst>
          </p:cNvPr>
          <p:cNvGrpSpPr/>
          <p:nvPr/>
        </p:nvGrpSpPr>
        <p:grpSpPr>
          <a:xfrm>
            <a:off x="2494625" y="947500"/>
            <a:ext cx="7202750" cy="4963000"/>
            <a:chOff x="1597367" y="768728"/>
            <a:chExt cx="7202750" cy="4963000"/>
          </a:xfrm>
        </p:grpSpPr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7C881215-0EFE-4A0C-ABFE-A3F1ABBA2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7367" y="768728"/>
              <a:ext cx="7202750" cy="2162500"/>
            </a:xfrm>
            <a:prstGeom prst="roundRect">
              <a:avLst>
                <a:gd name="adj" fmla="val 4047"/>
              </a:avLst>
            </a:prstGeom>
            <a:solidFill>
              <a:srgbClr val="1575B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907"/>
                </a:spcAft>
                <a:buClrTx/>
                <a:buSzTx/>
                <a:buFontTx/>
                <a:buNone/>
                <a:tabLst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ounded Rectangle 3">
              <a:extLst>
                <a:ext uri="{FF2B5EF4-FFF2-40B4-BE49-F238E27FC236}">
                  <a16:creationId xmlns:a16="http://schemas.microsoft.com/office/drawing/2014/main" id="{7C6A5E6D-CF5F-4E0A-A53D-A95FA74E94FF}"/>
                </a:ext>
              </a:extLst>
            </p:cNvPr>
            <p:cNvSpPr/>
            <p:nvPr/>
          </p:nvSpPr>
          <p:spPr>
            <a:xfrm>
              <a:off x="1966739" y="1216130"/>
              <a:ext cx="3224878" cy="474708"/>
            </a:xfrm>
            <a:prstGeom prst="roundRect">
              <a:avLst>
                <a:gd name="adj" fmla="val 909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Architecture &amp; DB Design Doc.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BD67FDF2-4687-4736-9066-41E9F1FC5224}"/>
                </a:ext>
              </a:extLst>
            </p:cNvPr>
            <p:cNvSpPr/>
            <p:nvPr/>
          </p:nvSpPr>
          <p:spPr>
            <a:xfrm>
              <a:off x="1969531" y="1737295"/>
              <a:ext cx="3224878" cy="474708"/>
            </a:xfrm>
            <a:prstGeom prst="roundRect">
              <a:avLst>
                <a:gd name="adj" fmla="val 909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Final Sprint Planning</a:t>
              </a:r>
            </a:p>
          </p:txBody>
        </p:sp>
        <p:sp>
          <p:nvSpPr>
            <p:cNvPr id="8" name="Rounded Rectangle 6">
              <a:extLst>
                <a:ext uri="{FF2B5EF4-FFF2-40B4-BE49-F238E27FC236}">
                  <a16:creationId xmlns:a16="http://schemas.microsoft.com/office/drawing/2014/main" id="{30B790B6-E960-430C-AB05-BBF830F05D89}"/>
                </a:ext>
              </a:extLst>
            </p:cNvPr>
            <p:cNvSpPr/>
            <p:nvPr/>
          </p:nvSpPr>
          <p:spPr>
            <a:xfrm>
              <a:off x="1969531" y="2239927"/>
              <a:ext cx="6499100" cy="474708"/>
            </a:xfrm>
            <a:prstGeom prst="roundRect">
              <a:avLst>
                <a:gd name="adj" fmla="val 909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Final Source Code of Latest Implementation</a:t>
              </a:r>
            </a:p>
          </p:txBody>
        </p:sp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BA26E678-EC3B-4E41-94E7-257BD5841552}"/>
                </a:ext>
              </a:extLst>
            </p:cNvPr>
            <p:cNvSpPr/>
            <p:nvPr/>
          </p:nvSpPr>
          <p:spPr>
            <a:xfrm>
              <a:off x="5243754" y="1216130"/>
              <a:ext cx="3224878" cy="474708"/>
            </a:xfrm>
            <a:prstGeom prst="roundRect">
              <a:avLst>
                <a:gd name="adj" fmla="val 909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Project Status Report</a:t>
              </a:r>
            </a:p>
          </p:txBody>
        </p:sp>
        <p:sp>
          <p:nvSpPr>
            <p:cNvPr id="10" name="Rounded Rectangle 8">
              <a:extLst>
                <a:ext uri="{FF2B5EF4-FFF2-40B4-BE49-F238E27FC236}">
                  <a16:creationId xmlns:a16="http://schemas.microsoft.com/office/drawing/2014/main" id="{4C840D2E-AB47-4F66-A6FB-CA4B3E6D77CB}"/>
                </a:ext>
              </a:extLst>
            </p:cNvPr>
            <p:cNvSpPr/>
            <p:nvPr/>
          </p:nvSpPr>
          <p:spPr>
            <a:xfrm>
              <a:off x="5246546" y="1731034"/>
              <a:ext cx="3224878" cy="474708"/>
            </a:xfrm>
            <a:prstGeom prst="roundRect">
              <a:avLst>
                <a:gd name="adj" fmla="val 909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Deployment Document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BB6095B-4E5E-4B1D-9011-3273FB80D909}"/>
                </a:ext>
              </a:extLst>
            </p:cNvPr>
            <p:cNvSpPr/>
            <p:nvPr/>
          </p:nvSpPr>
          <p:spPr>
            <a:xfrm>
              <a:off x="2124333" y="3127479"/>
              <a:ext cx="632190" cy="319450"/>
            </a:xfrm>
            <a:prstGeom prst="round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907"/>
                </a:spcAft>
                <a:buClrTx/>
                <a:buSzTx/>
                <a:buFontTx/>
                <a:buNone/>
                <a:tabLst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Sprint-1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81E248B-743B-4E7F-B4C0-650E1163F3F7}"/>
                </a:ext>
              </a:extLst>
            </p:cNvPr>
            <p:cNvSpPr/>
            <p:nvPr/>
          </p:nvSpPr>
          <p:spPr>
            <a:xfrm>
              <a:off x="3566070" y="3127479"/>
              <a:ext cx="632190" cy="319450"/>
            </a:xfrm>
            <a:prstGeom prst="round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907"/>
                </a:spcAft>
                <a:buClrTx/>
                <a:buSzTx/>
                <a:buFontTx/>
                <a:buNone/>
                <a:tabLst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Sprint-2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B31DE38-7446-46D5-99C0-CAF38CA437D5}"/>
                </a:ext>
              </a:extLst>
            </p:cNvPr>
            <p:cNvSpPr/>
            <p:nvPr/>
          </p:nvSpPr>
          <p:spPr>
            <a:xfrm>
              <a:off x="4954017" y="3127479"/>
              <a:ext cx="632190" cy="319450"/>
            </a:xfrm>
            <a:prstGeom prst="round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907"/>
                </a:spcAft>
                <a:buClrTx/>
                <a:buSzTx/>
                <a:buFontTx/>
                <a:buNone/>
                <a:tabLst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Sprint-3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E7B66A5-AA33-4D1E-8870-D325FA6A0B16}"/>
                </a:ext>
              </a:extLst>
            </p:cNvPr>
            <p:cNvSpPr/>
            <p:nvPr/>
          </p:nvSpPr>
          <p:spPr>
            <a:xfrm>
              <a:off x="6204483" y="3129077"/>
              <a:ext cx="682766" cy="316255"/>
            </a:xfrm>
            <a:prstGeom prst="round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907"/>
                </a:spcAft>
                <a:buClrTx/>
                <a:buSzTx/>
                <a:buFontTx/>
                <a:buNone/>
                <a:tabLst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Sprint ..n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6F7AA09-4E3A-4661-9B0D-2D1706804C46}"/>
                </a:ext>
              </a:extLst>
            </p:cNvPr>
            <p:cNvSpPr/>
            <p:nvPr/>
          </p:nvSpPr>
          <p:spPr>
            <a:xfrm>
              <a:off x="7562804" y="3127479"/>
              <a:ext cx="632190" cy="319450"/>
            </a:xfrm>
            <a:prstGeom prst="round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907"/>
                </a:spcAft>
                <a:buClrTx/>
                <a:buSzTx/>
                <a:buFontTx/>
                <a:buNone/>
                <a:tabLst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Final Sprint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476BDD-12A4-4FEA-A4D8-E154B7F4BE31}"/>
                </a:ext>
              </a:extLst>
            </p:cNvPr>
            <p:cNvSpPr txBox="1"/>
            <p:nvPr/>
          </p:nvSpPr>
          <p:spPr>
            <a:xfrm>
              <a:off x="3684690" y="768729"/>
              <a:ext cx="3028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Project Level deliverables</a:t>
              </a:r>
            </a:p>
          </p:txBody>
        </p:sp>
        <p:sp>
          <p:nvSpPr>
            <p:cNvPr id="17" name="AutoShape 4">
              <a:extLst>
                <a:ext uri="{FF2B5EF4-FFF2-40B4-BE49-F238E27FC236}">
                  <a16:creationId xmlns:a16="http://schemas.microsoft.com/office/drawing/2014/main" id="{1D4785ED-BD48-4216-AD36-59DC631F7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7367" y="3675526"/>
              <a:ext cx="7202750" cy="2056202"/>
            </a:xfrm>
            <a:prstGeom prst="roundRect">
              <a:avLst>
                <a:gd name="adj" fmla="val 4047"/>
              </a:avLst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907"/>
                </a:spcAft>
                <a:buClrTx/>
                <a:buSzTx/>
                <a:buFontTx/>
                <a:buNone/>
                <a:tabLst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ounded Rectangle 31">
              <a:extLst>
                <a:ext uri="{FF2B5EF4-FFF2-40B4-BE49-F238E27FC236}">
                  <a16:creationId xmlns:a16="http://schemas.microsoft.com/office/drawing/2014/main" id="{DF1EF4CE-CE1F-40D8-B1C9-56459E546987}"/>
                </a:ext>
              </a:extLst>
            </p:cNvPr>
            <p:cNvSpPr/>
            <p:nvPr/>
          </p:nvSpPr>
          <p:spPr>
            <a:xfrm>
              <a:off x="1966739" y="4120156"/>
              <a:ext cx="3224878" cy="474708"/>
            </a:xfrm>
            <a:prstGeom prst="roundRect">
              <a:avLst>
                <a:gd name="adj" fmla="val 9094"/>
              </a:avLst>
            </a:prstGeom>
            <a:solidFill>
              <a:sysClr val="windowText" lastClr="000000">
                <a:lumMod val="65000"/>
                <a:lumOff val="3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Executable running 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application on test server</a:t>
              </a:r>
            </a:p>
          </p:txBody>
        </p:sp>
        <p:sp>
          <p:nvSpPr>
            <p:cNvPr id="19" name="Rounded Rectangle 32">
              <a:extLst>
                <a:ext uri="{FF2B5EF4-FFF2-40B4-BE49-F238E27FC236}">
                  <a16:creationId xmlns:a16="http://schemas.microsoft.com/office/drawing/2014/main" id="{B5F5E867-4C1C-4DF0-B0BB-E13F19DFF843}"/>
                </a:ext>
              </a:extLst>
            </p:cNvPr>
            <p:cNvSpPr/>
            <p:nvPr/>
          </p:nvSpPr>
          <p:spPr>
            <a:xfrm>
              <a:off x="1969531" y="5135260"/>
              <a:ext cx="6499100" cy="474708"/>
            </a:xfrm>
            <a:prstGeom prst="roundRect">
              <a:avLst>
                <a:gd name="adj" fmla="val 9094"/>
              </a:avLst>
            </a:prstGeom>
            <a:solidFill>
              <a:sysClr val="windowText" lastClr="000000">
                <a:lumMod val="65000"/>
                <a:lumOff val="3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Report - Test Plan, Test cases &amp; results</a:t>
              </a:r>
            </a:p>
          </p:txBody>
        </p:sp>
        <p:sp>
          <p:nvSpPr>
            <p:cNvPr id="20" name="Rounded Rectangle 34">
              <a:extLst>
                <a:ext uri="{FF2B5EF4-FFF2-40B4-BE49-F238E27FC236}">
                  <a16:creationId xmlns:a16="http://schemas.microsoft.com/office/drawing/2014/main" id="{93DDDBC4-80B9-42FB-8A81-4757DDFE3ABC}"/>
                </a:ext>
              </a:extLst>
            </p:cNvPr>
            <p:cNvSpPr/>
            <p:nvPr/>
          </p:nvSpPr>
          <p:spPr>
            <a:xfrm>
              <a:off x="5246546" y="4120156"/>
              <a:ext cx="3224878" cy="474708"/>
            </a:xfrm>
            <a:prstGeom prst="roundRect">
              <a:avLst>
                <a:gd name="adj" fmla="val 9094"/>
              </a:avLst>
            </a:prstGeom>
            <a:solidFill>
              <a:sysClr val="windowText" lastClr="000000">
                <a:lumMod val="65000"/>
                <a:lumOff val="3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Sprint Source Code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95327F-2C46-47CE-86A7-4A45150D95E0}"/>
                </a:ext>
              </a:extLst>
            </p:cNvPr>
            <p:cNvSpPr txBox="1"/>
            <p:nvPr/>
          </p:nvSpPr>
          <p:spPr>
            <a:xfrm>
              <a:off x="3695292" y="3700564"/>
              <a:ext cx="300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Sprint Level deliverables</a:t>
              </a:r>
            </a:p>
          </p:txBody>
        </p:sp>
        <p:sp>
          <p:nvSpPr>
            <p:cNvPr id="22" name="Down Arrow 17">
              <a:extLst>
                <a:ext uri="{FF2B5EF4-FFF2-40B4-BE49-F238E27FC236}">
                  <a16:creationId xmlns:a16="http://schemas.microsoft.com/office/drawing/2014/main" id="{18E1F278-4CA7-4478-A5F3-86B4A99969FD}"/>
                </a:ext>
              </a:extLst>
            </p:cNvPr>
            <p:cNvSpPr/>
            <p:nvPr/>
          </p:nvSpPr>
          <p:spPr>
            <a:xfrm>
              <a:off x="2354367" y="2932566"/>
              <a:ext cx="205165" cy="196252"/>
            </a:xfrm>
            <a:prstGeom prst="downArrow">
              <a:avLst/>
            </a:prstGeom>
            <a:solidFill>
              <a:srgbClr val="A5A5A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Down Arrow 41">
              <a:extLst>
                <a:ext uri="{FF2B5EF4-FFF2-40B4-BE49-F238E27FC236}">
                  <a16:creationId xmlns:a16="http://schemas.microsoft.com/office/drawing/2014/main" id="{DB3CCFC4-5508-4E1A-A154-0908C15DB57C}"/>
                </a:ext>
              </a:extLst>
            </p:cNvPr>
            <p:cNvSpPr/>
            <p:nvPr/>
          </p:nvSpPr>
          <p:spPr>
            <a:xfrm>
              <a:off x="3779582" y="2921220"/>
              <a:ext cx="205165" cy="196252"/>
            </a:xfrm>
            <a:prstGeom prst="downArrow">
              <a:avLst/>
            </a:prstGeom>
            <a:solidFill>
              <a:srgbClr val="A5A5A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Down Arrow 42">
              <a:extLst>
                <a:ext uri="{FF2B5EF4-FFF2-40B4-BE49-F238E27FC236}">
                  <a16:creationId xmlns:a16="http://schemas.microsoft.com/office/drawing/2014/main" id="{48580EF4-F787-44E1-9EA2-6CBC16D44EEA}"/>
                </a:ext>
              </a:extLst>
            </p:cNvPr>
            <p:cNvSpPr/>
            <p:nvPr/>
          </p:nvSpPr>
          <p:spPr>
            <a:xfrm>
              <a:off x="5198742" y="2920026"/>
              <a:ext cx="205165" cy="196252"/>
            </a:xfrm>
            <a:prstGeom prst="downArrow">
              <a:avLst/>
            </a:prstGeom>
            <a:solidFill>
              <a:srgbClr val="A5A5A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Down Arrow 43">
              <a:extLst>
                <a:ext uri="{FF2B5EF4-FFF2-40B4-BE49-F238E27FC236}">
                  <a16:creationId xmlns:a16="http://schemas.microsoft.com/office/drawing/2014/main" id="{229D5AC4-D476-492A-832E-D750AC7C9862}"/>
                </a:ext>
              </a:extLst>
            </p:cNvPr>
            <p:cNvSpPr/>
            <p:nvPr/>
          </p:nvSpPr>
          <p:spPr>
            <a:xfrm>
              <a:off x="6484106" y="2929336"/>
              <a:ext cx="205165" cy="196252"/>
            </a:xfrm>
            <a:prstGeom prst="downArrow">
              <a:avLst/>
            </a:prstGeom>
            <a:solidFill>
              <a:srgbClr val="A5A5A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Down Arrow 44">
              <a:extLst>
                <a:ext uri="{FF2B5EF4-FFF2-40B4-BE49-F238E27FC236}">
                  <a16:creationId xmlns:a16="http://schemas.microsoft.com/office/drawing/2014/main" id="{D4808D1B-8C4E-4E67-9BDB-4B068693BA88}"/>
                </a:ext>
              </a:extLst>
            </p:cNvPr>
            <p:cNvSpPr/>
            <p:nvPr/>
          </p:nvSpPr>
          <p:spPr>
            <a:xfrm>
              <a:off x="7785148" y="2929336"/>
              <a:ext cx="205165" cy="196252"/>
            </a:xfrm>
            <a:prstGeom prst="downArrow">
              <a:avLst/>
            </a:prstGeom>
            <a:solidFill>
              <a:srgbClr val="A5A5A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Down Arrow 45">
              <a:extLst>
                <a:ext uri="{FF2B5EF4-FFF2-40B4-BE49-F238E27FC236}">
                  <a16:creationId xmlns:a16="http://schemas.microsoft.com/office/drawing/2014/main" id="{AFB223A9-D761-401B-9DB6-E3569415FC4C}"/>
                </a:ext>
              </a:extLst>
            </p:cNvPr>
            <p:cNvSpPr/>
            <p:nvPr/>
          </p:nvSpPr>
          <p:spPr>
            <a:xfrm>
              <a:off x="2354367" y="3460478"/>
              <a:ext cx="205165" cy="196252"/>
            </a:xfrm>
            <a:prstGeom prst="downArrow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Down Arrow 46">
              <a:extLst>
                <a:ext uri="{FF2B5EF4-FFF2-40B4-BE49-F238E27FC236}">
                  <a16:creationId xmlns:a16="http://schemas.microsoft.com/office/drawing/2014/main" id="{5E5F3211-E8F0-477E-8594-35033404B73F}"/>
                </a:ext>
              </a:extLst>
            </p:cNvPr>
            <p:cNvSpPr/>
            <p:nvPr/>
          </p:nvSpPr>
          <p:spPr>
            <a:xfrm>
              <a:off x="3779582" y="3471197"/>
              <a:ext cx="205165" cy="196252"/>
            </a:xfrm>
            <a:prstGeom prst="downArrow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Down Arrow 47">
              <a:extLst>
                <a:ext uri="{FF2B5EF4-FFF2-40B4-BE49-F238E27FC236}">
                  <a16:creationId xmlns:a16="http://schemas.microsoft.com/office/drawing/2014/main" id="{1B2E1166-CC7A-4425-A7B9-5204B5F92E3D}"/>
                </a:ext>
              </a:extLst>
            </p:cNvPr>
            <p:cNvSpPr/>
            <p:nvPr/>
          </p:nvSpPr>
          <p:spPr>
            <a:xfrm>
              <a:off x="5167529" y="3470943"/>
              <a:ext cx="205165" cy="196252"/>
            </a:xfrm>
            <a:prstGeom prst="downArrow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Down Arrow 48">
              <a:extLst>
                <a:ext uri="{FF2B5EF4-FFF2-40B4-BE49-F238E27FC236}">
                  <a16:creationId xmlns:a16="http://schemas.microsoft.com/office/drawing/2014/main" id="{8B357E8F-10E9-4BA8-B967-93B7C9088FD5}"/>
                </a:ext>
              </a:extLst>
            </p:cNvPr>
            <p:cNvSpPr/>
            <p:nvPr/>
          </p:nvSpPr>
          <p:spPr>
            <a:xfrm>
              <a:off x="6468158" y="3460185"/>
              <a:ext cx="205165" cy="196252"/>
            </a:xfrm>
            <a:prstGeom prst="downArrow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Down Arrow 49">
              <a:extLst>
                <a:ext uri="{FF2B5EF4-FFF2-40B4-BE49-F238E27FC236}">
                  <a16:creationId xmlns:a16="http://schemas.microsoft.com/office/drawing/2014/main" id="{CAA74126-B592-40B5-A832-A1A81C4760FA}"/>
                </a:ext>
              </a:extLst>
            </p:cNvPr>
            <p:cNvSpPr/>
            <p:nvPr/>
          </p:nvSpPr>
          <p:spPr>
            <a:xfrm>
              <a:off x="7812168" y="3477378"/>
              <a:ext cx="205165" cy="196252"/>
            </a:xfrm>
            <a:prstGeom prst="downArrow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ounded Rectangle 37">
              <a:extLst>
                <a:ext uri="{FF2B5EF4-FFF2-40B4-BE49-F238E27FC236}">
                  <a16:creationId xmlns:a16="http://schemas.microsoft.com/office/drawing/2014/main" id="{8EBC7FDC-D246-42D9-A809-60AB84A5FC5B}"/>
                </a:ext>
              </a:extLst>
            </p:cNvPr>
            <p:cNvSpPr/>
            <p:nvPr/>
          </p:nvSpPr>
          <p:spPr>
            <a:xfrm>
              <a:off x="1968336" y="4628095"/>
              <a:ext cx="3224878" cy="474708"/>
            </a:xfrm>
            <a:prstGeom prst="roundRect">
              <a:avLst>
                <a:gd name="adj" fmla="val 9094"/>
              </a:avLst>
            </a:prstGeom>
            <a:solidFill>
              <a:sysClr val="windowText" lastClr="000000">
                <a:lumMod val="65000"/>
                <a:lumOff val="3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UI Design Templates</a:t>
              </a:r>
            </a:p>
          </p:txBody>
        </p:sp>
        <p:sp>
          <p:nvSpPr>
            <p:cNvPr id="33" name="Rounded Rectangle 38">
              <a:extLst>
                <a:ext uri="{FF2B5EF4-FFF2-40B4-BE49-F238E27FC236}">
                  <a16:creationId xmlns:a16="http://schemas.microsoft.com/office/drawing/2014/main" id="{36058AED-5739-4ED5-B0DE-2A9038F33F78}"/>
                </a:ext>
              </a:extLst>
            </p:cNvPr>
            <p:cNvSpPr/>
            <p:nvPr/>
          </p:nvSpPr>
          <p:spPr>
            <a:xfrm>
              <a:off x="5248143" y="4628095"/>
              <a:ext cx="3224878" cy="474708"/>
            </a:xfrm>
            <a:prstGeom prst="roundRect">
              <a:avLst>
                <a:gd name="adj" fmla="val 9094"/>
              </a:avLst>
            </a:prstGeom>
            <a:solidFill>
              <a:sysClr val="windowText" lastClr="000000">
                <a:lumMod val="65000"/>
                <a:lumOff val="3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829452" algn="l"/>
                  <a:tab pos="1658904" algn="l"/>
                  <a:tab pos="2488357" algn="l"/>
                  <a:tab pos="3317809" algn="l"/>
                  <a:tab pos="4147261" algn="l"/>
                  <a:tab pos="4976713" algn="l"/>
                  <a:tab pos="5806166" algn="l"/>
                  <a:tab pos="6635618" algn="l"/>
                  <a:tab pos="7465070" algn="l"/>
                  <a:tab pos="8294522" algn="l"/>
                  <a:tab pos="9123975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Release Notes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6572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Organizational roles &amp; responsibilities (RACI)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D237B1-9008-43DA-84F8-6DE034B82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499088"/>
              </p:ext>
            </p:extLst>
          </p:nvPr>
        </p:nvGraphicFramePr>
        <p:xfrm>
          <a:off x="1719944" y="227823"/>
          <a:ext cx="9007143" cy="6548208"/>
        </p:xfrm>
        <a:graphic>
          <a:graphicData uri="http://schemas.openxmlformats.org/drawingml/2006/table">
            <a:tbl>
              <a:tblPr/>
              <a:tblGrid>
                <a:gridCol w="884995">
                  <a:extLst>
                    <a:ext uri="{9D8B030D-6E8A-4147-A177-3AD203B41FA5}">
                      <a16:colId xmlns:a16="http://schemas.microsoft.com/office/drawing/2014/main" val="1191514062"/>
                    </a:ext>
                  </a:extLst>
                </a:gridCol>
                <a:gridCol w="769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1870993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342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60000"/>
                        <a:lumOff val="40000"/>
                      </a:srgb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PLANNING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</a:rPr>
                        <a:t> &amp; MANAGEMENT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EXECUTION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IMPLEMENTATION &amp; CLOSURE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924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4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Identify Stakeholder </a:t>
                      </a: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need Definition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Management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Plan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Provide Process Details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Project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+mn-lt"/>
                        </a:rPr>
                        <a:t> Schedule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vert="vert27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Provide Training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Solution Design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Test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+mn-lt"/>
                        </a:rPr>
                        <a:t> Plans Creation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vert="vert27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Unit Testing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Reporting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Solution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+mn-lt"/>
                        </a:rPr>
                        <a:t> Deployment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vert="vert27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L1, L2 and L3 Support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Reversibility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924">
                <a:tc vMerge="1">
                  <a:txBody>
                    <a:bodyPr/>
                    <a:lstStyle/>
                    <a:p>
                      <a:pPr algn="ctr"/>
                      <a:endParaRPr lang="en-US" sz="4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592">
                <a:tc row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IN" dirty="0"/>
                        <a:t>                      </a:t>
                      </a:r>
                    </a:p>
                  </a:txBody>
                  <a:tcPr vert="vert270"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ALD Correspondent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592">
                <a:tc v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ALD SPOC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592">
                <a:tc v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ALD Product Owner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592">
                <a:tc v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ALD Business Team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058044"/>
                  </a:ext>
                </a:extLst>
              </a:tr>
              <a:tr h="368592">
                <a:tc v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ALD IT Team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847677"/>
                  </a:ext>
                </a:extLst>
              </a:tr>
              <a:tr h="368592">
                <a:tc row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                             </a:t>
                      </a:r>
                    </a:p>
                  </a:txBody>
                  <a:tcPr vert="vert270"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AF Correspondent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592">
                <a:tc v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AF Onsite Project Manager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592">
                <a:tc v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AF Offshore Team Leader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592">
                <a:tc v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Senior Software Developer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8592">
                <a:tc v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Quality Engineer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8592">
                <a:tc v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DevOps Engineer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44636"/>
                  </a:ext>
                </a:extLst>
              </a:tr>
              <a:tr h="368592">
                <a:tc v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Support Engineer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837550"/>
                  </a:ext>
                </a:extLst>
              </a:tr>
            </a:tbl>
          </a:graphicData>
        </a:graphic>
      </p:graphicFrame>
      <p:pic>
        <p:nvPicPr>
          <p:cNvPr id="4" name="Picture 7">
            <a:extLst>
              <a:ext uri="{FF2B5EF4-FFF2-40B4-BE49-F238E27FC236}">
                <a16:creationId xmlns:a16="http://schemas.microsoft.com/office/drawing/2014/main" id="{8C008B81-0FD6-442E-9C0B-17825E3D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80117" y="5176226"/>
            <a:ext cx="2133600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Image result for ald automotive png logo">
            <a:extLst>
              <a:ext uri="{FF2B5EF4-FFF2-40B4-BE49-F238E27FC236}">
                <a16:creationId xmlns:a16="http://schemas.microsoft.com/office/drawing/2014/main" id="{E1C3A40E-5A43-45E1-B316-8D09CF66A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336619" y="2791619"/>
            <a:ext cx="162059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77EAC01-79B1-4235-8758-4524B6CDC8BE}"/>
              </a:ext>
            </a:extLst>
          </p:cNvPr>
          <p:cNvGrpSpPr/>
          <p:nvPr/>
        </p:nvGrpSpPr>
        <p:grpSpPr>
          <a:xfrm>
            <a:off x="1719943" y="691662"/>
            <a:ext cx="2430026" cy="1395046"/>
            <a:chOff x="-2344615" y="2098431"/>
            <a:chExt cx="1645920" cy="14536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920F18-20C6-4979-99C8-862F96FAF72A}"/>
                </a:ext>
              </a:extLst>
            </p:cNvPr>
            <p:cNvSpPr/>
            <p:nvPr/>
          </p:nvSpPr>
          <p:spPr>
            <a:xfrm>
              <a:off x="-2344615" y="2098431"/>
              <a:ext cx="822960" cy="726831"/>
            </a:xfrm>
            <a:prstGeom prst="rect">
              <a:avLst/>
            </a:prstGeom>
            <a:solidFill>
              <a:srgbClr val="FFC0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D325BF-27B5-46B7-A9E1-DBB374EB88FF}"/>
                </a:ext>
              </a:extLst>
            </p:cNvPr>
            <p:cNvSpPr/>
            <p:nvPr/>
          </p:nvSpPr>
          <p:spPr>
            <a:xfrm>
              <a:off x="-1521655" y="2098431"/>
              <a:ext cx="822960" cy="726831"/>
            </a:xfrm>
            <a:prstGeom prst="rect">
              <a:avLst/>
            </a:prstGeom>
            <a:solidFill>
              <a:srgbClr val="7F7F7F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D5DB2A-0A5D-4D27-9A4D-5524AAC658F0}"/>
                </a:ext>
              </a:extLst>
            </p:cNvPr>
            <p:cNvSpPr/>
            <p:nvPr/>
          </p:nvSpPr>
          <p:spPr>
            <a:xfrm>
              <a:off x="-2344615" y="2825262"/>
              <a:ext cx="822960" cy="726831"/>
            </a:xfrm>
            <a:prstGeom prst="rect">
              <a:avLst/>
            </a:prstGeom>
            <a:solidFill>
              <a:srgbClr val="BF00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62AF54-84E5-4847-8FB3-9C0154B8EE7C}"/>
                </a:ext>
              </a:extLst>
            </p:cNvPr>
            <p:cNvSpPr/>
            <p:nvPr/>
          </p:nvSpPr>
          <p:spPr>
            <a:xfrm>
              <a:off x="-1521655" y="2825262"/>
              <a:ext cx="822960" cy="726831"/>
            </a:xfrm>
            <a:prstGeom prst="rect">
              <a:avLst/>
            </a:prstGeom>
            <a:solidFill>
              <a:srgbClr val="92D05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178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Quality Assurance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545FFD-5AA5-40F7-AF11-25F2716D047A}"/>
              </a:ext>
            </a:extLst>
          </p:cNvPr>
          <p:cNvSpPr/>
          <p:nvPr/>
        </p:nvSpPr>
        <p:spPr>
          <a:xfrm>
            <a:off x="8166705" y="479939"/>
            <a:ext cx="4025295" cy="369332"/>
          </a:xfrm>
          <a:prstGeom prst="rect">
            <a:avLst/>
          </a:prstGeom>
          <a:solidFill>
            <a:srgbClr val="ADC8E2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Automation Testing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3FA1C9-E884-4845-8DAD-AA5A59AA938D}"/>
              </a:ext>
            </a:extLst>
          </p:cNvPr>
          <p:cNvSpPr/>
          <p:nvPr/>
        </p:nvSpPr>
        <p:spPr>
          <a:xfrm>
            <a:off x="4083352" y="479939"/>
            <a:ext cx="4025295" cy="369332"/>
          </a:xfrm>
          <a:prstGeom prst="rect">
            <a:avLst/>
          </a:prstGeom>
          <a:solidFill>
            <a:srgbClr val="ADC8E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 Testing Process</a:t>
            </a:r>
            <a:endParaRPr lang="en-GB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7F0C6C-95EB-4E21-89F9-F77CA20384E2}"/>
              </a:ext>
            </a:extLst>
          </p:cNvPr>
          <p:cNvSpPr/>
          <p:nvPr/>
        </p:nvSpPr>
        <p:spPr>
          <a:xfrm>
            <a:off x="0" y="479939"/>
            <a:ext cx="4025295" cy="369332"/>
          </a:xfrm>
          <a:prstGeom prst="rect">
            <a:avLst/>
          </a:prstGeom>
          <a:solidFill>
            <a:srgbClr val="262C59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Quality Assurance Practices</a:t>
            </a:r>
            <a:endParaRPr lang="en-GB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1926AE7-8F1B-4FF8-861A-FD0BE95A8A63}"/>
              </a:ext>
            </a:extLst>
          </p:cNvPr>
          <p:cNvGrpSpPr/>
          <p:nvPr/>
        </p:nvGrpSpPr>
        <p:grpSpPr>
          <a:xfrm>
            <a:off x="0" y="874712"/>
            <a:ext cx="12164924" cy="5557609"/>
            <a:chOff x="0" y="874712"/>
            <a:chExt cx="12164924" cy="5557609"/>
          </a:xfrm>
        </p:grpSpPr>
        <p:sp>
          <p:nvSpPr>
            <p:cNvPr id="6" name="Freeform 236">
              <a:extLst>
                <a:ext uri="{FF2B5EF4-FFF2-40B4-BE49-F238E27FC236}">
                  <a16:creationId xmlns:a16="http://schemas.microsoft.com/office/drawing/2014/main" id="{1A2DF070-5DBD-410E-B262-2492536A586D}"/>
                </a:ext>
              </a:extLst>
            </p:cNvPr>
            <p:cNvSpPr/>
            <p:nvPr/>
          </p:nvSpPr>
          <p:spPr>
            <a:xfrm>
              <a:off x="3120709" y="1412395"/>
              <a:ext cx="893234" cy="1028288"/>
            </a:xfrm>
            <a:custGeom>
              <a:avLst/>
              <a:gdLst>
                <a:gd name="connsiteX0" fmla="*/ 2 w 893234"/>
                <a:gd name="connsiteY0" fmla="*/ 0 h 1028288"/>
                <a:gd name="connsiteX1" fmla="*/ 893231 w 893234"/>
                <a:gd name="connsiteY1" fmla="*/ 0 h 1028288"/>
                <a:gd name="connsiteX2" fmla="*/ 893231 w 893234"/>
                <a:gd name="connsiteY2" fmla="*/ 578258 h 1028288"/>
                <a:gd name="connsiteX3" fmla="*/ 893234 w 893234"/>
                <a:gd name="connsiteY3" fmla="*/ 578288 h 1028288"/>
                <a:gd name="connsiteX4" fmla="*/ 893231 w 893234"/>
                <a:gd name="connsiteY4" fmla="*/ 578318 h 1028288"/>
                <a:gd name="connsiteX5" fmla="*/ 893231 w 893234"/>
                <a:gd name="connsiteY5" fmla="*/ 608527 h 1028288"/>
                <a:gd name="connsiteX6" fmla="*/ 890209 w 893234"/>
                <a:gd name="connsiteY6" fmla="*/ 608527 h 1028288"/>
                <a:gd name="connsiteX7" fmla="*/ 884160 w 893234"/>
                <a:gd name="connsiteY7" fmla="*/ 668979 h 1028288"/>
                <a:gd name="connsiteX8" fmla="*/ 446617 w 893234"/>
                <a:gd name="connsiteY8" fmla="*/ 1028288 h 1028288"/>
                <a:gd name="connsiteX9" fmla="*/ 9074 w 893234"/>
                <a:gd name="connsiteY9" fmla="*/ 668979 h 1028288"/>
                <a:gd name="connsiteX10" fmla="*/ 3026 w 893234"/>
                <a:gd name="connsiteY10" fmla="*/ 608527 h 1028288"/>
                <a:gd name="connsiteX11" fmla="*/ 2 w 893234"/>
                <a:gd name="connsiteY11" fmla="*/ 608527 h 1028288"/>
                <a:gd name="connsiteX12" fmla="*/ 2 w 893234"/>
                <a:gd name="connsiteY12" fmla="*/ 578308 h 1028288"/>
                <a:gd name="connsiteX13" fmla="*/ 0 w 893234"/>
                <a:gd name="connsiteY13" fmla="*/ 578288 h 1028288"/>
                <a:gd name="connsiteX14" fmla="*/ 2 w 893234"/>
                <a:gd name="connsiteY14" fmla="*/ 578268 h 102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3234" h="1028288">
                  <a:moveTo>
                    <a:pt x="2" y="0"/>
                  </a:moveTo>
                  <a:lnTo>
                    <a:pt x="893231" y="0"/>
                  </a:lnTo>
                  <a:lnTo>
                    <a:pt x="893231" y="578258"/>
                  </a:lnTo>
                  <a:lnTo>
                    <a:pt x="893234" y="578288"/>
                  </a:lnTo>
                  <a:lnTo>
                    <a:pt x="893231" y="578318"/>
                  </a:lnTo>
                  <a:lnTo>
                    <a:pt x="893231" y="608527"/>
                  </a:lnTo>
                  <a:lnTo>
                    <a:pt x="890209" y="608527"/>
                  </a:lnTo>
                  <a:lnTo>
                    <a:pt x="884160" y="668979"/>
                  </a:lnTo>
                  <a:cubicBezTo>
                    <a:pt x="842515" y="874036"/>
                    <a:pt x="662445" y="1028288"/>
                    <a:pt x="446617" y="1028288"/>
                  </a:cubicBezTo>
                  <a:cubicBezTo>
                    <a:pt x="230790" y="1028288"/>
                    <a:pt x="50719" y="874036"/>
                    <a:pt x="9074" y="668979"/>
                  </a:cubicBezTo>
                  <a:lnTo>
                    <a:pt x="3026" y="608527"/>
                  </a:lnTo>
                  <a:lnTo>
                    <a:pt x="2" y="608527"/>
                  </a:lnTo>
                  <a:lnTo>
                    <a:pt x="2" y="578308"/>
                  </a:lnTo>
                  <a:lnTo>
                    <a:pt x="0" y="578288"/>
                  </a:lnTo>
                  <a:lnTo>
                    <a:pt x="2" y="578268"/>
                  </a:lnTo>
                  <a:close/>
                </a:path>
              </a:pathLst>
            </a:custGeom>
            <a:solidFill>
              <a:srgbClr val="0099D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Oval 58">
              <a:extLst>
                <a:ext uri="{FF2B5EF4-FFF2-40B4-BE49-F238E27FC236}">
                  <a16:creationId xmlns:a16="http://schemas.microsoft.com/office/drawing/2014/main" id="{8494C4EC-F00B-4106-9E61-F278BDDD8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2439" y="1614444"/>
              <a:ext cx="749774" cy="752481"/>
            </a:xfrm>
            <a:prstGeom prst="ellipse">
              <a:avLst/>
            </a:prstGeom>
            <a:solidFill>
              <a:srgbClr val="E7E6E6"/>
            </a:solidFill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59">
              <a:extLst>
                <a:ext uri="{FF2B5EF4-FFF2-40B4-BE49-F238E27FC236}">
                  <a16:creationId xmlns:a16="http://schemas.microsoft.com/office/drawing/2014/main" id="{4239C4F8-C386-4AE4-B4DB-73975AFF2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319" y="1695647"/>
              <a:ext cx="586015" cy="589398"/>
            </a:xfrm>
            <a:prstGeom prst="ellipse">
              <a:avLst/>
            </a:prstGeom>
            <a:solidFill>
              <a:sysClr val="window" lastClr="FFFFFF"/>
            </a:solidFill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Freeform 235">
              <a:extLst>
                <a:ext uri="{FF2B5EF4-FFF2-40B4-BE49-F238E27FC236}">
                  <a16:creationId xmlns:a16="http://schemas.microsoft.com/office/drawing/2014/main" id="{F40DA948-5C03-4022-AE01-55596625F5F8}"/>
                </a:ext>
              </a:extLst>
            </p:cNvPr>
            <p:cNvSpPr/>
            <p:nvPr/>
          </p:nvSpPr>
          <p:spPr>
            <a:xfrm>
              <a:off x="4829520" y="1412395"/>
              <a:ext cx="893234" cy="1028288"/>
            </a:xfrm>
            <a:custGeom>
              <a:avLst/>
              <a:gdLst>
                <a:gd name="connsiteX0" fmla="*/ 2 w 893234"/>
                <a:gd name="connsiteY0" fmla="*/ 0 h 1028288"/>
                <a:gd name="connsiteX1" fmla="*/ 893231 w 893234"/>
                <a:gd name="connsiteY1" fmla="*/ 0 h 1028288"/>
                <a:gd name="connsiteX2" fmla="*/ 893231 w 893234"/>
                <a:gd name="connsiteY2" fmla="*/ 578258 h 1028288"/>
                <a:gd name="connsiteX3" fmla="*/ 893234 w 893234"/>
                <a:gd name="connsiteY3" fmla="*/ 578288 h 1028288"/>
                <a:gd name="connsiteX4" fmla="*/ 893231 w 893234"/>
                <a:gd name="connsiteY4" fmla="*/ 578318 h 1028288"/>
                <a:gd name="connsiteX5" fmla="*/ 893231 w 893234"/>
                <a:gd name="connsiteY5" fmla="*/ 608527 h 1028288"/>
                <a:gd name="connsiteX6" fmla="*/ 890209 w 893234"/>
                <a:gd name="connsiteY6" fmla="*/ 608527 h 1028288"/>
                <a:gd name="connsiteX7" fmla="*/ 884161 w 893234"/>
                <a:gd name="connsiteY7" fmla="*/ 668979 h 1028288"/>
                <a:gd name="connsiteX8" fmla="*/ 446617 w 893234"/>
                <a:gd name="connsiteY8" fmla="*/ 1028288 h 1028288"/>
                <a:gd name="connsiteX9" fmla="*/ 9074 w 893234"/>
                <a:gd name="connsiteY9" fmla="*/ 668979 h 1028288"/>
                <a:gd name="connsiteX10" fmla="*/ 3026 w 893234"/>
                <a:gd name="connsiteY10" fmla="*/ 608527 h 1028288"/>
                <a:gd name="connsiteX11" fmla="*/ 2 w 893234"/>
                <a:gd name="connsiteY11" fmla="*/ 608527 h 1028288"/>
                <a:gd name="connsiteX12" fmla="*/ 2 w 893234"/>
                <a:gd name="connsiteY12" fmla="*/ 578308 h 1028288"/>
                <a:gd name="connsiteX13" fmla="*/ 0 w 893234"/>
                <a:gd name="connsiteY13" fmla="*/ 578288 h 1028288"/>
                <a:gd name="connsiteX14" fmla="*/ 2 w 893234"/>
                <a:gd name="connsiteY14" fmla="*/ 578268 h 102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3234" h="1028288">
                  <a:moveTo>
                    <a:pt x="2" y="0"/>
                  </a:moveTo>
                  <a:lnTo>
                    <a:pt x="893231" y="0"/>
                  </a:lnTo>
                  <a:lnTo>
                    <a:pt x="893231" y="578258"/>
                  </a:lnTo>
                  <a:lnTo>
                    <a:pt x="893234" y="578288"/>
                  </a:lnTo>
                  <a:lnTo>
                    <a:pt x="893231" y="578318"/>
                  </a:lnTo>
                  <a:lnTo>
                    <a:pt x="893231" y="608527"/>
                  </a:lnTo>
                  <a:lnTo>
                    <a:pt x="890209" y="608527"/>
                  </a:lnTo>
                  <a:lnTo>
                    <a:pt x="884161" y="668979"/>
                  </a:lnTo>
                  <a:cubicBezTo>
                    <a:pt x="842515" y="874036"/>
                    <a:pt x="662445" y="1028288"/>
                    <a:pt x="446617" y="1028288"/>
                  </a:cubicBezTo>
                  <a:cubicBezTo>
                    <a:pt x="230790" y="1028288"/>
                    <a:pt x="50719" y="874036"/>
                    <a:pt x="9074" y="668979"/>
                  </a:cubicBezTo>
                  <a:lnTo>
                    <a:pt x="3026" y="608527"/>
                  </a:lnTo>
                  <a:lnTo>
                    <a:pt x="2" y="608527"/>
                  </a:lnTo>
                  <a:lnTo>
                    <a:pt x="2" y="578308"/>
                  </a:lnTo>
                  <a:lnTo>
                    <a:pt x="0" y="578288"/>
                  </a:lnTo>
                  <a:lnTo>
                    <a:pt x="2" y="578268"/>
                  </a:lnTo>
                  <a:close/>
                </a:path>
              </a:pathLst>
            </a:custGeom>
            <a:solidFill>
              <a:srgbClr val="0ECE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Oval 58">
              <a:extLst>
                <a:ext uri="{FF2B5EF4-FFF2-40B4-BE49-F238E27FC236}">
                  <a16:creationId xmlns:a16="http://schemas.microsoft.com/office/drawing/2014/main" id="{1DCA5639-38C6-48D6-8BD6-C52096B01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1250" y="1614444"/>
              <a:ext cx="749774" cy="752481"/>
            </a:xfrm>
            <a:prstGeom prst="ellipse">
              <a:avLst/>
            </a:prstGeom>
            <a:solidFill>
              <a:srgbClr val="E7E6E6"/>
            </a:solidFill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Oval 59">
              <a:extLst>
                <a:ext uri="{FF2B5EF4-FFF2-40B4-BE49-F238E27FC236}">
                  <a16:creationId xmlns:a16="http://schemas.microsoft.com/office/drawing/2014/main" id="{B35AB97C-9633-4DD0-ADD7-A3BDF9246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30" y="1695647"/>
              <a:ext cx="586015" cy="589398"/>
            </a:xfrm>
            <a:prstGeom prst="ellipse">
              <a:avLst/>
            </a:prstGeom>
            <a:solidFill>
              <a:sysClr val="window" lastClr="FFFFFF"/>
            </a:solidFill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Freeform 234">
              <a:extLst>
                <a:ext uri="{FF2B5EF4-FFF2-40B4-BE49-F238E27FC236}">
                  <a16:creationId xmlns:a16="http://schemas.microsoft.com/office/drawing/2014/main" id="{A7E74D43-C486-4A48-BB12-F6E9915A0136}"/>
                </a:ext>
              </a:extLst>
            </p:cNvPr>
            <p:cNvSpPr/>
            <p:nvPr/>
          </p:nvSpPr>
          <p:spPr>
            <a:xfrm>
              <a:off x="6538331" y="1412395"/>
              <a:ext cx="893234" cy="1028288"/>
            </a:xfrm>
            <a:custGeom>
              <a:avLst/>
              <a:gdLst>
                <a:gd name="connsiteX0" fmla="*/ 2 w 893234"/>
                <a:gd name="connsiteY0" fmla="*/ 0 h 1028288"/>
                <a:gd name="connsiteX1" fmla="*/ 893231 w 893234"/>
                <a:gd name="connsiteY1" fmla="*/ 0 h 1028288"/>
                <a:gd name="connsiteX2" fmla="*/ 893231 w 893234"/>
                <a:gd name="connsiteY2" fmla="*/ 578258 h 1028288"/>
                <a:gd name="connsiteX3" fmla="*/ 893234 w 893234"/>
                <a:gd name="connsiteY3" fmla="*/ 578288 h 1028288"/>
                <a:gd name="connsiteX4" fmla="*/ 893231 w 893234"/>
                <a:gd name="connsiteY4" fmla="*/ 578318 h 1028288"/>
                <a:gd name="connsiteX5" fmla="*/ 893231 w 893234"/>
                <a:gd name="connsiteY5" fmla="*/ 608527 h 1028288"/>
                <a:gd name="connsiteX6" fmla="*/ 890209 w 893234"/>
                <a:gd name="connsiteY6" fmla="*/ 608527 h 1028288"/>
                <a:gd name="connsiteX7" fmla="*/ 884161 w 893234"/>
                <a:gd name="connsiteY7" fmla="*/ 668979 h 1028288"/>
                <a:gd name="connsiteX8" fmla="*/ 446617 w 893234"/>
                <a:gd name="connsiteY8" fmla="*/ 1028288 h 1028288"/>
                <a:gd name="connsiteX9" fmla="*/ 9074 w 893234"/>
                <a:gd name="connsiteY9" fmla="*/ 668979 h 1028288"/>
                <a:gd name="connsiteX10" fmla="*/ 3026 w 893234"/>
                <a:gd name="connsiteY10" fmla="*/ 608527 h 1028288"/>
                <a:gd name="connsiteX11" fmla="*/ 2 w 893234"/>
                <a:gd name="connsiteY11" fmla="*/ 608527 h 1028288"/>
                <a:gd name="connsiteX12" fmla="*/ 2 w 893234"/>
                <a:gd name="connsiteY12" fmla="*/ 578308 h 1028288"/>
                <a:gd name="connsiteX13" fmla="*/ 0 w 893234"/>
                <a:gd name="connsiteY13" fmla="*/ 578288 h 1028288"/>
                <a:gd name="connsiteX14" fmla="*/ 2 w 893234"/>
                <a:gd name="connsiteY14" fmla="*/ 578268 h 102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3234" h="1028288">
                  <a:moveTo>
                    <a:pt x="2" y="0"/>
                  </a:moveTo>
                  <a:lnTo>
                    <a:pt x="893231" y="0"/>
                  </a:lnTo>
                  <a:lnTo>
                    <a:pt x="893231" y="578258"/>
                  </a:lnTo>
                  <a:lnTo>
                    <a:pt x="893234" y="578288"/>
                  </a:lnTo>
                  <a:lnTo>
                    <a:pt x="893231" y="578318"/>
                  </a:lnTo>
                  <a:lnTo>
                    <a:pt x="893231" y="608527"/>
                  </a:lnTo>
                  <a:lnTo>
                    <a:pt x="890209" y="608527"/>
                  </a:lnTo>
                  <a:lnTo>
                    <a:pt x="884161" y="668979"/>
                  </a:lnTo>
                  <a:cubicBezTo>
                    <a:pt x="842515" y="874036"/>
                    <a:pt x="662445" y="1028288"/>
                    <a:pt x="446617" y="1028288"/>
                  </a:cubicBezTo>
                  <a:cubicBezTo>
                    <a:pt x="230790" y="1028288"/>
                    <a:pt x="50719" y="874036"/>
                    <a:pt x="9074" y="668979"/>
                  </a:cubicBezTo>
                  <a:lnTo>
                    <a:pt x="3026" y="608527"/>
                  </a:lnTo>
                  <a:lnTo>
                    <a:pt x="2" y="608527"/>
                  </a:lnTo>
                  <a:lnTo>
                    <a:pt x="2" y="578308"/>
                  </a:lnTo>
                  <a:lnTo>
                    <a:pt x="0" y="578288"/>
                  </a:lnTo>
                  <a:lnTo>
                    <a:pt x="2" y="578268"/>
                  </a:lnTo>
                  <a:close/>
                </a:path>
              </a:pathLst>
            </a:custGeom>
            <a:solidFill>
              <a:srgbClr val="10CF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Oval 58">
              <a:extLst>
                <a:ext uri="{FF2B5EF4-FFF2-40B4-BE49-F238E27FC236}">
                  <a16:creationId xmlns:a16="http://schemas.microsoft.com/office/drawing/2014/main" id="{B012021E-0185-4259-9AE3-09B1DB24A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0061" y="1614444"/>
              <a:ext cx="749774" cy="752481"/>
            </a:xfrm>
            <a:prstGeom prst="ellipse">
              <a:avLst/>
            </a:prstGeom>
            <a:solidFill>
              <a:srgbClr val="E7E6E6"/>
            </a:solidFill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Oval 59">
              <a:extLst>
                <a:ext uri="{FF2B5EF4-FFF2-40B4-BE49-F238E27FC236}">
                  <a16:creationId xmlns:a16="http://schemas.microsoft.com/office/drawing/2014/main" id="{F9FC5C15-038B-41D0-954C-730369FFC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1941" y="1695647"/>
              <a:ext cx="586015" cy="589398"/>
            </a:xfrm>
            <a:prstGeom prst="ellipse">
              <a:avLst/>
            </a:prstGeom>
            <a:solidFill>
              <a:sysClr val="window" lastClr="FFFFFF"/>
            </a:solidFill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Freeform 233">
              <a:extLst>
                <a:ext uri="{FF2B5EF4-FFF2-40B4-BE49-F238E27FC236}">
                  <a16:creationId xmlns:a16="http://schemas.microsoft.com/office/drawing/2014/main" id="{8B90B9A9-0071-42B9-B8BA-F1373AA527AF}"/>
                </a:ext>
              </a:extLst>
            </p:cNvPr>
            <p:cNvSpPr/>
            <p:nvPr/>
          </p:nvSpPr>
          <p:spPr>
            <a:xfrm>
              <a:off x="8247142" y="1412395"/>
              <a:ext cx="893234" cy="1028288"/>
            </a:xfrm>
            <a:custGeom>
              <a:avLst/>
              <a:gdLst>
                <a:gd name="connsiteX0" fmla="*/ 2 w 893234"/>
                <a:gd name="connsiteY0" fmla="*/ 0 h 1028288"/>
                <a:gd name="connsiteX1" fmla="*/ 893231 w 893234"/>
                <a:gd name="connsiteY1" fmla="*/ 0 h 1028288"/>
                <a:gd name="connsiteX2" fmla="*/ 893231 w 893234"/>
                <a:gd name="connsiteY2" fmla="*/ 578258 h 1028288"/>
                <a:gd name="connsiteX3" fmla="*/ 893234 w 893234"/>
                <a:gd name="connsiteY3" fmla="*/ 578288 h 1028288"/>
                <a:gd name="connsiteX4" fmla="*/ 893231 w 893234"/>
                <a:gd name="connsiteY4" fmla="*/ 578318 h 1028288"/>
                <a:gd name="connsiteX5" fmla="*/ 893231 w 893234"/>
                <a:gd name="connsiteY5" fmla="*/ 608527 h 1028288"/>
                <a:gd name="connsiteX6" fmla="*/ 890209 w 893234"/>
                <a:gd name="connsiteY6" fmla="*/ 608527 h 1028288"/>
                <a:gd name="connsiteX7" fmla="*/ 884161 w 893234"/>
                <a:gd name="connsiteY7" fmla="*/ 668979 h 1028288"/>
                <a:gd name="connsiteX8" fmla="*/ 446617 w 893234"/>
                <a:gd name="connsiteY8" fmla="*/ 1028288 h 1028288"/>
                <a:gd name="connsiteX9" fmla="*/ 9074 w 893234"/>
                <a:gd name="connsiteY9" fmla="*/ 668979 h 1028288"/>
                <a:gd name="connsiteX10" fmla="*/ 3026 w 893234"/>
                <a:gd name="connsiteY10" fmla="*/ 608527 h 1028288"/>
                <a:gd name="connsiteX11" fmla="*/ 2 w 893234"/>
                <a:gd name="connsiteY11" fmla="*/ 608527 h 1028288"/>
                <a:gd name="connsiteX12" fmla="*/ 2 w 893234"/>
                <a:gd name="connsiteY12" fmla="*/ 578308 h 1028288"/>
                <a:gd name="connsiteX13" fmla="*/ 0 w 893234"/>
                <a:gd name="connsiteY13" fmla="*/ 578288 h 1028288"/>
                <a:gd name="connsiteX14" fmla="*/ 2 w 893234"/>
                <a:gd name="connsiteY14" fmla="*/ 578268 h 102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3234" h="1028288">
                  <a:moveTo>
                    <a:pt x="2" y="0"/>
                  </a:moveTo>
                  <a:lnTo>
                    <a:pt x="893231" y="0"/>
                  </a:lnTo>
                  <a:lnTo>
                    <a:pt x="893231" y="578258"/>
                  </a:lnTo>
                  <a:lnTo>
                    <a:pt x="893234" y="578288"/>
                  </a:lnTo>
                  <a:lnTo>
                    <a:pt x="893231" y="578318"/>
                  </a:lnTo>
                  <a:lnTo>
                    <a:pt x="893231" y="608527"/>
                  </a:lnTo>
                  <a:lnTo>
                    <a:pt x="890209" y="608527"/>
                  </a:lnTo>
                  <a:lnTo>
                    <a:pt x="884161" y="668979"/>
                  </a:lnTo>
                  <a:cubicBezTo>
                    <a:pt x="842515" y="874036"/>
                    <a:pt x="662445" y="1028288"/>
                    <a:pt x="446617" y="1028288"/>
                  </a:cubicBezTo>
                  <a:cubicBezTo>
                    <a:pt x="230790" y="1028288"/>
                    <a:pt x="50719" y="874036"/>
                    <a:pt x="9074" y="668979"/>
                  </a:cubicBezTo>
                  <a:lnTo>
                    <a:pt x="3026" y="608527"/>
                  </a:lnTo>
                  <a:lnTo>
                    <a:pt x="2" y="608527"/>
                  </a:lnTo>
                  <a:lnTo>
                    <a:pt x="2" y="578308"/>
                  </a:lnTo>
                  <a:lnTo>
                    <a:pt x="0" y="578288"/>
                  </a:lnTo>
                  <a:lnTo>
                    <a:pt x="2" y="578268"/>
                  </a:lnTo>
                  <a:close/>
                </a:path>
              </a:pathLst>
            </a:custGeom>
            <a:solidFill>
              <a:srgbClr val="0ECE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8">
              <a:extLst>
                <a:ext uri="{FF2B5EF4-FFF2-40B4-BE49-F238E27FC236}">
                  <a16:creationId xmlns:a16="http://schemas.microsoft.com/office/drawing/2014/main" id="{17C46FFD-5473-49DB-A2BD-CBC23AC09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8872" y="1614444"/>
              <a:ext cx="749774" cy="752481"/>
            </a:xfrm>
            <a:prstGeom prst="ellipse">
              <a:avLst/>
            </a:prstGeom>
            <a:solidFill>
              <a:srgbClr val="E7E6E6"/>
            </a:solidFill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Oval 59">
              <a:extLst>
                <a:ext uri="{FF2B5EF4-FFF2-40B4-BE49-F238E27FC236}">
                  <a16:creationId xmlns:a16="http://schemas.microsoft.com/office/drawing/2014/main" id="{1133E594-99D3-4FC4-90E9-C67F328C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752" y="1695647"/>
              <a:ext cx="586015" cy="589398"/>
            </a:xfrm>
            <a:prstGeom prst="ellipse">
              <a:avLst/>
            </a:prstGeom>
            <a:solidFill>
              <a:sysClr val="window" lastClr="FFFFFF"/>
            </a:solidFill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2464B7-A97E-4718-912C-4FFB07AB178C}"/>
                </a:ext>
              </a:extLst>
            </p:cNvPr>
            <p:cNvSpPr txBox="1"/>
            <p:nvPr/>
          </p:nvSpPr>
          <p:spPr>
            <a:xfrm>
              <a:off x="2924910" y="878024"/>
              <a:ext cx="128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Planning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&amp; Setup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FBFF1C-3141-4A8F-B9DF-53857912DE3B}"/>
                </a:ext>
              </a:extLst>
            </p:cNvPr>
            <p:cNvSpPr txBox="1"/>
            <p:nvPr/>
          </p:nvSpPr>
          <p:spPr>
            <a:xfrm>
              <a:off x="4574127" y="874712"/>
              <a:ext cx="1399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Design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&amp; Development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1F3E68-86CA-4EEE-81C9-EFB05FE95726}"/>
                </a:ext>
              </a:extLst>
            </p:cNvPr>
            <p:cNvSpPr txBox="1"/>
            <p:nvPr/>
          </p:nvSpPr>
          <p:spPr>
            <a:xfrm>
              <a:off x="6286903" y="893178"/>
              <a:ext cx="1399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Execution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&amp; Reporting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FD7DAC-2DB5-45D5-991A-4E640FCDA557}"/>
                </a:ext>
              </a:extLst>
            </p:cNvPr>
            <p:cNvSpPr txBox="1"/>
            <p:nvPr/>
          </p:nvSpPr>
          <p:spPr>
            <a:xfrm>
              <a:off x="7800231" y="893178"/>
              <a:ext cx="1700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Maintenance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&amp; Change Lifecycle</a:t>
              </a:r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194E350B-8F39-4893-9CB0-957D8401D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433" y="1660535"/>
              <a:ext cx="556628" cy="365760"/>
            </a:xfrm>
            <a:custGeom>
              <a:avLst/>
              <a:gdLst>
                <a:gd name="T0" fmla="*/ 1952 w 2490"/>
                <a:gd name="T1" fmla="*/ 0 h 1616"/>
                <a:gd name="T2" fmla="*/ 0 w 2490"/>
                <a:gd name="T3" fmla="*/ 0 h 1616"/>
                <a:gd name="T4" fmla="*/ 538 w 2490"/>
                <a:gd name="T5" fmla="*/ 808 h 1616"/>
                <a:gd name="T6" fmla="*/ 0 w 2490"/>
                <a:gd name="T7" fmla="*/ 1616 h 1616"/>
                <a:gd name="T8" fmla="*/ 1952 w 2490"/>
                <a:gd name="T9" fmla="*/ 1616 h 1616"/>
                <a:gd name="T10" fmla="*/ 2490 w 2490"/>
                <a:gd name="T11" fmla="*/ 808 h 1616"/>
                <a:gd name="T12" fmla="*/ 1952 w 2490"/>
                <a:gd name="T13" fmla="*/ 0 h 1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0" h="1616">
                  <a:moveTo>
                    <a:pt x="1952" y="0"/>
                  </a:moveTo>
                  <a:lnTo>
                    <a:pt x="0" y="0"/>
                  </a:lnTo>
                  <a:lnTo>
                    <a:pt x="538" y="808"/>
                  </a:lnTo>
                  <a:lnTo>
                    <a:pt x="0" y="1616"/>
                  </a:lnTo>
                  <a:lnTo>
                    <a:pt x="1952" y="1616"/>
                  </a:lnTo>
                  <a:lnTo>
                    <a:pt x="2490" y="808"/>
                  </a:lnTo>
                  <a:lnTo>
                    <a:pt x="1952" y="0"/>
                  </a:ln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9876172-7C67-47D7-8368-B27D0D28F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686" y="1660535"/>
              <a:ext cx="556628" cy="365760"/>
            </a:xfrm>
            <a:custGeom>
              <a:avLst/>
              <a:gdLst>
                <a:gd name="T0" fmla="*/ 1952 w 2490"/>
                <a:gd name="T1" fmla="*/ 0 h 1616"/>
                <a:gd name="T2" fmla="*/ 0 w 2490"/>
                <a:gd name="T3" fmla="*/ 0 h 1616"/>
                <a:gd name="T4" fmla="*/ 538 w 2490"/>
                <a:gd name="T5" fmla="*/ 808 h 1616"/>
                <a:gd name="T6" fmla="*/ 0 w 2490"/>
                <a:gd name="T7" fmla="*/ 1616 h 1616"/>
                <a:gd name="T8" fmla="*/ 1952 w 2490"/>
                <a:gd name="T9" fmla="*/ 1616 h 1616"/>
                <a:gd name="T10" fmla="*/ 2490 w 2490"/>
                <a:gd name="T11" fmla="*/ 808 h 1616"/>
                <a:gd name="T12" fmla="*/ 1952 w 2490"/>
                <a:gd name="T13" fmla="*/ 0 h 1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0" h="1616">
                  <a:moveTo>
                    <a:pt x="1952" y="0"/>
                  </a:moveTo>
                  <a:lnTo>
                    <a:pt x="0" y="0"/>
                  </a:lnTo>
                  <a:lnTo>
                    <a:pt x="538" y="808"/>
                  </a:lnTo>
                  <a:lnTo>
                    <a:pt x="0" y="1616"/>
                  </a:lnTo>
                  <a:lnTo>
                    <a:pt x="1952" y="1616"/>
                  </a:lnTo>
                  <a:lnTo>
                    <a:pt x="2490" y="808"/>
                  </a:lnTo>
                  <a:lnTo>
                    <a:pt x="1952" y="0"/>
                  </a:ln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32DCB509-5171-4A86-92E2-8AC3FF5E4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788" y="1660535"/>
              <a:ext cx="556628" cy="365760"/>
            </a:xfrm>
            <a:custGeom>
              <a:avLst/>
              <a:gdLst>
                <a:gd name="T0" fmla="*/ 1952 w 2490"/>
                <a:gd name="T1" fmla="*/ 0 h 1616"/>
                <a:gd name="T2" fmla="*/ 0 w 2490"/>
                <a:gd name="T3" fmla="*/ 0 h 1616"/>
                <a:gd name="T4" fmla="*/ 538 w 2490"/>
                <a:gd name="T5" fmla="*/ 808 h 1616"/>
                <a:gd name="T6" fmla="*/ 0 w 2490"/>
                <a:gd name="T7" fmla="*/ 1616 h 1616"/>
                <a:gd name="T8" fmla="*/ 1952 w 2490"/>
                <a:gd name="T9" fmla="*/ 1616 h 1616"/>
                <a:gd name="T10" fmla="*/ 2490 w 2490"/>
                <a:gd name="T11" fmla="*/ 808 h 1616"/>
                <a:gd name="T12" fmla="*/ 1952 w 2490"/>
                <a:gd name="T13" fmla="*/ 0 h 1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0" h="1616">
                  <a:moveTo>
                    <a:pt x="1952" y="0"/>
                  </a:moveTo>
                  <a:lnTo>
                    <a:pt x="0" y="0"/>
                  </a:lnTo>
                  <a:lnTo>
                    <a:pt x="538" y="808"/>
                  </a:lnTo>
                  <a:lnTo>
                    <a:pt x="0" y="1616"/>
                  </a:lnTo>
                  <a:lnTo>
                    <a:pt x="1952" y="1616"/>
                  </a:lnTo>
                  <a:lnTo>
                    <a:pt x="2490" y="808"/>
                  </a:lnTo>
                  <a:lnTo>
                    <a:pt x="1952" y="0"/>
                  </a:ln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BB461C8A-3321-4445-971A-C19BFAB23D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4446" y="1761746"/>
              <a:ext cx="365760" cy="457200"/>
            </a:xfrm>
            <a:custGeom>
              <a:avLst/>
              <a:gdLst>
                <a:gd name="T0" fmla="*/ 149 w 327"/>
                <a:gd name="T1" fmla="*/ 20 h 402"/>
                <a:gd name="T2" fmla="*/ 129 w 327"/>
                <a:gd name="T3" fmla="*/ 0 h 402"/>
                <a:gd name="T4" fmla="*/ 100 w 327"/>
                <a:gd name="T5" fmla="*/ 29 h 402"/>
                <a:gd name="T6" fmla="*/ 74 w 327"/>
                <a:gd name="T7" fmla="*/ 46 h 402"/>
                <a:gd name="T8" fmla="*/ 184 w 327"/>
                <a:gd name="T9" fmla="*/ 46 h 402"/>
                <a:gd name="T10" fmla="*/ 129 w 327"/>
                <a:gd name="T11" fmla="*/ 29 h 402"/>
                <a:gd name="T12" fmla="*/ 138 w 327"/>
                <a:gd name="T13" fmla="*/ 20 h 402"/>
                <a:gd name="T14" fmla="*/ 23 w 327"/>
                <a:gd name="T15" fmla="*/ 362 h 402"/>
                <a:gd name="T16" fmla="*/ 17 w 327"/>
                <a:gd name="T17" fmla="*/ 40 h 402"/>
                <a:gd name="T18" fmla="*/ 92 w 327"/>
                <a:gd name="T19" fmla="*/ 75 h 402"/>
                <a:gd name="T20" fmla="*/ 194 w 327"/>
                <a:gd name="T21" fmla="*/ 40 h 402"/>
                <a:gd name="T22" fmla="*/ 258 w 327"/>
                <a:gd name="T23" fmla="*/ 236 h 402"/>
                <a:gd name="T24" fmla="*/ 229 w 327"/>
                <a:gd name="T25" fmla="*/ 103 h 402"/>
                <a:gd name="T26" fmla="*/ 161 w 327"/>
                <a:gd name="T27" fmla="*/ 333 h 402"/>
                <a:gd name="T28" fmla="*/ 178 w 327"/>
                <a:gd name="T29" fmla="*/ 327 h 402"/>
                <a:gd name="T30" fmla="*/ 252 w 327"/>
                <a:gd name="T31" fmla="*/ 253 h 402"/>
                <a:gd name="T32" fmla="*/ 247 w 327"/>
                <a:gd name="T33" fmla="*/ 368 h 402"/>
                <a:gd name="T34" fmla="*/ 209 w 327"/>
                <a:gd name="T35" fmla="*/ 326 h 402"/>
                <a:gd name="T36" fmla="*/ 284 w 327"/>
                <a:gd name="T37" fmla="*/ 297 h 402"/>
                <a:gd name="T38" fmla="*/ 201 w 327"/>
                <a:gd name="T39" fmla="*/ 201 h 402"/>
                <a:gd name="T40" fmla="*/ 103 w 327"/>
                <a:gd name="T41" fmla="*/ 190 h 402"/>
                <a:gd name="T42" fmla="*/ 207 w 327"/>
                <a:gd name="T43" fmla="*/ 190 h 402"/>
                <a:gd name="T44" fmla="*/ 201 w 327"/>
                <a:gd name="T45" fmla="*/ 149 h 402"/>
                <a:gd name="T46" fmla="*/ 103 w 327"/>
                <a:gd name="T47" fmla="*/ 138 h 402"/>
                <a:gd name="T48" fmla="*/ 207 w 327"/>
                <a:gd name="T49" fmla="*/ 138 h 402"/>
                <a:gd name="T50" fmla="*/ 172 w 327"/>
                <a:gd name="T51" fmla="*/ 247 h 402"/>
                <a:gd name="T52" fmla="*/ 103 w 327"/>
                <a:gd name="T53" fmla="*/ 236 h 402"/>
                <a:gd name="T54" fmla="*/ 178 w 327"/>
                <a:gd name="T55" fmla="*/ 236 h 402"/>
                <a:gd name="T56" fmla="*/ 161 w 327"/>
                <a:gd name="T57" fmla="*/ 299 h 402"/>
                <a:gd name="T58" fmla="*/ 103 w 327"/>
                <a:gd name="T59" fmla="*/ 287 h 402"/>
                <a:gd name="T60" fmla="*/ 166 w 327"/>
                <a:gd name="T61" fmla="*/ 287 h 402"/>
                <a:gd name="T62" fmla="*/ 92 w 327"/>
                <a:gd name="T63" fmla="*/ 128 h 402"/>
                <a:gd name="T64" fmla="*/ 64 w 327"/>
                <a:gd name="T65" fmla="*/ 153 h 402"/>
                <a:gd name="T66" fmla="*/ 57 w 327"/>
                <a:gd name="T67" fmla="*/ 134 h 402"/>
                <a:gd name="T68" fmla="*/ 92 w 327"/>
                <a:gd name="T69" fmla="*/ 121 h 402"/>
                <a:gd name="T70" fmla="*/ 71 w 327"/>
                <a:gd name="T71" fmla="*/ 203 h 402"/>
                <a:gd name="T72" fmla="*/ 51 w 327"/>
                <a:gd name="T73" fmla="*/ 193 h 402"/>
                <a:gd name="T74" fmla="*/ 66 w 327"/>
                <a:gd name="T75" fmla="*/ 192 h 402"/>
                <a:gd name="T76" fmla="*/ 92 w 327"/>
                <a:gd name="T77" fmla="*/ 179 h 402"/>
                <a:gd name="T78" fmla="*/ 67 w 327"/>
                <a:gd name="T79" fmla="*/ 254 h 402"/>
                <a:gd name="T80" fmla="*/ 50 w 327"/>
                <a:gd name="T81" fmla="*/ 234 h 402"/>
                <a:gd name="T82" fmla="*/ 84 w 327"/>
                <a:gd name="T83" fmla="*/ 221 h 402"/>
                <a:gd name="T84" fmla="*/ 92 w 327"/>
                <a:gd name="T85" fmla="*/ 277 h 402"/>
                <a:gd name="T86" fmla="*/ 64 w 327"/>
                <a:gd name="T87" fmla="*/ 302 h 402"/>
                <a:gd name="T88" fmla="*/ 57 w 327"/>
                <a:gd name="T89" fmla="*/ 283 h 402"/>
                <a:gd name="T90" fmla="*/ 92 w 327"/>
                <a:gd name="T91" fmla="*/ 270 h 402"/>
                <a:gd name="T92" fmla="*/ 92 w 327"/>
                <a:gd name="T93" fmla="*/ 27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7" h="402">
                  <a:moveTo>
                    <a:pt x="166" y="29"/>
                  </a:moveTo>
                  <a:cubicBezTo>
                    <a:pt x="158" y="29"/>
                    <a:pt x="158" y="29"/>
                    <a:pt x="158" y="29"/>
                  </a:cubicBezTo>
                  <a:cubicBezTo>
                    <a:pt x="153" y="29"/>
                    <a:pt x="149" y="25"/>
                    <a:pt x="149" y="20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49" y="9"/>
                    <a:pt x="140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18" y="0"/>
                    <a:pt x="109" y="9"/>
                    <a:pt x="109" y="2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9" y="25"/>
                    <a:pt x="105" y="29"/>
                    <a:pt x="100" y="29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82" y="29"/>
                    <a:pt x="74" y="3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56"/>
                    <a:pt x="82" y="63"/>
                    <a:pt x="92" y="63"/>
                  </a:cubicBezTo>
                  <a:cubicBezTo>
                    <a:pt x="166" y="63"/>
                    <a:pt x="166" y="63"/>
                    <a:pt x="166" y="63"/>
                  </a:cubicBezTo>
                  <a:cubicBezTo>
                    <a:pt x="176" y="63"/>
                    <a:pt x="184" y="5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36"/>
                    <a:pt x="176" y="29"/>
                    <a:pt x="166" y="29"/>
                  </a:cubicBezTo>
                  <a:close/>
                  <a:moveTo>
                    <a:pt x="129" y="29"/>
                  </a:moveTo>
                  <a:cubicBezTo>
                    <a:pt x="124" y="29"/>
                    <a:pt x="120" y="25"/>
                    <a:pt x="120" y="20"/>
                  </a:cubicBezTo>
                  <a:cubicBezTo>
                    <a:pt x="120" y="15"/>
                    <a:pt x="124" y="12"/>
                    <a:pt x="129" y="12"/>
                  </a:cubicBezTo>
                  <a:cubicBezTo>
                    <a:pt x="134" y="12"/>
                    <a:pt x="138" y="15"/>
                    <a:pt x="138" y="20"/>
                  </a:cubicBezTo>
                  <a:cubicBezTo>
                    <a:pt x="138" y="25"/>
                    <a:pt x="134" y="29"/>
                    <a:pt x="129" y="29"/>
                  </a:cubicBezTo>
                  <a:close/>
                  <a:moveTo>
                    <a:pt x="167" y="362"/>
                  </a:moveTo>
                  <a:cubicBezTo>
                    <a:pt x="23" y="362"/>
                    <a:pt x="23" y="362"/>
                    <a:pt x="23" y="362"/>
                  </a:cubicBezTo>
                  <a:cubicBezTo>
                    <a:pt x="10" y="362"/>
                    <a:pt x="0" y="352"/>
                    <a:pt x="0" y="339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51"/>
                    <a:pt x="10" y="40"/>
                    <a:pt x="17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3" y="42"/>
                    <a:pt x="63" y="44"/>
                    <a:pt x="63" y="46"/>
                  </a:cubicBezTo>
                  <a:cubicBezTo>
                    <a:pt x="63" y="62"/>
                    <a:pt x="76" y="75"/>
                    <a:pt x="92" y="75"/>
                  </a:cubicBezTo>
                  <a:cubicBezTo>
                    <a:pt x="166" y="75"/>
                    <a:pt x="166" y="75"/>
                    <a:pt x="166" y="75"/>
                  </a:cubicBezTo>
                  <a:cubicBezTo>
                    <a:pt x="182" y="75"/>
                    <a:pt x="195" y="62"/>
                    <a:pt x="195" y="46"/>
                  </a:cubicBezTo>
                  <a:cubicBezTo>
                    <a:pt x="195" y="44"/>
                    <a:pt x="195" y="42"/>
                    <a:pt x="194" y="40"/>
                  </a:cubicBezTo>
                  <a:cubicBezTo>
                    <a:pt x="229" y="40"/>
                    <a:pt x="229" y="40"/>
                    <a:pt x="229" y="40"/>
                  </a:cubicBezTo>
                  <a:cubicBezTo>
                    <a:pt x="248" y="40"/>
                    <a:pt x="258" y="51"/>
                    <a:pt x="258" y="63"/>
                  </a:cubicBezTo>
                  <a:cubicBezTo>
                    <a:pt x="258" y="236"/>
                    <a:pt x="258" y="236"/>
                    <a:pt x="258" y="236"/>
                  </a:cubicBezTo>
                  <a:cubicBezTo>
                    <a:pt x="256" y="236"/>
                    <a:pt x="254" y="236"/>
                    <a:pt x="252" y="236"/>
                  </a:cubicBezTo>
                  <a:cubicBezTo>
                    <a:pt x="244" y="236"/>
                    <a:pt x="237" y="237"/>
                    <a:pt x="229" y="239"/>
                  </a:cubicBezTo>
                  <a:cubicBezTo>
                    <a:pt x="229" y="103"/>
                    <a:pt x="229" y="103"/>
                    <a:pt x="229" y="103"/>
                  </a:cubicBezTo>
                  <a:cubicBezTo>
                    <a:pt x="29" y="103"/>
                    <a:pt x="29" y="103"/>
                    <a:pt x="29" y="103"/>
                  </a:cubicBezTo>
                  <a:cubicBezTo>
                    <a:pt x="29" y="333"/>
                    <a:pt x="29" y="333"/>
                    <a:pt x="29" y="333"/>
                  </a:cubicBezTo>
                  <a:cubicBezTo>
                    <a:pt x="161" y="333"/>
                    <a:pt x="161" y="333"/>
                    <a:pt x="161" y="333"/>
                  </a:cubicBezTo>
                  <a:cubicBezTo>
                    <a:pt x="161" y="343"/>
                    <a:pt x="164" y="353"/>
                    <a:pt x="167" y="362"/>
                  </a:cubicBezTo>
                  <a:close/>
                  <a:moveTo>
                    <a:pt x="252" y="253"/>
                  </a:moveTo>
                  <a:cubicBezTo>
                    <a:pt x="211" y="253"/>
                    <a:pt x="178" y="286"/>
                    <a:pt x="178" y="327"/>
                  </a:cubicBezTo>
                  <a:cubicBezTo>
                    <a:pt x="178" y="369"/>
                    <a:pt x="211" y="402"/>
                    <a:pt x="252" y="402"/>
                  </a:cubicBezTo>
                  <a:cubicBezTo>
                    <a:pt x="294" y="402"/>
                    <a:pt x="327" y="369"/>
                    <a:pt x="327" y="327"/>
                  </a:cubicBezTo>
                  <a:cubicBezTo>
                    <a:pt x="327" y="286"/>
                    <a:pt x="294" y="253"/>
                    <a:pt x="252" y="253"/>
                  </a:cubicBezTo>
                  <a:close/>
                  <a:moveTo>
                    <a:pt x="301" y="312"/>
                  </a:moveTo>
                  <a:cubicBezTo>
                    <a:pt x="255" y="364"/>
                    <a:pt x="255" y="364"/>
                    <a:pt x="255" y="364"/>
                  </a:cubicBezTo>
                  <a:cubicBezTo>
                    <a:pt x="253" y="366"/>
                    <a:pt x="250" y="368"/>
                    <a:pt x="247" y="368"/>
                  </a:cubicBezTo>
                  <a:cubicBezTo>
                    <a:pt x="244" y="368"/>
                    <a:pt x="242" y="367"/>
                    <a:pt x="240" y="365"/>
                  </a:cubicBezTo>
                  <a:cubicBezTo>
                    <a:pt x="211" y="342"/>
                    <a:pt x="211" y="342"/>
                    <a:pt x="211" y="342"/>
                  </a:cubicBezTo>
                  <a:cubicBezTo>
                    <a:pt x="206" y="338"/>
                    <a:pt x="205" y="331"/>
                    <a:pt x="209" y="326"/>
                  </a:cubicBezTo>
                  <a:cubicBezTo>
                    <a:pt x="213" y="321"/>
                    <a:pt x="220" y="320"/>
                    <a:pt x="225" y="324"/>
                  </a:cubicBezTo>
                  <a:cubicBezTo>
                    <a:pt x="245" y="340"/>
                    <a:pt x="245" y="340"/>
                    <a:pt x="245" y="340"/>
                  </a:cubicBezTo>
                  <a:cubicBezTo>
                    <a:pt x="284" y="297"/>
                    <a:pt x="284" y="297"/>
                    <a:pt x="284" y="297"/>
                  </a:cubicBezTo>
                  <a:cubicBezTo>
                    <a:pt x="288" y="292"/>
                    <a:pt x="296" y="292"/>
                    <a:pt x="300" y="296"/>
                  </a:cubicBezTo>
                  <a:cubicBezTo>
                    <a:pt x="305" y="300"/>
                    <a:pt x="305" y="307"/>
                    <a:pt x="301" y="312"/>
                  </a:cubicBezTo>
                  <a:close/>
                  <a:moveTo>
                    <a:pt x="201" y="201"/>
                  </a:moveTo>
                  <a:cubicBezTo>
                    <a:pt x="109" y="201"/>
                    <a:pt x="109" y="201"/>
                    <a:pt x="109" y="201"/>
                  </a:cubicBezTo>
                  <a:cubicBezTo>
                    <a:pt x="106" y="201"/>
                    <a:pt x="103" y="198"/>
                    <a:pt x="103" y="195"/>
                  </a:cubicBezTo>
                  <a:cubicBezTo>
                    <a:pt x="103" y="190"/>
                    <a:pt x="103" y="190"/>
                    <a:pt x="103" y="190"/>
                  </a:cubicBezTo>
                  <a:cubicBezTo>
                    <a:pt x="103" y="186"/>
                    <a:pt x="106" y="184"/>
                    <a:pt x="109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4" y="184"/>
                    <a:pt x="207" y="186"/>
                    <a:pt x="207" y="190"/>
                  </a:cubicBezTo>
                  <a:cubicBezTo>
                    <a:pt x="207" y="195"/>
                    <a:pt x="207" y="195"/>
                    <a:pt x="207" y="195"/>
                  </a:cubicBezTo>
                  <a:cubicBezTo>
                    <a:pt x="206" y="198"/>
                    <a:pt x="204" y="201"/>
                    <a:pt x="201" y="201"/>
                  </a:cubicBezTo>
                  <a:close/>
                  <a:moveTo>
                    <a:pt x="201" y="149"/>
                  </a:moveTo>
                  <a:cubicBezTo>
                    <a:pt x="109" y="149"/>
                    <a:pt x="109" y="149"/>
                    <a:pt x="109" y="149"/>
                  </a:cubicBezTo>
                  <a:cubicBezTo>
                    <a:pt x="106" y="149"/>
                    <a:pt x="103" y="147"/>
                    <a:pt x="103" y="144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3" y="135"/>
                    <a:pt x="106" y="132"/>
                    <a:pt x="109" y="132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4" y="132"/>
                    <a:pt x="207" y="135"/>
                    <a:pt x="207" y="138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6" y="147"/>
                    <a:pt x="204" y="149"/>
                    <a:pt x="201" y="149"/>
                  </a:cubicBezTo>
                  <a:close/>
                  <a:moveTo>
                    <a:pt x="172" y="247"/>
                  </a:moveTo>
                  <a:cubicBezTo>
                    <a:pt x="109" y="247"/>
                    <a:pt x="109" y="247"/>
                    <a:pt x="109" y="247"/>
                  </a:cubicBezTo>
                  <a:cubicBezTo>
                    <a:pt x="106" y="247"/>
                    <a:pt x="103" y="244"/>
                    <a:pt x="103" y="241"/>
                  </a:cubicBezTo>
                  <a:cubicBezTo>
                    <a:pt x="103" y="236"/>
                    <a:pt x="103" y="236"/>
                    <a:pt x="103" y="236"/>
                  </a:cubicBezTo>
                  <a:cubicBezTo>
                    <a:pt x="103" y="232"/>
                    <a:pt x="106" y="230"/>
                    <a:pt x="109" y="230"/>
                  </a:cubicBezTo>
                  <a:cubicBezTo>
                    <a:pt x="172" y="230"/>
                    <a:pt x="172" y="230"/>
                    <a:pt x="172" y="230"/>
                  </a:cubicBezTo>
                  <a:cubicBezTo>
                    <a:pt x="175" y="230"/>
                    <a:pt x="178" y="232"/>
                    <a:pt x="178" y="236"/>
                  </a:cubicBezTo>
                  <a:cubicBezTo>
                    <a:pt x="178" y="241"/>
                    <a:pt x="178" y="241"/>
                    <a:pt x="178" y="241"/>
                  </a:cubicBezTo>
                  <a:cubicBezTo>
                    <a:pt x="178" y="244"/>
                    <a:pt x="175" y="247"/>
                    <a:pt x="172" y="247"/>
                  </a:cubicBezTo>
                  <a:close/>
                  <a:moveTo>
                    <a:pt x="161" y="299"/>
                  </a:moveTo>
                  <a:cubicBezTo>
                    <a:pt x="109" y="299"/>
                    <a:pt x="109" y="299"/>
                    <a:pt x="109" y="299"/>
                  </a:cubicBezTo>
                  <a:cubicBezTo>
                    <a:pt x="106" y="299"/>
                    <a:pt x="103" y="296"/>
                    <a:pt x="103" y="293"/>
                  </a:cubicBezTo>
                  <a:cubicBezTo>
                    <a:pt x="103" y="287"/>
                    <a:pt x="103" y="287"/>
                    <a:pt x="103" y="287"/>
                  </a:cubicBezTo>
                  <a:cubicBezTo>
                    <a:pt x="103" y="284"/>
                    <a:pt x="106" y="281"/>
                    <a:pt x="109" y="281"/>
                  </a:cubicBezTo>
                  <a:cubicBezTo>
                    <a:pt x="161" y="281"/>
                    <a:pt x="161" y="281"/>
                    <a:pt x="161" y="281"/>
                  </a:cubicBezTo>
                  <a:cubicBezTo>
                    <a:pt x="164" y="281"/>
                    <a:pt x="166" y="284"/>
                    <a:pt x="166" y="287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6"/>
                    <a:pt x="164" y="299"/>
                    <a:pt x="161" y="299"/>
                  </a:cubicBezTo>
                  <a:close/>
                  <a:moveTo>
                    <a:pt x="92" y="128"/>
                  </a:moveTo>
                  <a:cubicBezTo>
                    <a:pt x="71" y="152"/>
                    <a:pt x="71" y="152"/>
                    <a:pt x="71" y="152"/>
                  </a:cubicBezTo>
                  <a:cubicBezTo>
                    <a:pt x="70" y="153"/>
                    <a:pt x="69" y="154"/>
                    <a:pt x="67" y="154"/>
                  </a:cubicBezTo>
                  <a:cubicBezTo>
                    <a:pt x="66" y="154"/>
                    <a:pt x="65" y="153"/>
                    <a:pt x="64" y="153"/>
                  </a:cubicBezTo>
                  <a:cubicBezTo>
                    <a:pt x="51" y="142"/>
                    <a:pt x="51" y="142"/>
                    <a:pt x="51" y="142"/>
                  </a:cubicBezTo>
                  <a:cubicBezTo>
                    <a:pt x="48" y="140"/>
                    <a:pt x="48" y="137"/>
                    <a:pt x="50" y="135"/>
                  </a:cubicBezTo>
                  <a:cubicBezTo>
                    <a:pt x="52" y="132"/>
                    <a:pt x="55" y="132"/>
                    <a:pt x="57" y="134"/>
                  </a:cubicBezTo>
                  <a:cubicBezTo>
                    <a:pt x="66" y="141"/>
                    <a:pt x="66" y="141"/>
                    <a:pt x="66" y="141"/>
                  </a:cubicBezTo>
                  <a:cubicBezTo>
                    <a:pt x="84" y="121"/>
                    <a:pt x="84" y="121"/>
                    <a:pt x="84" y="121"/>
                  </a:cubicBezTo>
                  <a:cubicBezTo>
                    <a:pt x="86" y="119"/>
                    <a:pt x="90" y="119"/>
                    <a:pt x="92" y="121"/>
                  </a:cubicBezTo>
                  <a:cubicBezTo>
                    <a:pt x="94" y="123"/>
                    <a:pt x="94" y="126"/>
                    <a:pt x="92" y="128"/>
                  </a:cubicBezTo>
                  <a:close/>
                  <a:moveTo>
                    <a:pt x="92" y="179"/>
                  </a:moveTo>
                  <a:cubicBezTo>
                    <a:pt x="71" y="203"/>
                    <a:pt x="71" y="203"/>
                    <a:pt x="71" y="203"/>
                  </a:cubicBezTo>
                  <a:cubicBezTo>
                    <a:pt x="70" y="204"/>
                    <a:pt x="69" y="205"/>
                    <a:pt x="67" y="205"/>
                  </a:cubicBezTo>
                  <a:cubicBezTo>
                    <a:pt x="66" y="205"/>
                    <a:pt x="65" y="204"/>
                    <a:pt x="64" y="204"/>
                  </a:cubicBezTo>
                  <a:cubicBezTo>
                    <a:pt x="51" y="193"/>
                    <a:pt x="51" y="193"/>
                    <a:pt x="51" y="193"/>
                  </a:cubicBezTo>
                  <a:cubicBezTo>
                    <a:pt x="48" y="191"/>
                    <a:pt x="48" y="188"/>
                    <a:pt x="50" y="186"/>
                  </a:cubicBezTo>
                  <a:cubicBezTo>
                    <a:pt x="52" y="183"/>
                    <a:pt x="55" y="183"/>
                    <a:pt x="57" y="185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6" y="170"/>
                    <a:pt x="90" y="170"/>
                    <a:pt x="92" y="172"/>
                  </a:cubicBezTo>
                  <a:cubicBezTo>
                    <a:pt x="94" y="174"/>
                    <a:pt x="94" y="177"/>
                    <a:pt x="92" y="179"/>
                  </a:cubicBezTo>
                  <a:close/>
                  <a:moveTo>
                    <a:pt x="92" y="228"/>
                  </a:moveTo>
                  <a:cubicBezTo>
                    <a:pt x="71" y="252"/>
                    <a:pt x="71" y="252"/>
                    <a:pt x="71" y="252"/>
                  </a:cubicBezTo>
                  <a:cubicBezTo>
                    <a:pt x="70" y="253"/>
                    <a:pt x="69" y="254"/>
                    <a:pt x="67" y="254"/>
                  </a:cubicBezTo>
                  <a:cubicBezTo>
                    <a:pt x="66" y="254"/>
                    <a:pt x="65" y="253"/>
                    <a:pt x="64" y="252"/>
                  </a:cubicBezTo>
                  <a:cubicBezTo>
                    <a:pt x="51" y="242"/>
                    <a:pt x="51" y="242"/>
                    <a:pt x="51" y="242"/>
                  </a:cubicBezTo>
                  <a:cubicBezTo>
                    <a:pt x="48" y="240"/>
                    <a:pt x="48" y="237"/>
                    <a:pt x="50" y="234"/>
                  </a:cubicBezTo>
                  <a:cubicBezTo>
                    <a:pt x="52" y="232"/>
                    <a:pt x="55" y="232"/>
                    <a:pt x="57" y="234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6" y="219"/>
                    <a:pt x="90" y="219"/>
                    <a:pt x="92" y="221"/>
                  </a:cubicBezTo>
                  <a:cubicBezTo>
                    <a:pt x="94" y="223"/>
                    <a:pt x="94" y="226"/>
                    <a:pt x="92" y="228"/>
                  </a:cubicBezTo>
                  <a:close/>
                  <a:moveTo>
                    <a:pt x="92" y="277"/>
                  </a:moveTo>
                  <a:cubicBezTo>
                    <a:pt x="71" y="301"/>
                    <a:pt x="71" y="301"/>
                    <a:pt x="71" y="301"/>
                  </a:cubicBezTo>
                  <a:cubicBezTo>
                    <a:pt x="70" y="302"/>
                    <a:pt x="69" y="303"/>
                    <a:pt x="67" y="303"/>
                  </a:cubicBezTo>
                  <a:cubicBezTo>
                    <a:pt x="66" y="303"/>
                    <a:pt x="65" y="302"/>
                    <a:pt x="64" y="302"/>
                  </a:cubicBezTo>
                  <a:cubicBezTo>
                    <a:pt x="51" y="291"/>
                    <a:pt x="51" y="291"/>
                    <a:pt x="51" y="291"/>
                  </a:cubicBezTo>
                  <a:cubicBezTo>
                    <a:pt x="48" y="289"/>
                    <a:pt x="48" y="286"/>
                    <a:pt x="50" y="284"/>
                  </a:cubicBezTo>
                  <a:cubicBezTo>
                    <a:pt x="52" y="281"/>
                    <a:pt x="55" y="281"/>
                    <a:pt x="57" y="283"/>
                  </a:cubicBezTo>
                  <a:cubicBezTo>
                    <a:pt x="66" y="290"/>
                    <a:pt x="66" y="290"/>
                    <a:pt x="66" y="290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6" y="268"/>
                    <a:pt x="90" y="268"/>
                    <a:pt x="92" y="270"/>
                  </a:cubicBezTo>
                  <a:cubicBezTo>
                    <a:pt x="94" y="272"/>
                    <a:pt x="94" y="275"/>
                    <a:pt x="92" y="277"/>
                  </a:cubicBezTo>
                  <a:close/>
                  <a:moveTo>
                    <a:pt x="92" y="277"/>
                  </a:moveTo>
                  <a:cubicBezTo>
                    <a:pt x="92" y="277"/>
                    <a:pt x="92" y="277"/>
                    <a:pt x="92" y="277"/>
                  </a:cubicBezTo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6" name="Picture 2" descr="Image result for Test Development png icon">
              <a:extLst>
                <a:ext uri="{FF2B5EF4-FFF2-40B4-BE49-F238E27FC236}">
                  <a16:creationId xmlns:a16="http://schemas.microsoft.com/office/drawing/2014/main" id="{AC5B0C71-4BE6-4C85-AEDB-765B87DF95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7537" y="1761746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Image result for Test reporting png icon">
              <a:extLst>
                <a:ext uri="{FF2B5EF4-FFF2-40B4-BE49-F238E27FC236}">
                  <a16:creationId xmlns:a16="http://schemas.microsoft.com/office/drawing/2014/main" id="{90A4B192-9A39-4F63-B5F6-FC2777836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2068" y="1807466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Image result for change lifecycle png icon">
              <a:extLst>
                <a:ext uri="{FF2B5EF4-FFF2-40B4-BE49-F238E27FC236}">
                  <a16:creationId xmlns:a16="http://schemas.microsoft.com/office/drawing/2014/main" id="{7F704598-2814-47DD-82D9-77DB83647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5159" y="1761746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C8B65D-6EBD-479B-B0F7-E47BB443196F}"/>
                </a:ext>
              </a:extLst>
            </p:cNvPr>
            <p:cNvSpPr txBox="1"/>
            <p:nvPr/>
          </p:nvSpPr>
          <p:spPr>
            <a:xfrm>
              <a:off x="2368858" y="2521886"/>
              <a:ext cx="2031175" cy="1015663"/>
            </a:xfrm>
            <a:prstGeom prst="rect">
              <a:avLst/>
            </a:prstGeom>
            <a:noFill/>
            <a:ln w="6350">
              <a:solidFill>
                <a:sysClr val="window" lastClr="FFFFFF">
                  <a:lumMod val="75000"/>
                </a:sysClr>
              </a:solidFill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228600" marR="0" lvl="0" indent="-1127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Knowledge Transfer &amp; Analysis</a:t>
              </a:r>
            </a:p>
            <a:p>
              <a:pPr marL="228600" marR="0" lvl="0" indent="-1127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Feasibility &amp; Viability check</a:t>
              </a:r>
            </a:p>
            <a:p>
              <a:pPr marL="228600" marR="0" lvl="0" indent="-1127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Scope coverage</a:t>
              </a:r>
            </a:p>
            <a:p>
              <a:pPr marL="228600" marR="0" lvl="0" indent="-1127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Prepare test automation plan</a:t>
              </a:r>
            </a:p>
            <a:p>
              <a:pPr marL="228600" marR="0" lvl="0" indent="-1127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82ED2D-5190-4A40-9C23-74DEF288E16C}"/>
                </a:ext>
              </a:extLst>
            </p:cNvPr>
            <p:cNvSpPr txBox="1"/>
            <p:nvPr/>
          </p:nvSpPr>
          <p:spPr>
            <a:xfrm>
              <a:off x="4553557" y="2521886"/>
              <a:ext cx="1658749" cy="1184940"/>
            </a:xfrm>
            <a:prstGeom prst="rect">
              <a:avLst/>
            </a:prstGeom>
            <a:noFill/>
            <a:ln w="6350">
              <a:solidFill>
                <a:sysClr val="window" lastClr="FFFFFF">
                  <a:lumMod val="75000"/>
                </a:sysClr>
              </a:solidFill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228600" marR="0" lvl="0" indent="-1127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case design</a:t>
              </a:r>
            </a:p>
            <a:p>
              <a:pPr marL="228600" marR="0" lvl="0" indent="-1127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Automation test platform selection</a:t>
              </a:r>
            </a:p>
            <a:p>
              <a:pPr marL="228600" marR="0" lvl="0" indent="-1127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Customize framework </a:t>
              </a:r>
            </a:p>
            <a:p>
              <a:pPr marL="228600" marR="0" lvl="0" indent="-1127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data, functional libraries</a:t>
              </a:r>
            </a:p>
            <a:p>
              <a:pPr marL="228600" marR="0" lvl="0" indent="-1127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Develop test scripts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E6B97D-20F7-49AE-92C4-CA92D9FE3B52}"/>
                </a:ext>
              </a:extLst>
            </p:cNvPr>
            <p:cNvSpPr txBox="1"/>
            <p:nvPr/>
          </p:nvSpPr>
          <p:spPr>
            <a:xfrm>
              <a:off x="6338978" y="2521886"/>
              <a:ext cx="1658749" cy="1184940"/>
            </a:xfrm>
            <a:prstGeom prst="rect">
              <a:avLst/>
            </a:prstGeom>
            <a:noFill/>
            <a:ln w="6350">
              <a:solidFill>
                <a:sysClr val="window" lastClr="FFFFFF">
                  <a:lumMod val="75000"/>
                </a:sysClr>
              </a:solidFill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228600" marR="0" lvl="0" indent="-1127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Run test scripts</a:t>
              </a:r>
            </a:p>
            <a:p>
              <a:pPr marL="228600" marR="0" lvl="0" indent="-1127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execution summary</a:t>
              </a:r>
            </a:p>
            <a:p>
              <a:pPr marL="228600" marR="0" lvl="0" indent="-1127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Generate reports</a:t>
              </a:r>
            </a:p>
            <a:p>
              <a:pPr marL="228600" marR="0" lvl="0" indent="-1127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Map the results to KPIs</a:t>
              </a:r>
            </a:p>
            <a:p>
              <a:pPr marL="228600" marR="0" lvl="0" indent="-1127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Feedback to DevOps</a:t>
              </a:r>
            </a:p>
            <a:p>
              <a:pPr marL="228600" marR="0" lvl="0" indent="-1127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F73CDD-6EB4-4018-AAB8-03099550E187}"/>
                </a:ext>
              </a:extLst>
            </p:cNvPr>
            <p:cNvSpPr txBox="1"/>
            <p:nvPr/>
          </p:nvSpPr>
          <p:spPr>
            <a:xfrm>
              <a:off x="8148416" y="2521886"/>
              <a:ext cx="1876269" cy="1184940"/>
            </a:xfrm>
            <a:prstGeom prst="rect">
              <a:avLst/>
            </a:prstGeom>
            <a:noFill/>
            <a:ln w="6350">
              <a:solidFill>
                <a:sysClr val="window" lastClr="FFFFFF">
                  <a:lumMod val="75000"/>
                </a:sysClr>
              </a:solidFill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228600" marR="0" lvl="0" indent="-1127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Periodic scripts execution</a:t>
              </a:r>
            </a:p>
            <a:p>
              <a:pPr marL="228600" marR="0" lvl="0" indent="-1127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Maintain script libraries</a:t>
              </a:r>
            </a:p>
            <a:p>
              <a:pPr marL="228600" marR="0" lvl="0" indent="-1127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Change mgmt. based on test cycle</a:t>
              </a:r>
            </a:p>
            <a:p>
              <a:pPr marL="228600" marR="0" lvl="0" indent="-1127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28600" marR="0" lvl="0" indent="-1127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28600" marR="0" lvl="0" indent="-1127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Rectangle: Top Corners Rounded 32">
              <a:extLst>
                <a:ext uri="{FF2B5EF4-FFF2-40B4-BE49-F238E27FC236}">
                  <a16:creationId xmlns:a16="http://schemas.microsoft.com/office/drawing/2014/main" id="{14318326-8006-486E-A731-A63E2F2CC887}"/>
                </a:ext>
              </a:extLst>
            </p:cNvPr>
            <p:cNvSpPr/>
            <p:nvPr/>
          </p:nvSpPr>
          <p:spPr>
            <a:xfrm>
              <a:off x="2642296" y="3967134"/>
              <a:ext cx="6858000" cy="429971"/>
            </a:xfrm>
            <a:prstGeom prst="round2Same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lifecycle Management Platform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68A3CDD-A265-4546-AFBE-9BDCF81EBC82}"/>
                </a:ext>
              </a:extLst>
            </p:cNvPr>
            <p:cNvSpPr/>
            <p:nvPr/>
          </p:nvSpPr>
          <p:spPr>
            <a:xfrm>
              <a:off x="2642296" y="4436019"/>
              <a:ext cx="6858000" cy="429971"/>
            </a:xfrm>
            <a:prstGeom prst="rect">
              <a:avLst/>
            </a:prstGeom>
            <a:solidFill>
              <a:srgbClr val="1575B6"/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Automation platform – Automated Functional Testing</a:t>
              </a:r>
            </a:p>
          </p:txBody>
        </p:sp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A3A07318-F347-49B4-8885-32A025F35FAA}"/>
                </a:ext>
              </a:extLst>
            </p:cNvPr>
            <p:cNvSpPr/>
            <p:nvPr/>
          </p:nvSpPr>
          <p:spPr>
            <a:xfrm flipV="1">
              <a:off x="2642296" y="4931852"/>
              <a:ext cx="6858000" cy="429971"/>
            </a:xfrm>
            <a:prstGeom prst="round2Same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6CFE8E4-D660-4EAA-AAE4-513387428C58}"/>
                </a:ext>
              </a:extLst>
            </p:cNvPr>
            <p:cNvSpPr/>
            <p:nvPr/>
          </p:nvSpPr>
          <p:spPr>
            <a:xfrm>
              <a:off x="4720717" y="4948616"/>
              <a:ext cx="27494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Performance Engineering</a:t>
              </a:r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684413CC-3C33-4805-B4DF-26B422E43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1502181"/>
              <a:ext cx="1852506" cy="709680"/>
            </a:xfrm>
            <a:custGeom>
              <a:avLst/>
              <a:gdLst>
                <a:gd name="T0" fmla="*/ 1952 w 2490"/>
                <a:gd name="T1" fmla="*/ 0 h 1616"/>
                <a:gd name="T2" fmla="*/ 0 w 2490"/>
                <a:gd name="T3" fmla="*/ 0 h 1616"/>
                <a:gd name="T4" fmla="*/ 538 w 2490"/>
                <a:gd name="T5" fmla="*/ 808 h 1616"/>
                <a:gd name="T6" fmla="*/ 0 w 2490"/>
                <a:gd name="T7" fmla="*/ 1616 h 1616"/>
                <a:gd name="T8" fmla="*/ 1952 w 2490"/>
                <a:gd name="T9" fmla="*/ 1616 h 1616"/>
                <a:gd name="T10" fmla="*/ 2490 w 2490"/>
                <a:gd name="T11" fmla="*/ 808 h 1616"/>
                <a:gd name="T12" fmla="*/ 1952 w 2490"/>
                <a:gd name="T13" fmla="*/ 0 h 1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0" h="1616">
                  <a:moveTo>
                    <a:pt x="1952" y="0"/>
                  </a:moveTo>
                  <a:lnTo>
                    <a:pt x="0" y="0"/>
                  </a:lnTo>
                  <a:lnTo>
                    <a:pt x="538" y="808"/>
                  </a:lnTo>
                  <a:lnTo>
                    <a:pt x="0" y="1616"/>
                  </a:lnTo>
                  <a:lnTo>
                    <a:pt x="1952" y="1616"/>
                  </a:lnTo>
                  <a:lnTo>
                    <a:pt x="2490" y="808"/>
                  </a:lnTo>
                  <a:lnTo>
                    <a:pt x="1952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668C12D-4C59-4E90-8C89-CA5D7C686B07}"/>
                </a:ext>
              </a:extLst>
            </p:cNvPr>
            <p:cNvSpPr/>
            <p:nvPr/>
          </p:nvSpPr>
          <p:spPr>
            <a:xfrm>
              <a:off x="1002337" y="1597706"/>
              <a:ext cx="128016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Requirements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CC7896C-BE36-442D-8D85-26B1D64BE150}"/>
                </a:ext>
              </a:extLst>
            </p:cNvPr>
            <p:cNvSpPr/>
            <p:nvPr/>
          </p:nvSpPr>
          <p:spPr>
            <a:xfrm>
              <a:off x="9824061" y="1564676"/>
              <a:ext cx="1371600" cy="704088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Updates</a:t>
              </a:r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C946BE39-124F-4241-A314-C9B9A2DBE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2278" y="1564675"/>
              <a:ext cx="1371600" cy="704089"/>
            </a:xfrm>
            <a:custGeom>
              <a:avLst/>
              <a:gdLst>
                <a:gd name="T0" fmla="*/ 1952 w 2490"/>
                <a:gd name="T1" fmla="*/ 0 h 1616"/>
                <a:gd name="T2" fmla="*/ 0 w 2490"/>
                <a:gd name="T3" fmla="*/ 0 h 1616"/>
                <a:gd name="T4" fmla="*/ 538 w 2490"/>
                <a:gd name="T5" fmla="*/ 808 h 1616"/>
                <a:gd name="T6" fmla="*/ 0 w 2490"/>
                <a:gd name="T7" fmla="*/ 1616 h 1616"/>
                <a:gd name="T8" fmla="*/ 1952 w 2490"/>
                <a:gd name="T9" fmla="*/ 1616 h 1616"/>
                <a:gd name="T10" fmla="*/ 2490 w 2490"/>
                <a:gd name="T11" fmla="*/ 808 h 1616"/>
                <a:gd name="T12" fmla="*/ 1952 w 2490"/>
                <a:gd name="T13" fmla="*/ 0 h 1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0" h="1616">
                  <a:moveTo>
                    <a:pt x="1952" y="0"/>
                  </a:moveTo>
                  <a:lnTo>
                    <a:pt x="0" y="0"/>
                  </a:lnTo>
                  <a:lnTo>
                    <a:pt x="538" y="808"/>
                  </a:lnTo>
                  <a:lnTo>
                    <a:pt x="0" y="1616"/>
                  </a:lnTo>
                  <a:lnTo>
                    <a:pt x="1952" y="1616"/>
                  </a:lnTo>
                  <a:lnTo>
                    <a:pt x="2490" y="808"/>
                  </a:lnTo>
                  <a:lnTo>
                    <a:pt x="1952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C4BAB93-2B99-4EA3-866A-6FF43AFD400E}"/>
                </a:ext>
              </a:extLst>
            </p:cNvPr>
            <p:cNvSpPr/>
            <p:nvPr/>
          </p:nvSpPr>
          <p:spPr>
            <a:xfrm>
              <a:off x="11105697" y="1645729"/>
              <a:ext cx="82296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Impact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Analysis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F9ADC978-8198-4462-92B4-E9F01C1A54FD}"/>
                </a:ext>
              </a:extLst>
            </p:cNvPr>
            <p:cNvSpPr/>
            <p:nvPr/>
          </p:nvSpPr>
          <p:spPr>
            <a:xfrm>
              <a:off x="2177142" y="3967134"/>
              <a:ext cx="465153" cy="1394689"/>
            </a:xfrm>
            <a:prstGeom prst="leftBrac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FAB283C9-A429-46FA-B808-A8784B6B1647}"/>
                </a:ext>
              </a:extLst>
            </p:cNvPr>
            <p:cNvSpPr/>
            <p:nvPr/>
          </p:nvSpPr>
          <p:spPr>
            <a:xfrm flipH="1">
              <a:off x="9515683" y="3980681"/>
              <a:ext cx="465153" cy="1394689"/>
            </a:xfrm>
            <a:prstGeom prst="leftBrac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B8940259-23E8-4ED5-A023-EA5690E1B576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rot="10800000">
              <a:off x="954068" y="2237871"/>
              <a:ext cx="1223074" cy="2426609"/>
            </a:xfrm>
            <a:prstGeom prst="bentConnector2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03C551B6-0E96-4B84-AB6F-9D29E00B6158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 rot="5400000">
              <a:off x="9390395" y="2875486"/>
              <a:ext cx="2392981" cy="1212098"/>
            </a:xfrm>
            <a:prstGeom prst="bentConnector2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D630B6DE-B247-44AC-B961-4C93D2DCC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8784" y="1660535"/>
              <a:ext cx="556628" cy="365760"/>
            </a:xfrm>
            <a:custGeom>
              <a:avLst/>
              <a:gdLst>
                <a:gd name="T0" fmla="*/ 1952 w 2490"/>
                <a:gd name="T1" fmla="*/ 0 h 1616"/>
                <a:gd name="T2" fmla="*/ 0 w 2490"/>
                <a:gd name="T3" fmla="*/ 0 h 1616"/>
                <a:gd name="T4" fmla="*/ 538 w 2490"/>
                <a:gd name="T5" fmla="*/ 808 h 1616"/>
                <a:gd name="T6" fmla="*/ 0 w 2490"/>
                <a:gd name="T7" fmla="*/ 1616 h 1616"/>
                <a:gd name="T8" fmla="*/ 1952 w 2490"/>
                <a:gd name="T9" fmla="*/ 1616 h 1616"/>
                <a:gd name="T10" fmla="*/ 2490 w 2490"/>
                <a:gd name="T11" fmla="*/ 808 h 1616"/>
                <a:gd name="T12" fmla="*/ 1952 w 2490"/>
                <a:gd name="T13" fmla="*/ 0 h 1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0" h="1616">
                  <a:moveTo>
                    <a:pt x="1952" y="0"/>
                  </a:moveTo>
                  <a:lnTo>
                    <a:pt x="0" y="0"/>
                  </a:lnTo>
                  <a:lnTo>
                    <a:pt x="538" y="808"/>
                  </a:lnTo>
                  <a:lnTo>
                    <a:pt x="0" y="1616"/>
                  </a:lnTo>
                  <a:lnTo>
                    <a:pt x="1952" y="1616"/>
                  </a:lnTo>
                  <a:lnTo>
                    <a:pt x="2490" y="808"/>
                  </a:lnTo>
                  <a:lnTo>
                    <a:pt x="1952" y="0"/>
                  </a:ln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7FD9A482-64EF-4026-B51B-484BC2861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8573" y="1724459"/>
              <a:ext cx="556628" cy="365760"/>
            </a:xfrm>
            <a:custGeom>
              <a:avLst/>
              <a:gdLst>
                <a:gd name="T0" fmla="*/ 1952 w 2490"/>
                <a:gd name="T1" fmla="*/ 0 h 1616"/>
                <a:gd name="T2" fmla="*/ 0 w 2490"/>
                <a:gd name="T3" fmla="*/ 0 h 1616"/>
                <a:gd name="T4" fmla="*/ 538 w 2490"/>
                <a:gd name="T5" fmla="*/ 808 h 1616"/>
                <a:gd name="T6" fmla="*/ 0 w 2490"/>
                <a:gd name="T7" fmla="*/ 1616 h 1616"/>
                <a:gd name="T8" fmla="*/ 1952 w 2490"/>
                <a:gd name="T9" fmla="*/ 1616 h 1616"/>
                <a:gd name="T10" fmla="*/ 2490 w 2490"/>
                <a:gd name="T11" fmla="*/ 808 h 1616"/>
                <a:gd name="T12" fmla="*/ 1952 w 2490"/>
                <a:gd name="T13" fmla="*/ 0 h 1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0" h="1616">
                  <a:moveTo>
                    <a:pt x="1952" y="0"/>
                  </a:moveTo>
                  <a:lnTo>
                    <a:pt x="0" y="0"/>
                  </a:lnTo>
                  <a:lnTo>
                    <a:pt x="538" y="808"/>
                  </a:lnTo>
                  <a:lnTo>
                    <a:pt x="0" y="1616"/>
                  </a:lnTo>
                  <a:lnTo>
                    <a:pt x="1952" y="1616"/>
                  </a:lnTo>
                  <a:lnTo>
                    <a:pt x="2490" y="808"/>
                  </a:lnTo>
                  <a:lnTo>
                    <a:pt x="1952" y="0"/>
                  </a:ln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B075047-4BCD-4336-A6F5-08449A6586AE}"/>
                </a:ext>
              </a:extLst>
            </p:cNvPr>
            <p:cNvSpPr/>
            <p:nvPr/>
          </p:nvSpPr>
          <p:spPr>
            <a:xfrm>
              <a:off x="1861560" y="3953587"/>
              <a:ext cx="458064" cy="1506578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DevOps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89A5BC4-84EF-424F-B878-447D49FACC32}"/>
                </a:ext>
              </a:extLst>
            </p:cNvPr>
            <p:cNvSpPr/>
            <p:nvPr/>
          </p:nvSpPr>
          <p:spPr>
            <a:xfrm>
              <a:off x="9894287" y="3953587"/>
              <a:ext cx="458064" cy="1506578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DevOps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80A2CA-F52C-4A40-9560-00EA80C1A8BB}"/>
                </a:ext>
              </a:extLst>
            </p:cNvPr>
            <p:cNvSpPr/>
            <p:nvPr/>
          </p:nvSpPr>
          <p:spPr>
            <a:xfrm>
              <a:off x="1600199" y="5467603"/>
              <a:ext cx="8991601" cy="304800"/>
            </a:xfrm>
            <a:prstGeom prst="rect">
              <a:avLst/>
            </a:prstGeom>
            <a:solidFill>
              <a:srgbClr val="004B8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C486715-F162-48DD-B8C8-D3C6F3C6C92E}"/>
                </a:ext>
              </a:extLst>
            </p:cNvPr>
            <p:cNvSpPr/>
            <p:nvPr/>
          </p:nvSpPr>
          <p:spPr>
            <a:xfrm>
              <a:off x="5638799" y="5502665"/>
              <a:ext cx="95731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Deliverables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8712561-5280-4B7E-AD1C-E5248AF821B9}"/>
                </a:ext>
              </a:extLst>
            </p:cNvPr>
            <p:cNvSpPr/>
            <p:nvPr/>
          </p:nvSpPr>
          <p:spPr>
            <a:xfrm>
              <a:off x="1732449" y="5836993"/>
              <a:ext cx="2534547" cy="595328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BCA16A8-8EA2-44F8-9B2B-691A7685B94F}"/>
                </a:ext>
              </a:extLst>
            </p:cNvPr>
            <p:cNvSpPr/>
            <p:nvPr/>
          </p:nvSpPr>
          <p:spPr>
            <a:xfrm>
              <a:off x="4798723" y="5836993"/>
              <a:ext cx="2534547" cy="595328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87CAFA-6704-47AF-9548-C9C94F76B191}"/>
                </a:ext>
              </a:extLst>
            </p:cNvPr>
            <p:cNvSpPr/>
            <p:nvPr/>
          </p:nvSpPr>
          <p:spPr>
            <a:xfrm>
              <a:off x="7855251" y="5836993"/>
              <a:ext cx="2534547" cy="595328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AE7440B-A0D3-43F9-AC23-F569519FA4EB}"/>
                </a:ext>
              </a:extLst>
            </p:cNvPr>
            <p:cNvSpPr/>
            <p:nvPr/>
          </p:nvSpPr>
          <p:spPr>
            <a:xfrm>
              <a:off x="1828799" y="5836992"/>
              <a:ext cx="2724758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just">
                <a:buClr>
                  <a:srgbClr val="70AD47"/>
                </a:buClr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Tool Feasibility Report</a:t>
              </a:r>
            </a:p>
            <a:p>
              <a:pPr marL="171450" indent="-171450" algn="just">
                <a:buClr>
                  <a:srgbClr val="70AD47"/>
                </a:buClr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Test Automation Plan</a:t>
              </a:r>
            </a:p>
            <a:p>
              <a:pPr marL="171450" indent="-171450" algn="just">
                <a:buClr>
                  <a:srgbClr val="70AD47"/>
                </a:buClr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Recommended test automation tools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CF392B2-1C9F-4BBF-90CF-DBBE57AC061F}"/>
                </a:ext>
              </a:extLst>
            </p:cNvPr>
            <p:cNvSpPr/>
            <p:nvPr/>
          </p:nvSpPr>
          <p:spPr>
            <a:xfrm>
              <a:off x="4850552" y="5836992"/>
              <a:ext cx="188129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just">
                <a:buClr>
                  <a:srgbClr val="70AD47"/>
                </a:buClr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Test Scripts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C07BF10-9B53-4D5C-BD48-A884A1363B6C}"/>
                </a:ext>
              </a:extLst>
            </p:cNvPr>
            <p:cNvSpPr/>
            <p:nvPr/>
          </p:nvSpPr>
          <p:spPr>
            <a:xfrm>
              <a:off x="7916147" y="5836992"/>
              <a:ext cx="2362247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just">
                <a:buClr>
                  <a:srgbClr val="70AD47"/>
                </a:buClr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Test Automation Framework</a:t>
              </a:r>
            </a:p>
            <a:p>
              <a:pPr marL="171450" indent="-171450" algn="just">
                <a:buClr>
                  <a:srgbClr val="70AD47"/>
                </a:buClr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Test Suite</a:t>
              </a:r>
            </a:p>
            <a:p>
              <a:pPr marL="171450" indent="-171450" algn="just">
                <a:buClr>
                  <a:srgbClr val="70AD47"/>
                </a:buClr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Test Execution Summary Report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ABF687A-B1C6-4B90-940C-47BAD1601AE1}"/>
                </a:ext>
              </a:extLst>
            </p:cNvPr>
            <p:cNvSpPr txBox="1"/>
            <p:nvPr/>
          </p:nvSpPr>
          <p:spPr>
            <a:xfrm>
              <a:off x="393749" y="2553210"/>
              <a:ext cx="1223074" cy="246221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PROACTIVE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850C9CA-49EE-4BD3-B78F-E419DF0F933E}"/>
                </a:ext>
              </a:extLst>
            </p:cNvPr>
            <p:cNvSpPr txBox="1"/>
            <p:nvPr/>
          </p:nvSpPr>
          <p:spPr>
            <a:xfrm>
              <a:off x="10411344" y="2553210"/>
              <a:ext cx="1563182" cy="246221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tIns="0" bIns="0" rtlCol="0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FUTURE TECH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1CEF378-877A-41DB-97F6-9838DE82EB58}"/>
                </a:ext>
              </a:extLst>
            </p:cNvPr>
            <p:cNvSpPr txBox="1"/>
            <p:nvPr/>
          </p:nvSpPr>
          <p:spPr>
            <a:xfrm>
              <a:off x="37991" y="2891664"/>
              <a:ext cx="2215110" cy="938719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Automotive process orientation in Test Analysis &amp; Test case preparation to identify current &amp; future needs for scripting &amp; automation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0844EAD-FFDC-4D1B-8E98-A0ED8B0A9A1F}"/>
                </a:ext>
              </a:extLst>
            </p:cNvPr>
            <p:cNvSpPr txBox="1"/>
            <p:nvPr/>
          </p:nvSpPr>
          <p:spPr>
            <a:xfrm>
              <a:off x="10099002" y="2881371"/>
              <a:ext cx="2065922" cy="938719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automation framework. Future ready proprietary tools. Continuous Integration. Scripting using latest tech standards &amp; components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78E223-CD57-42C9-8F28-DA798BD6DBCC}"/>
                </a:ext>
              </a:extLst>
            </p:cNvPr>
            <p:cNvSpPr/>
            <p:nvPr/>
          </p:nvSpPr>
          <p:spPr>
            <a:xfrm rot="16200000">
              <a:off x="-501134" y="1427877"/>
              <a:ext cx="1371600" cy="369332"/>
            </a:xfrm>
            <a:prstGeom prst="rect">
              <a:avLst/>
            </a:prstGeom>
            <a:solidFill>
              <a:srgbClr val="5B9BD5">
                <a:lumMod val="7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PROCESS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8427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Quality Assurance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4FA9FB-C004-4FFF-98CF-1869D6ADB1B0}"/>
              </a:ext>
            </a:extLst>
          </p:cNvPr>
          <p:cNvSpPr/>
          <p:nvPr/>
        </p:nvSpPr>
        <p:spPr>
          <a:xfrm>
            <a:off x="8166705" y="479939"/>
            <a:ext cx="4025295" cy="369332"/>
          </a:xfrm>
          <a:prstGeom prst="rect">
            <a:avLst/>
          </a:prstGeom>
          <a:solidFill>
            <a:srgbClr val="ADC8E2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prstClr val="white"/>
                </a:solidFill>
                <a:latin typeface="Gotham" panose="02000504050000020004" pitchFamily="2" charset="0"/>
              </a:rPr>
              <a:t>Automation Testing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D99F0F-92E8-478C-9B07-75CA50B7DDBE}"/>
              </a:ext>
            </a:extLst>
          </p:cNvPr>
          <p:cNvSpPr/>
          <p:nvPr/>
        </p:nvSpPr>
        <p:spPr>
          <a:xfrm>
            <a:off x="4083352" y="479939"/>
            <a:ext cx="4025295" cy="369332"/>
          </a:xfrm>
          <a:prstGeom prst="rect">
            <a:avLst/>
          </a:prstGeom>
          <a:solidFill>
            <a:srgbClr val="ADC8E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Gotham" panose="02000504050000020004" pitchFamily="2" charset="0"/>
              </a:rPr>
              <a:t>Manual Testing Process</a:t>
            </a:r>
            <a:endParaRPr lang="en-GB" dirty="0">
              <a:solidFill>
                <a:prstClr val="white"/>
              </a:solidFill>
              <a:latin typeface="Gotham" panose="0200050405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E482B-0EFD-41B2-B837-141F3E8D13E8}"/>
              </a:ext>
            </a:extLst>
          </p:cNvPr>
          <p:cNvSpPr/>
          <p:nvPr/>
        </p:nvSpPr>
        <p:spPr>
          <a:xfrm>
            <a:off x="0" y="479939"/>
            <a:ext cx="4025295" cy="369332"/>
          </a:xfrm>
          <a:prstGeom prst="rect">
            <a:avLst/>
          </a:prstGeom>
          <a:solidFill>
            <a:srgbClr val="262C59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Gotham" panose="02000504050000020004" pitchFamily="2" charset="0"/>
              </a:rPr>
              <a:t>Quality Assurance Practices</a:t>
            </a:r>
            <a:endParaRPr lang="en-GB" dirty="0">
              <a:solidFill>
                <a:prstClr val="white"/>
              </a:solidFill>
              <a:latin typeface="Gotham" panose="0200050405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8925-CBED-4B8D-A37C-5117176F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" y="1035034"/>
            <a:ext cx="11285743" cy="52096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F25BF7-B998-4F29-88E3-9913380B48B0}"/>
              </a:ext>
            </a:extLst>
          </p:cNvPr>
          <p:cNvSpPr/>
          <p:nvPr/>
        </p:nvSpPr>
        <p:spPr>
          <a:xfrm rot="16200000">
            <a:off x="-501135" y="1421924"/>
            <a:ext cx="1371600" cy="369332"/>
          </a:xfrm>
          <a:prstGeom prst="rect">
            <a:avLst/>
          </a:prstGeom>
          <a:solidFill>
            <a:srgbClr val="5B9BD5">
              <a:lumMod val="75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" panose="02000504050000020004" pitchFamily="2" charset="0"/>
              </a:rPr>
              <a:t>TYPES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6426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Quality Assurance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ADA83A-52DA-4FC3-A5D2-4BBB0F1C2923}"/>
              </a:ext>
            </a:extLst>
          </p:cNvPr>
          <p:cNvGrpSpPr/>
          <p:nvPr/>
        </p:nvGrpSpPr>
        <p:grpSpPr>
          <a:xfrm>
            <a:off x="292735" y="907047"/>
            <a:ext cx="11606531" cy="5043907"/>
            <a:chOff x="418551" y="1082176"/>
            <a:chExt cx="11606531" cy="5043907"/>
          </a:xfrm>
        </p:grpSpPr>
        <p:pic>
          <p:nvPicPr>
            <p:cNvPr id="3" name="table">
              <a:extLst>
                <a:ext uri="{FF2B5EF4-FFF2-40B4-BE49-F238E27FC236}">
                  <a16:creationId xmlns:a16="http://schemas.microsoft.com/office/drawing/2014/main" id="{D2309EB7-5E30-4B42-BFB5-88D96CD6A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551" y="1082176"/>
              <a:ext cx="11354897" cy="504038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F5ECA6D-4697-4B51-B5AC-A949A98E0F51}"/>
                </a:ext>
              </a:extLst>
            </p:cNvPr>
            <p:cNvSpPr/>
            <p:nvPr/>
          </p:nvSpPr>
          <p:spPr>
            <a:xfrm>
              <a:off x="641967" y="1753772"/>
              <a:ext cx="1584313" cy="493043"/>
            </a:xfrm>
            <a:prstGeom prst="rect">
              <a:avLst/>
            </a:prstGeom>
            <a:solidFill>
              <a:srgbClr val="6DBD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Business Objectives</a:t>
              </a:r>
            </a:p>
          </p:txBody>
        </p:sp>
        <p:sp>
          <p:nvSpPr>
            <p:cNvPr id="5" name="TextBox 52">
              <a:extLst>
                <a:ext uri="{FF2B5EF4-FFF2-40B4-BE49-F238E27FC236}">
                  <a16:creationId xmlns:a16="http://schemas.microsoft.com/office/drawing/2014/main" id="{4E37BD72-CE4F-41F5-9F71-ED7449C92933}"/>
                </a:ext>
              </a:extLst>
            </p:cNvPr>
            <p:cNvSpPr txBox="1"/>
            <p:nvPr/>
          </p:nvSpPr>
          <p:spPr>
            <a:xfrm>
              <a:off x="2231417" y="1856198"/>
              <a:ext cx="3730699" cy="261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Understand business objectives for IT Solution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BB6A46-29FE-40F8-9F8C-83057693A824}"/>
                </a:ext>
              </a:extLst>
            </p:cNvPr>
            <p:cNvSpPr/>
            <p:nvPr/>
          </p:nvSpPr>
          <p:spPr>
            <a:xfrm>
              <a:off x="1792275" y="2240977"/>
              <a:ext cx="1592175" cy="493044"/>
            </a:xfrm>
            <a:prstGeom prst="rect">
              <a:avLst/>
            </a:prstGeom>
            <a:solidFill>
              <a:srgbClr val="0D95B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Discovery</a:t>
              </a:r>
            </a:p>
          </p:txBody>
        </p:sp>
        <p:sp>
          <p:nvSpPr>
            <p:cNvPr id="7" name="TextBox 53">
              <a:extLst>
                <a:ext uri="{FF2B5EF4-FFF2-40B4-BE49-F238E27FC236}">
                  <a16:creationId xmlns:a16="http://schemas.microsoft.com/office/drawing/2014/main" id="{63B09060-2C4F-4C5E-AC2E-59AF6F207672}"/>
                </a:ext>
              </a:extLst>
            </p:cNvPr>
            <p:cNvSpPr txBox="1"/>
            <p:nvPr/>
          </p:nvSpPr>
          <p:spPr>
            <a:xfrm>
              <a:off x="3611884" y="2356728"/>
              <a:ext cx="3730699" cy="261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Understand business domain and existing QA processes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C65762-4F5D-45F4-8A9C-5A55110B487D}"/>
                </a:ext>
              </a:extLst>
            </p:cNvPr>
            <p:cNvSpPr/>
            <p:nvPr/>
          </p:nvSpPr>
          <p:spPr>
            <a:xfrm>
              <a:off x="2825664" y="2732036"/>
              <a:ext cx="2024632" cy="489190"/>
            </a:xfrm>
            <a:prstGeom prst="rect">
              <a:avLst/>
            </a:prstGeom>
            <a:solidFill>
              <a:srgbClr val="6DBD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Planning</a:t>
              </a:r>
            </a:p>
          </p:txBody>
        </p:sp>
        <p:sp>
          <p:nvSpPr>
            <p:cNvPr id="9" name="TextBox 54">
              <a:extLst>
                <a:ext uri="{FF2B5EF4-FFF2-40B4-BE49-F238E27FC236}">
                  <a16:creationId xmlns:a16="http://schemas.microsoft.com/office/drawing/2014/main" id="{5C607700-E05C-4FB9-8B1C-C4B180482D98}"/>
                </a:ext>
              </a:extLst>
            </p:cNvPr>
            <p:cNvSpPr txBox="1"/>
            <p:nvPr/>
          </p:nvSpPr>
          <p:spPr>
            <a:xfrm>
              <a:off x="4850296" y="2763777"/>
              <a:ext cx="2644670" cy="430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Define Test and Automation Strategy,</a:t>
              </a:r>
            </a:p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Create Test Plan, Identify testing tools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FCE378-C805-4F37-A5B6-DFF80F3187E9}"/>
                </a:ext>
              </a:extLst>
            </p:cNvPr>
            <p:cNvSpPr/>
            <p:nvPr/>
          </p:nvSpPr>
          <p:spPr>
            <a:xfrm>
              <a:off x="4109203" y="3214008"/>
              <a:ext cx="1820634" cy="489190"/>
            </a:xfrm>
            <a:prstGeom prst="rect">
              <a:avLst/>
            </a:prstGeom>
            <a:solidFill>
              <a:srgbClr val="0D95B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Design</a:t>
              </a:r>
            </a:p>
          </p:txBody>
        </p:sp>
        <p:sp>
          <p:nvSpPr>
            <p:cNvPr id="11" name="TextBox 55">
              <a:extLst>
                <a:ext uri="{FF2B5EF4-FFF2-40B4-BE49-F238E27FC236}">
                  <a16:creationId xmlns:a16="http://schemas.microsoft.com/office/drawing/2014/main" id="{729F84F8-1FF3-41EF-A801-43D5932827A3}"/>
                </a:ext>
              </a:extLst>
            </p:cNvPr>
            <p:cNvSpPr txBox="1"/>
            <p:nvPr/>
          </p:nvSpPr>
          <p:spPr>
            <a:xfrm>
              <a:off x="5929836" y="3271131"/>
              <a:ext cx="182063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Create Test Specifications &amp; Test Cases / Test Scenario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10055E-81AA-40EF-ACA8-2B9C000CEF5A}"/>
                </a:ext>
              </a:extLst>
            </p:cNvPr>
            <p:cNvSpPr/>
            <p:nvPr/>
          </p:nvSpPr>
          <p:spPr>
            <a:xfrm>
              <a:off x="4107477" y="3701906"/>
              <a:ext cx="2524936" cy="483264"/>
            </a:xfrm>
            <a:prstGeom prst="rect">
              <a:avLst/>
            </a:prstGeom>
            <a:solidFill>
              <a:srgbClr val="6DBD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Environment Setup</a:t>
              </a:r>
            </a:p>
          </p:txBody>
        </p:sp>
        <p:sp>
          <p:nvSpPr>
            <p:cNvPr id="13" name="TextBox 56">
              <a:extLst>
                <a:ext uri="{FF2B5EF4-FFF2-40B4-BE49-F238E27FC236}">
                  <a16:creationId xmlns:a16="http://schemas.microsoft.com/office/drawing/2014/main" id="{BF761AEB-AFCC-41D5-88D2-9317CAD2718A}"/>
                </a:ext>
              </a:extLst>
            </p:cNvPr>
            <p:cNvSpPr txBox="1"/>
            <p:nvPr/>
          </p:nvSpPr>
          <p:spPr>
            <a:xfrm>
              <a:off x="6632412" y="3723093"/>
              <a:ext cx="26161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Define supported platforms, acquire related s/w and install s/w on related h/w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415AD7-9320-4BE3-A9BC-A40BC74DEEFD}"/>
                </a:ext>
              </a:extLst>
            </p:cNvPr>
            <p:cNvSpPr/>
            <p:nvPr/>
          </p:nvSpPr>
          <p:spPr>
            <a:xfrm>
              <a:off x="5180385" y="4185170"/>
              <a:ext cx="2616100" cy="467269"/>
            </a:xfrm>
            <a:prstGeom prst="rect">
              <a:avLst/>
            </a:prstGeom>
            <a:solidFill>
              <a:srgbClr val="0D95B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Development</a:t>
              </a:r>
            </a:p>
          </p:txBody>
        </p:sp>
        <p:sp>
          <p:nvSpPr>
            <p:cNvPr id="15" name="TextBox 57">
              <a:extLst>
                <a:ext uri="{FF2B5EF4-FFF2-40B4-BE49-F238E27FC236}">
                  <a16:creationId xmlns:a16="http://schemas.microsoft.com/office/drawing/2014/main" id="{E1FE8216-2F39-48BC-B132-EB8582D7D33C}"/>
                </a:ext>
              </a:extLst>
            </p:cNvPr>
            <p:cNvSpPr txBox="1"/>
            <p:nvPr/>
          </p:nvSpPr>
          <p:spPr>
            <a:xfrm>
              <a:off x="7796485" y="4286498"/>
              <a:ext cx="1494098" cy="261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Create Test Data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EBC3274-411D-4A3E-A217-25C46578A60C}"/>
                </a:ext>
              </a:extLst>
            </p:cNvPr>
            <p:cNvSpPr/>
            <p:nvPr/>
          </p:nvSpPr>
          <p:spPr>
            <a:xfrm>
              <a:off x="5225384" y="5134412"/>
              <a:ext cx="1924277" cy="517646"/>
            </a:xfrm>
            <a:prstGeom prst="rect">
              <a:avLst/>
            </a:prstGeom>
            <a:solidFill>
              <a:srgbClr val="0D95BC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Smoke Testing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0F50F1-F155-4D30-9069-540F238B8799}"/>
                </a:ext>
              </a:extLst>
            </p:cNvPr>
            <p:cNvSpPr/>
            <p:nvPr/>
          </p:nvSpPr>
          <p:spPr>
            <a:xfrm>
              <a:off x="7149660" y="5127253"/>
              <a:ext cx="1320127" cy="512883"/>
            </a:xfrm>
            <a:prstGeom prst="rect">
              <a:avLst/>
            </a:prstGeom>
            <a:solidFill>
              <a:srgbClr val="0D95BC"/>
            </a:solidFill>
            <a:ln w="31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Cycles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EC693A-C195-4521-85F2-FA8A2E4E3CD4}"/>
                </a:ext>
              </a:extLst>
            </p:cNvPr>
            <p:cNvSpPr/>
            <p:nvPr/>
          </p:nvSpPr>
          <p:spPr>
            <a:xfrm>
              <a:off x="8481609" y="5142419"/>
              <a:ext cx="1354961" cy="514502"/>
            </a:xfrm>
            <a:prstGeom prst="rect">
              <a:avLst/>
            </a:prstGeom>
            <a:solidFill>
              <a:srgbClr val="0D95BC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User Manual Review</a:t>
              </a:r>
            </a:p>
          </p:txBody>
        </p:sp>
        <p:sp>
          <p:nvSpPr>
            <p:cNvPr id="19" name="TextBox 28">
              <a:extLst>
                <a:ext uri="{FF2B5EF4-FFF2-40B4-BE49-F238E27FC236}">
                  <a16:creationId xmlns:a16="http://schemas.microsoft.com/office/drawing/2014/main" id="{0D9654D9-636A-4F31-9CDD-F9406DD47911}"/>
                </a:ext>
              </a:extLst>
            </p:cNvPr>
            <p:cNvSpPr txBox="1"/>
            <p:nvPr/>
          </p:nvSpPr>
          <p:spPr>
            <a:xfrm>
              <a:off x="9873283" y="1805851"/>
              <a:ext cx="19094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List of Business Objectives</a:t>
              </a:r>
            </a:p>
          </p:txBody>
        </p:sp>
        <p:sp>
          <p:nvSpPr>
            <p:cNvPr id="20" name="TextBox 29">
              <a:extLst>
                <a:ext uri="{FF2B5EF4-FFF2-40B4-BE49-F238E27FC236}">
                  <a16:creationId xmlns:a16="http://schemas.microsoft.com/office/drawing/2014/main" id="{F7CE24B0-C0AF-4AF1-92A3-75647D60B819}"/>
                </a:ext>
              </a:extLst>
            </p:cNvPr>
            <p:cNvSpPr txBox="1"/>
            <p:nvPr/>
          </p:nvSpPr>
          <p:spPr>
            <a:xfrm>
              <a:off x="9889630" y="2289076"/>
              <a:ext cx="212546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Presentation on existing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QA Process</a:t>
              </a:r>
            </a:p>
          </p:txBody>
        </p:sp>
        <p:sp>
          <p:nvSpPr>
            <p:cNvPr id="21" name="TextBox 30">
              <a:extLst>
                <a:ext uri="{FF2B5EF4-FFF2-40B4-BE49-F238E27FC236}">
                  <a16:creationId xmlns:a16="http://schemas.microsoft.com/office/drawing/2014/main" id="{30E02CB2-C083-4BEF-8105-979D29F5A39A}"/>
                </a:ext>
              </a:extLst>
            </p:cNvPr>
            <p:cNvSpPr txBox="1"/>
            <p:nvPr/>
          </p:nvSpPr>
          <p:spPr>
            <a:xfrm>
              <a:off x="9873752" y="2784691"/>
              <a:ext cx="19220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Plan Estimates</a:t>
              </a:r>
            </a:p>
          </p:txBody>
        </p:sp>
        <p:sp>
          <p:nvSpPr>
            <p:cNvPr id="22" name="TextBox 31">
              <a:extLst>
                <a:ext uri="{FF2B5EF4-FFF2-40B4-BE49-F238E27FC236}">
                  <a16:creationId xmlns:a16="http://schemas.microsoft.com/office/drawing/2014/main" id="{3730F036-7F44-4798-A04F-1E95135074FE}"/>
                </a:ext>
              </a:extLst>
            </p:cNvPr>
            <p:cNvSpPr txBox="1"/>
            <p:nvPr/>
          </p:nvSpPr>
          <p:spPr>
            <a:xfrm>
              <a:off x="9883044" y="3261464"/>
              <a:ext cx="18904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Use Cases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Cases/ scenario</a:t>
              </a:r>
            </a:p>
          </p:txBody>
        </p:sp>
        <p:sp>
          <p:nvSpPr>
            <p:cNvPr id="23" name="TextBox 32">
              <a:extLst>
                <a:ext uri="{FF2B5EF4-FFF2-40B4-BE49-F238E27FC236}">
                  <a16:creationId xmlns:a16="http://schemas.microsoft.com/office/drawing/2014/main" id="{C81F3ED4-561E-4EC0-9E4F-3F180981F36B}"/>
                </a:ext>
              </a:extLst>
            </p:cNvPr>
            <p:cNvSpPr txBox="1"/>
            <p:nvPr/>
          </p:nvSpPr>
          <p:spPr>
            <a:xfrm>
              <a:off x="9879634" y="3744729"/>
              <a:ext cx="19221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Environment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Setup Documents</a:t>
              </a:r>
            </a:p>
          </p:txBody>
        </p:sp>
        <p:sp>
          <p:nvSpPr>
            <p:cNvPr id="24" name="TextBox 33">
              <a:extLst>
                <a:ext uri="{FF2B5EF4-FFF2-40B4-BE49-F238E27FC236}">
                  <a16:creationId xmlns:a16="http://schemas.microsoft.com/office/drawing/2014/main" id="{745BF195-BD5E-446C-A232-283A58C461A0}"/>
                </a:ext>
              </a:extLst>
            </p:cNvPr>
            <p:cNvSpPr txBox="1"/>
            <p:nvPr/>
          </p:nvSpPr>
          <p:spPr>
            <a:xfrm>
              <a:off x="9892333" y="4328712"/>
              <a:ext cx="21254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Data</a:t>
              </a:r>
            </a:p>
          </p:txBody>
        </p:sp>
        <p:sp>
          <p:nvSpPr>
            <p:cNvPr id="25" name="TextBox 34">
              <a:extLst>
                <a:ext uri="{FF2B5EF4-FFF2-40B4-BE49-F238E27FC236}">
                  <a16:creationId xmlns:a16="http://schemas.microsoft.com/office/drawing/2014/main" id="{57554B50-D717-46EA-AD4F-34296DE78A52}"/>
                </a:ext>
              </a:extLst>
            </p:cNvPr>
            <p:cNvSpPr txBox="1"/>
            <p:nvPr/>
          </p:nvSpPr>
          <p:spPr>
            <a:xfrm>
              <a:off x="9889394" y="4680228"/>
              <a:ext cx="191621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Defect Management Reports</a:t>
              </a:r>
            </a:p>
          </p:txBody>
        </p:sp>
        <p:sp>
          <p:nvSpPr>
            <p:cNvPr id="26" name="TextBox 35">
              <a:extLst>
                <a:ext uri="{FF2B5EF4-FFF2-40B4-BE49-F238E27FC236}">
                  <a16:creationId xmlns:a16="http://schemas.microsoft.com/office/drawing/2014/main" id="{A6B044DB-0740-4FBE-9A4D-1B02D0D69C89}"/>
                </a:ext>
              </a:extLst>
            </p:cNvPr>
            <p:cNvSpPr txBox="1"/>
            <p:nvPr/>
          </p:nvSpPr>
          <p:spPr>
            <a:xfrm>
              <a:off x="9899621" y="5287878"/>
              <a:ext cx="212546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Defect Reports</a:t>
              </a:r>
            </a:p>
          </p:txBody>
        </p:sp>
        <p:sp>
          <p:nvSpPr>
            <p:cNvPr id="27" name="TextBox 36">
              <a:extLst>
                <a:ext uri="{FF2B5EF4-FFF2-40B4-BE49-F238E27FC236}">
                  <a16:creationId xmlns:a16="http://schemas.microsoft.com/office/drawing/2014/main" id="{9198D31F-E19B-480B-A1F1-87D7126820A0}"/>
                </a:ext>
              </a:extLst>
            </p:cNvPr>
            <p:cNvSpPr txBox="1"/>
            <p:nvPr/>
          </p:nvSpPr>
          <p:spPr>
            <a:xfrm>
              <a:off x="9899153" y="5701889"/>
              <a:ext cx="1906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Defect Analysis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63443AF-A60A-4AC6-94B7-90DB49308C41}"/>
                </a:ext>
              </a:extLst>
            </p:cNvPr>
            <p:cNvSpPr/>
            <p:nvPr/>
          </p:nvSpPr>
          <p:spPr>
            <a:xfrm>
              <a:off x="2921550" y="4655964"/>
              <a:ext cx="6915020" cy="485929"/>
            </a:xfrm>
            <a:prstGeom prst="rect">
              <a:avLst/>
            </a:prstGeom>
            <a:solidFill>
              <a:srgbClr val="6DBD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Requirement Verification, Integration &amp; System Testing, Acceptance Testing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E9F458A-A624-4F0B-9ABE-7C83B394A13C}"/>
                </a:ext>
              </a:extLst>
            </p:cNvPr>
            <p:cNvSpPr/>
            <p:nvPr/>
          </p:nvSpPr>
          <p:spPr>
            <a:xfrm>
              <a:off x="5225384" y="5640154"/>
              <a:ext cx="4611186" cy="485929"/>
            </a:xfrm>
            <a:prstGeom prst="rect">
              <a:avLst/>
            </a:prstGeom>
            <a:solidFill>
              <a:srgbClr val="6DBD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Defect Reporting And Analysis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0B62FA9-18EC-4EE5-BF73-A08793B1EE59}"/>
              </a:ext>
            </a:extLst>
          </p:cNvPr>
          <p:cNvSpPr/>
          <p:nvPr/>
        </p:nvSpPr>
        <p:spPr>
          <a:xfrm>
            <a:off x="8166705" y="479939"/>
            <a:ext cx="4025295" cy="369332"/>
          </a:xfrm>
          <a:prstGeom prst="rect">
            <a:avLst/>
          </a:prstGeom>
          <a:solidFill>
            <a:srgbClr val="ADC8E2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Automation Testing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C8C8AF-0337-4194-B92C-B4CD2506DBB1}"/>
              </a:ext>
            </a:extLst>
          </p:cNvPr>
          <p:cNvSpPr/>
          <p:nvPr/>
        </p:nvSpPr>
        <p:spPr>
          <a:xfrm>
            <a:off x="4083352" y="479939"/>
            <a:ext cx="4025295" cy="369332"/>
          </a:xfrm>
          <a:prstGeom prst="rect">
            <a:avLst/>
          </a:prstGeom>
          <a:solidFill>
            <a:srgbClr val="262C59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 Testing Process</a:t>
            </a:r>
            <a:endParaRPr lang="en-GB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356D45-8ED8-4AA9-BC29-E5E78C0CD5D2}"/>
              </a:ext>
            </a:extLst>
          </p:cNvPr>
          <p:cNvSpPr/>
          <p:nvPr/>
        </p:nvSpPr>
        <p:spPr>
          <a:xfrm>
            <a:off x="0" y="479939"/>
            <a:ext cx="4025295" cy="369332"/>
          </a:xfrm>
          <a:prstGeom prst="rect">
            <a:avLst/>
          </a:prstGeom>
          <a:solidFill>
            <a:srgbClr val="ADC8E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Quality Assurance Practices</a:t>
            </a:r>
            <a:endParaRPr lang="en-GB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15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Quality Assurance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92BB04-02E4-4416-8CB6-006B79EC18F4}"/>
              </a:ext>
            </a:extLst>
          </p:cNvPr>
          <p:cNvSpPr/>
          <p:nvPr/>
        </p:nvSpPr>
        <p:spPr>
          <a:xfrm>
            <a:off x="8166705" y="479939"/>
            <a:ext cx="4025295" cy="369332"/>
          </a:xfrm>
          <a:prstGeom prst="rect">
            <a:avLst/>
          </a:prstGeom>
          <a:solidFill>
            <a:srgbClr val="262C59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Automation Testing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764D12-435F-40DA-BE64-B120BE0A9CDF}"/>
              </a:ext>
            </a:extLst>
          </p:cNvPr>
          <p:cNvSpPr/>
          <p:nvPr/>
        </p:nvSpPr>
        <p:spPr>
          <a:xfrm>
            <a:off x="4083352" y="479939"/>
            <a:ext cx="4025295" cy="369332"/>
          </a:xfrm>
          <a:prstGeom prst="rect">
            <a:avLst/>
          </a:prstGeom>
          <a:solidFill>
            <a:srgbClr val="ADC8E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 Testing Process</a:t>
            </a:r>
            <a:endParaRPr lang="en-GB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5A2C79-18DC-42D4-952B-D9B5B494E204}"/>
              </a:ext>
            </a:extLst>
          </p:cNvPr>
          <p:cNvSpPr/>
          <p:nvPr/>
        </p:nvSpPr>
        <p:spPr>
          <a:xfrm>
            <a:off x="0" y="479939"/>
            <a:ext cx="4025295" cy="369332"/>
          </a:xfrm>
          <a:prstGeom prst="rect">
            <a:avLst/>
          </a:prstGeom>
          <a:solidFill>
            <a:srgbClr val="ADC8E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Quality Assurance Practices</a:t>
            </a:r>
            <a:endParaRPr lang="en-GB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5AF4307-F4C9-4657-B771-652334EB0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625" y="911938"/>
            <a:ext cx="8174750" cy="5458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971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A457D-54CF-40D8-94ED-363E3C84FE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Automation Testing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C229CE-8A85-4109-97A3-3691A99EBB47}"/>
              </a:ext>
            </a:extLst>
          </p:cNvPr>
          <p:cNvGrpSpPr/>
          <p:nvPr/>
        </p:nvGrpSpPr>
        <p:grpSpPr>
          <a:xfrm>
            <a:off x="1997972" y="534828"/>
            <a:ext cx="8196057" cy="5788345"/>
            <a:chOff x="1805192" y="579223"/>
            <a:chExt cx="8196057" cy="578834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E3BC26A-AA76-4387-83B2-0A23FFDBE8E1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8842" y="3293973"/>
              <a:ext cx="731520" cy="548640"/>
              <a:chOff x="4400550" y="2846387"/>
              <a:chExt cx="734941" cy="782638"/>
            </a:xfrm>
          </p:grpSpPr>
          <p:pic>
            <p:nvPicPr>
              <p:cNvPr id="84" name="Picture 11">
                <a:extLst>
                  <a:ext uri="{FF2B5EF4-FFF2-40B4-BE49-F238E27FC236}">
                    <a16:creationId xmlns:a16="http://schemas.microsoft.com/office/drawing/2014/main" id="{B2CBB5CF-D7BC-4575-9D6D-8AFECB8F0B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0550" y="2882442"/>
                <a:ext cx="639928" cy="7465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5" name="Picture 10" descr="http://www2.psd100.com/ppp/2013/11/0601/Notepad-icon-1106182822.png">
                <a:extLst>
                  <a:ext uri="{FF2B5EF4-FFF2-40B4-BE49-F238E27FC236}">
                    <a16:creationId xmlns:a16="http://schemas.microsoft.com/office/drawing/2014/main" id="{3DFEACCF-D45A-42B9-9223-B84FBA5EE9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6628" y="2846387"/>
                <a:ext cx="648863" cy="782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Donut 6">
              <a:extLst>
                <a:ext uri="{FF2B5EF4-FFF2-40B4-BE49-F238E27FC236}">
                  <a16:creationId xmlns:a16="http://schemas.microsoft.com/office/drawing/2014/main" id="{4FF18BC1-1380-48A1-AFCA-DCDFDBD8F28A}"/>
                </a:ext>
              </a:extLst>
            </p:cNvPr>
            <p:cNvSpPr/>
            <p:nvPr/>
          </p:nvSpPr>
          <p:spPr>
            <a:xfrm>
              <a:off x="7842510" y="609514"/>
              <a:ext cx="1872990" cy="1838322"/>
            </a:xfrm>
            <a:prstGeom prst="donut">
              <a:avLst>
                <a:gd name="adj" fmla="val 5443"/>
              </a:avLst>
            </a:prstGeom>
            <a:solidFill>
              <a:srgbClr val="ED7D31">
                <a:lumMod val="20000"/>
                <a:lumOff val="80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66E4C2F-5F30-49ED-BEC4-4F08B124970F}"/>
                </a:ext>
              </a:extLst>
            </p:cNvPr>
            <p:cNvGrpSpPr/>
            <p:nvPr/>
          </p:nvGrpSpPr>
          <p:grpSpPr>
            <a:xfrm>
              <a:off x="3002001" y="4204620"/>
              <a:ext cx="5625697" cy="379666"/>
              <a:chOff x="1859001" y="4159061"/>
              <a:chExt cx="5625697" cy="417633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8CE0968F-7AFC-4176-B225-3EA112202CEB}"/>
                  </a:ext>
                </a:extLst>
              </p:cNvPr>
              <p:cNvGrpSpPr/>
              <p:nvPr/>
            </p:nvGrpSpPr>
            <p:grpSpPr>
              <a:xfrm>
                <a:off x="1859001" y="4159061"/>
                <a:ext cx="1019503" cy="335431"/>
                <a:chOff x="2301356" y="3936409"/>
                <a:chExt cx="776514" cy="473438"/>
              </a:xfrm>
              <a:solidFill>
                <a:srgbClr val="FFC000"/>
              </a:solidFill>
            </p:grpSpPr>
            <p:sp>
              <p:nvSpPr>
                <p:cNvPr id="82" name="Flowchart: Document 81">
                  <a:extLst>
                    <a:ext uri="{FF2B5EF4-FFF2-40B4-BE49-F238E27FC236}">
                      <a16:creationId xmlns:a16="http://schemas.microsoft.com/office/drawing/2014/main" id="{D51466EE-1EB1-4C18-B368-ED8ED06747B6}"/>
                    </a:ext>
                  </a:extLst>
                </p:cNvPr>
                <p:cNvSpPr/>
                <p:nvPr/>
              </p:nvSpPr>
              <p:spPr>
                <a:xfrm>
                  <a:off x="2429588" y="3936409"/>
                  <a:ext cx="648282" cy="357415"/>
                </a:xfrm>
                <a:prstGeom prst="flowChartDocument">
                  <a:avLst/>
                </a:prstGeom>
                <a:solidFill>
                  <a:srgbClr val="5B9BD5">
                    <a:lumMod val="20000"/>
                    <a:lumOff val="80000"/>
                  </a:srgbClr>
                </a:soli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3" name="Flowchart: Document 82">
                  <a:extLst>
                    <a:ext uri="{FF2B5EF4-FFF2-40B4-BE49-F238E27FC236}">
                      <a16:creationId xmlns:a16="http://schemas.microsoft.com/office/drawing/2014/main" id="{638B8E02-6503-4ED8-9070-9F7B9B498320}"/>
                    </a:ext>
                  </a:extLst>
                </p:cNvPr>
                <p:cNvSpPr/>
                <p:nvPr/>
              </p:nvSpPr>
              <p:spPr>
                <a:xfrm>
                  <a:off x="2301356" y="4052432"/>
                  <a:ext cx="648282" cy="357415"/>
                </a:xfrm>
                <a:prstGeom prst="flowChartDocument">
                  <a:avLst/>
                </a:prstGeom>
                <a:solidFill>
                  <a:srgbClr val="5B9BD5">
                    <a:lumMod val="40000"/>
                    <a:lumOff val="60000"/>
                  </a:srgbClr>
                </a:soli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035F632C-202F-45D7-98F5-1E4921980E1E}"/>
                  </a:ext>
                </a:extLst>
              </p:cNvPr>
              <p:cNvGrpSpPr/>
              <p:nvPr/>
            </p:nvGrpSpPr>
            <p:grpSpPr>
              <a:xfrm>
                <a:off x="3984386" y="4159061"/>
                <a:ext cx="1197215" cy="417633"/>
                <a:chOff x="640080" y="3364339"/>
                <a:chExt cx="1672046" cy="1194598"/>
              </a:xfrm>
              <a:solidFill>
                <a:srgbClr val="FFC000"/>
              </a:solidFill>
            </p:grpSpPr>
            <p:sp>
              <p:nvSpPr>
                <p:cNvPr id="79" name="Flowchart: Document 78">
                  <a:extLst>
                    <a:ext uri="{FF2B5EF4-FFF2-40B4-BE49-F238E27FC236}">
                      <a16:creationId xmlns:a16="http://schemas.microsoft.com/office/drawing/2014/main" id="{06563809-2AEF-486C-8344-6A7927A537C8}"/>
                    </a:ext>
                  </a:extLst>
                </p:cNvPr>
                <p:cNvSpPr/>
                <p:nvPr/>
              </p:nvSpPr>
              <p:spPr>
                <a:xfrm>
                  <a:off x="1123406" y="3364339"/>
                  <a:ext cx="1188720" cy="724336"/>
                </a:xfrm>
                <a:prstGeom prst="flowChartDocument">
                  <a:avLst/>
                </a:prstGeom>
                <a:solidFill>
                  <a:srgbClr val="A5A5A5">
                    <a:lumMod val="20000"/>
                    <a:lumOff val="80000"/>
                  </a:srgbClr>
                </a:soli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0" name="Flowchart: Document 79">
                  <a:extLst>
                    <a:ext uri="{FF2B5EF4-FFF2-40B4-BE49-F238E27FC236}">
                      <a16:creationId xmlns:a16="http://schemas.microsoft.com/office/drawing/2014/main" id="{8C437C2D-AB1A-4B5D-AFF1-D3E23DBE2330}"/>
                    </a:ext>
                  </a:extLst>
                </p:cNvPr>
                <p:cNvSpPr/>
                <p:nvPr/>
              </p:nvSpPr>
              <p:spPr>
                <a:xfrm>
                  <a:off x="888275" y="3599470"/>
                  <a:ext cx="1188720" cy="724336"/>
                </a:xfrm>
                <a:prstGeom prst="flowChartDocument">
                  <a:avLst/>
                </a:prstGeom>
                <a:solidFill>
                  <a:srgbClr val="A5A5A5">
                    <a:lumMod val="40000"/>
                    <a:lumOff val="60000"/>
                  </a:srgbClr>
                </a:soli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1" name="Flowchart: Document 80">
                  <a:extLst>
                    <a:ext uri="{FF2B5EF4-FFF2-40B4-BE49-F238E27FC236}">
                      <a16:creationId xmlns:a16="http://schemas.microsoft.com/office/drawing/2014/main" id="{3FA5ECF4-DD82-4A76-8D00-8770925AD760}"/>
                    </a:ext>
                  </a:extLst>
                </p:cNvPr>
                <p:cNvSpPr/>
                <p:nvPr/>
              </p:nvSpPr>
              <p:spPr>
                <a:xfrm>
                  <a:off x="640080" y="3834601"/>
                  <a:ext cx="1188720" cy="724336"/>
                </a:xfrm>
                <a:prstGeom prst="flowChartDocument">
                  <a:avLst/>
                </a:prstGeom>
                <a:solidFill>
                  <a:srgbClr val="A5A5A5"/>
                </a:soli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Tests</a:t>
                  </a:r>
                  <a:endParaRPr kumimoji="0" lang="en-GB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B57D89E2-1F14-428C-99E7-A31B5FF00D85}"/>
                  </a:ext>
                </a:extLst>
              </p:cNvPr>
              <p:cNvGrpSpPr/>
              <p:nvPr/>
            </p:nvGrpSpPr>
            <p:grpSpPr>
              <a:xfrm>
                <a:off x="6287483" y="4159061"/>
                <a:ext cx="1197215" cy="417633"/>
                <a:chOff x="6287483" y="4224376"/>
                <a:chExt cx="1197215" cy="417633"/>
              </a:xfrm>
            </p:grpSpPr>
            <p:sp>
              <p:nvSpPr>
                <p:cNvPr id="76" name="Flowchart: Document 75">
                  <a:extLst>
                    <a:ext uri="{FF2B5EF4-FFF2-40B4-BE49-F238E27FC236}">
                      <a16:creationId xmlns:a16="http://schemas.microsoft.com/office/drawing/2014/main" id="{F369BC09-965F-4F54-8969-EE0E684D357F}"/>
                    </a:ext>
                  </a:extLst>
                </p:cNvPr>
                <p:cNvSpPr/>
                <p:nvPr/>
              </p:nvSpPr>
              <p:spPr>
                <a:xfrm>
                  <a:off x="6633553" y="4224376"/>
                  <a:ext cx="851145" cy="253229"/>
                </a:xfrm>
                <a:prstGeom prst="flowChartDocument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7" name="Flowchart: Document 76">
                  <a:extLst>
                    <a:ext uri="{FF2B5EF4-FFF2-40B4-BE49-F238E27FC236}">
                      <a16:creationId xmlns:a16="http://schemas.microsoft.com/office/drawing/2014/main" id="{D0547D72-A64F-4197-A329-E64E5385D2D6}"/>
                    </a:ext>
                  </a:extLst>
                </p:cNvPr>
                <p:cNvSpPr/>
                <p:nvPr/>
              </p:nvSpPr>
              <p:spPr>
                <a:xfrm>
                  <a:off x="6465195" y="4306578"/>
                  <a:ext cx="851145" cy="253229"/>
                </a:xfrm>
                <a:prstGeom prst="flowChartDocument">
                  <a:avLst/>
                </a:prstGeom>
                <a:solidFill>
                  <a:srgbClr val="ED7D31">
                    <a:lumMod val="40000"/>
                    <a:lumOff val="60000"/>
                  </a:srgbClr>
                </a:soli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8" name="Flowchart: Document 77">
                  <a:extLst>
                    <a:ext uri="{FF2B5EF4-FFF2-40B4-BE49-F238E27FC236}">
                      <a16:creationId xmlns:a16="http://schemas.microsoft.com/office/drawing/2014/main" id="{F43C6EE8-48AA-4FE0-9C0E-1B1BF9ADC690}"/>
                    </a:ext>
                  </a:extLst>
                </p:cNvPr>
                <p:cNvSpPr/>
                <p:nvPr/>
              </p:nvSpPr>
              <p:spPr>
                <a:xfrm>
                  <a:off x="6287483" y="4388780"/>
                  <a:ext cx="851145" cy="253229"/>
                </a:xfrm>
                <a:prstGeom prst="flowChartDocument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Tests</a:t>
                  </a:r>
                  <a:endParaRPr kumimoji="0" lang="en-GB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F0F461-81C1-4026-BE6B-198A894F7261}"/>
                </a:ext>
              </a:extLst>
            </p:cNvPr>
            <p:cNvSpPr/>
            <p:nvPr/>
          </p:nvSpPr>
          <p:spPr>
            <a:xfrm>
              <a:off x="2498767" y="4845817"/>
              <a:ext cx="6128931" cy="271847"/>
            </a:xfrm>
            <a:prstGeom prst="rect">
              <a:avLst/>
            </a:prstGeom>
            <a:solidFill>
              <a:srgbClr val="A5A5A5">
                <a:lumMod val="20000"/>
                <a:lumOff val="8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EXECUTION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D00234-ED4B-4A0F-8EF1-CC45D188310F}"/>
                </a:ext>
              </a:extLst>
            </p:cNvPr>
            <p:cNvSpPr/>
            <p:nvPr/>
          </p:nvSpPr>
          <p:spPr>
            <a:xfrm>
              <a:off x="2498767" y="5233537"/>
              <a:ext cx="6128931" cy="271847"/>
            </a:xfrm>
            <a:prstGeom prst="rect">
              <a:avLst/>
            </a:prstGeom>
            <a:solidFill>
              <a:srgbClr val="A5A5A5">
                <a:lumMod val="20000"/>
                <a:lumOff val="8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REPORTING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9" name="Picture 10" descr="http://www2.psd100.com/ppp/2013/11/0601/Notepad-icon-1106182822.png">
              <a:extLst>
                <a:ext uri="{FF2B5EF4-FFF2-40B4-BE49-F238E27FC236}">
                  <a16:creationId xmlns:a16="http://schemas.microsoft.com/office/drawing/2014/main" id="{807A3AFD-A6BF-456A-B1C6-1C3F360D8BF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7200" y="893546"/>
              <a:ext cx="553347" cy="429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B36C1C6-2A82-4C8E-BDD4-D363465F4050}"/>
                </a:ext>
              </a:extLst>
            </p:cNvPr>
            <p:cNvGrpSpPr>
              <a:grpSpLocks/>
            </p:cNvGrpSpPr>
            <p:nvPr/>
          </p:nvGrpSpPr>
          <p:grpSpPr>
            <a:xfrm>
              <a:off x="8548189" y="1552567"/>
              <a:ext cx="487775" cy="431830"/>
              <a:chOff x="4400550" y="2846387"/>
              <a:chExt cx="734941" cy="782638"/>
            </a:xfrm>
          </p:grpSpPr>
          <p:pic>
            <p:nvPicPr>
              <p:cNvPr id="71" name="Picture 11">
                <a:extLst>
                  <a:ext uri="{FF2B5EF4-FFF2-40B4-BE49-F238E27FC236}">
                    <a16:creationId xmlns:a16="http://schemas.microsoft.com/office/drawing/2014/main" id="{8D76D0B9-9484-4AF2-8DBF-DDA0C6B2AE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0550" y="2882442"/>
                <a:ext cx="639928" cy="7465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2" name="Picture 10" descr="http://www2.psd100.com/ppp/2013/11/0601/Notepad-icon-1106182822.png">
                <a:extLst>
                  <a:ext uri="{FF2B5EF4-FFF2-40B4-BE49-F238E27FC236}">
                    <a16:creationId xmlns:a16="http://schemas.microsoft.com/office/drawing/2014/main" id="{674D50DD-0844-4869-A6DA-ECEDA8C8FF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6628" y="2846387"/>
                <a:ext cx="648863" cy="782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A78DDF-37E9-4EC1-85A5-3DB1C1702691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38201" y="579223"/>
              <a:ext cx="731520" cy="548640"/>
              <a:chOff x="2380801" y="688978"/>
              <a:chExt cx="582914" cy="442679"/>
            </a:xfrm>
          </p:grpSpPr>
          <p:pic>
            <p:nvPicPr>
              <p:cNvPr id="69" name="Picture 15" descr="http://www2.psd100.com/ppp/2013/11/2701/Computer-desktop-1127152824.png">
                <a:extLst>
                  <a:ext uri="{FF2B5EF4-FFF2-40B4-BE49-F238E27FC236}">
                    <a16:creationId xmlns:a16="http://schemas.microsoft.com/office/drawing/2014/main" id="{86F2A1C9-C47F-46BC-8F8D-3E2A7FB63E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0801" y="688978"/>
                <a:ext cx="372928" cy="442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17" descr="http://icons.iconarchive.com/icons/icons-land/vista-people/256/Office-Customer-Male-Light-icon.png">
                <a:extLst>
                  <a:ext uri="{FF2B5EF4-FFF2-40B4-BE49-F238E27FC236}">
                    <a16:creationId xmlns:a16="http://schemas.microsoft.com/office/drawing/2014/main" id="{449AAE6D-7E41-4A89-82E3-D018561FB0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5115" y="880027"/>
                <a:ext cx="228600" cy="228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19" descr="https://cdn4.iconfinder.com/data/icons/database/PNG/256/Database_3.png">
              <a:extLst>
                <a:ext uri="{FF2B5EF4-FFF2-40B4-BE49-F238E27FC236}">
                  <a16:creationId xmlns:a16="http://schemas.microsoft.com/office/drawing/2014/main" id="{42ECEE97-6742-4C18-A8D0-0A8C5FE8936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3100" y="1298908"/>
              <a:ext cx="73152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1" descr="http://files.softicons.com/download/system-icons/junior-icons-by-treetog-artwork/png/256/Internet%20URL.png">
              <a:extLst>
                <a:ext uri="{FF2B5EF4-FFF2-40B4-BE49-F238E27FC236}">
                  <a16:creationId xmlns:a16="http://schemas.microsoft.com/office/drawing/2014/main" id="{35335CFA-DBEC-468E-B7D2-E69E3828DAF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9775" y="1323148"/>
              <a:ext cx="73152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5">
              <a:extLst>
                <a:ext uri="{FF2B5EF4-FFF2-40B4-BE49-F238E27FC236}">
                  <a16:creationId xmlns:a16="http://schemas.microsoft.com/office/drawing/2014/main" id="{F829615F-AE28-4A24-85D7-1CEC33CFA94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5192" y="3216237"/>
              <a:ext cx="731520" cy="730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96A719-F407-400D-8A3F-25B0E049BE9F}"/>
                </a:ext>
              </a:extLst>
            </p:cNvPr>
            <p:cNvSpPr txBox="1"/>
            <p:nvPr/>
          </p:nvSpPr>
          <p:spPr>
            <a:xfrm>
              <a:off x="5207870" y="1777808"/>
              <a:ext cx="9824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 marL="0" indent="0">
                <a:defRPr sz="1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Database</a:t>
              </a:r>
              <a:endPara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1222C0-8A30-4BDE-82D5-FFEA231E5951}"/>
                </a:ext>
              </a:extLst>
            </p:cNvPr>
            <p:cNvSpPr txBox="1"/>
            <p:nvPr/>
          </p:nvSpPr>
          <p:spPr>
            <a:xfrm>
              <a:off x="1806147" y="3906113"/>
              <a:ext cx="9824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 marL="0" indent="0">
                <a:defRPr sz="1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Data</a:t>
              </a:r>
              <a:endPara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E29ABC-6B64-4472-B141-6D2405F5D213}"/>
                </a:ext>
              </a:extLst>
            </p:cNvPr>
            <p:cNvSpPr txBox="1"/>
            <p:nvPr/>
          </p:nvSpPr>
          <p:spPr>
            <a:xfrm>
              <a:off x="5015300" y="3842613"/>
              <a:ext cx="9824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 marL="0" indent="0">
                <a:defRPr sz="1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Scripts</a:t>
              </a:r>
              <a:endPara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3BC58E-F61D-41CB-A091-CC63F9AE1B92}"/>
                </a:ext>
              </a:extLst>
            </p:cNvPr>
            <p:cNvSpPr txBox="1"/>
            <p:nvPr/>
          </p:nvSpPr>
          <p:spPr>
            <a:xfrm>
              <a:off x="7959506" y="1265021"/>
              <a:ext cx="20417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 marL="0" indent="0">
                <a:defRPr sz="1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Common Libraries</a:t>
              </a:r>
              <a:endPara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8C8595-8D8D-4744-840D-C87AFF2E8858}"/>
                </a:ext>
              </a:extLst>
            </p:cNvPr>
            <p:cNvSpPr txBox="1"/>
            <p:nvPr/>
          </p:nvSpPr>
          <p:spPr>
            <a:xfrm>
              <a:off x="8155669" y="1925195"/>
              <a:ext cx="13929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Script Templates 1…n</a:t>
              </a:r>
              <a:endPara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DE6F9DF-5967-4596-9513-B67B465CED8F}"/>
                </a:ext>
              </a:extLst>
            </p:cNvPr>
            <p:cNvSpPr/>
            <p:nvPr/>
          </p:nvSpPr>
          <p:spPr>
            <a:xfrm>
              <a:off x="7697899" y="3404173"/>
              <a:ext cx="2170298" cy="370634"/>
            </a:xfrm>
            <a:prstGeom prst="rect">
              <a:avLst/>
            </a:prstGeom>
            <a:solidFill>
              <a:srgbClr val="A5A5A5">
                <a:lumMod val="20000"/>
                <a:lumOff val="8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SELENIUM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4D9B6F9-D204-4C10-BD43-22558C1E0F42}"/>
                </a:ext>
              </a:extLst>
            </p:cNvPr>
            <p:cNvGrpSpPr/>
            <p:nvPr/>
          </p:nvGrpSpPr>
          <p:grpSpPr>
            <a:xfrm>
              <a:off x="7683311" y="2667531"/>
              <a:ext cx="2158656" cy="681035"/>
              <a:chOff x="6553374" y="2351959"/>
              <a:chExt cx="2158656" cy="574615"/>
            </a:xfrm>
            <a:solidFill>
              <a:srgbClr val="A5A5A5">
                <a:lumMod val="60000"/>
                <a:lumOff val="40000"/>
              </a:srgbClr>
            </a:solidFill>
          </p:grpSpPr>
          <p:sp>
            <p:nvSpPr>
              <p:cNvPr id="66" name="Donut 38">
                <a:extLst>
                  <a:ext uri="{FF2B5EF4-FFF2-40B4-BE49-F238E27FC236}">
                    <a16:creationId xmlns:a16="http://schemas.microsoft.com/office/drawing/2014/main" id="{245DB81A-7055-461B-BF57-910A484AE4F7}"/>
                  </a:ext>
                </a:extLst>
              </p:cNvPr>
              <p:cNvSpPr/>
              <p:nvPr/>
            </p:nvSpPr>
            <p:spPr>
              <a:xfrm>
                <a:off x="6553374" y="2351959"/>
                <a:ext cx="700367" cy="574615"/>
              </a:xfrm>
              <a:prstGeom prst="donut">
                <a:avLst>
                  <a:gd name="adj" fmla="val 16283"/>
                </a:avLst>
              </a:prstGeom>
              <a:solidFill>
                <a:srgbClr val="A5A5A5">
                  <a:lumMod val="20000"/>
                  <a:lumOff val="80000"/>
                </a:srgbClr>
              </a:soli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7" name="Donut 39">
                <a:extLst>
                  <a:ext uri="{FF2B5EF4-FFF2-40B4-BE49-F238E27FC236}">
                    <a16:creationId xmlns:a16="http://schemas.microsoft.com/office/drawing/2014/main" id="{E299C524-F682-4B0A-82D6-46A16E93D960}"/>
                  </a:ext>
                </a:extLst>
              </p:cNvPr>
              <p:cNvSpPr/>
              <p:nvPr/>
            </p:nvSpPr>
            <p:spPr>
              <a:xfrm>
                <a:off x="7332804" y="2351959"/>
                <a:ext cx="640614" cy="574614"/>
              </a:xfrm>
              <a:prstGeom prst="donut">
                <a:avLst>
                  <a:gd name="adj" fmla="val 16283"/>
                </a:avLst>
              </a:prstGeom>
              <a:solidFill>
                <a:srgbClr val="A5A5A5">
                  <a:lumMod val="20000"/>
                  <a:lumOff val="80000"/>
                </a:srgbClr>
              </a:soli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8" name="Donut 40">
                <a:extLst>
                  <a:ext uri="{FF2B5EF4-FFF2-40B4-BE49-F238E27FC236}">
                    <a16:creationId xmlns:a16="http://schemas.microsoft.com/office/drawing/2014/main" id="{2BBF169E-964F-4287-A209-47FA442F2120}"/>
                  </a:ext>
                </a:extLst>
              </p:cNvPr>
              <p:cNvSpPr/>
              <p:nvPr/>
            </p:nvSpPr>
            <p:spPr>
              <a:xfrm>
                <a:off x="8071416" y="2351959"/>
                <a:ext cx="640614" cy="574614"/>
              </a:xfrm>
              <a:prstGeom prst="donut">
                <a:avLst>
                  <a:gd name="adj" fmla="val 16283"/>
                </a:avLst>
              </a:prstGeom>
              <a:solidFill>
                <a:srgbClr val="A5A5A5">
                  <a:lumMod val="20000"/>
                  <a:lumOff val="80000"/>
                </a:srgbClr>
              </a:soli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22" name="Elbow Connector 41">
              <a:extLst>
                <a:ext uri="{FF2B5EF4-FFF2-40B4-BE49-F238E27FC236}">
                  <a16:creationId xmlns:a16="http://schemas.microsoft.com/office/drawing/2014/main" id="{08D8C793-DCF2-4276-8206-7C60CE85DDE4}"/>
                </a:ext>
              </a:extLst>
            </p:cNvPr>
            <p:cNvCxnSpPr>
              <a:stCxn id="70" idx="3"/>
              <a:endCxn id="12" idx="0"/>
            </p:cNvCxnSpPr>
            <p:nvPr/>
          </p:nvCxnSpPr>
          <p:spPr>
            <a:xfrm>
              <a:off x="5169721" y="957661"/>
              <a:ext cx="349139" cy="341247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  <a:tailEnd type="arrow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A24B21D-F3C7-455F-85B6-D3F00265BF59}"/>
                </a:ext>
              </a:extLst>
            </p:cNvPr>
            <p:cNvCxnSpPr>
              <a:endCxn id="85" idx="0"/>
            </p:cNvCxnSpPr>
            <p:nvPr/>
          </p:nvCxnSpPr>
          <p:spPr>
            <a:xfrm flipH="1">
              <a:off x="5497441" y="1901124"/>
              <a:ext cx="11247" cy="139284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  <a:tailEnd type="arrow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CAA1088-08C7-44B1-97C1-3449AB6D37A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2561295" y="1586966"/>
              <a:ext cx="688377" cy="10502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  <a:tailEnd type="arrow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9C54F54-F236-4C72-B443-0F65F1D7FFD8}"/>
                </a:ext>
              </a:extLst>
            </p:cNvPr>
            <p:cNvCxnSpPr/>
            <p:nvPr/>
          </p:nvCxnSpPr>
          <p:spPr>
            <a:xfrm flipV="1">
              <a:off x="4272544" y="1573228"/>
              <a:ext cx="956756" cy="29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  <a:tailEnd type="arrow"/>
            </a:ln>
            <a:effectLst/>
          </p:spPr>
        </p:cxnSp>
        <p:cxnSp>
          <p:nvCxnSpPr>
            <p:cNvPr id="26" name="Elbow Connector 45">
              <a:extLst>
                <a:ext uri="{FF2B5EF4-FFF2-40B4-BE49-F238E27FC236}">
                  <a16:creationId xmlns:a16="http://schemas.microsoft.com/office/drawing/2014/main" id="{6B36976A-97F2-42E6-8EC3-2D1F31BB6024}"/>
                </a:ext>
              </a:extLst>
            </p:cNvPr>
            <p:cNvCxnSpPr/>
            <p:nvPr/>
          </p:nvCxnSpPr>
          <p:spPr>
            <a:xfrm flipV="1">
              <a:off x="4317367" y="1584022"/>
              <a:ext cx="360236" cy="716892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  <a:tailEnd type="arrow"/>
            </a:ln>
            <a:effectLst/>
          </p:spPr>
        </p:cxnSp>
        <p:cxnSp>
          <p:nvCxnSpPr>
            <p:cNvPr id="27" name="Elbow Connector 46">
              <a:extLst>
                <a:ext uri="{FF2B5EF4-FFF2-40B4-BE49-F238E27FC236}">
                  <a16:creationId xmlns:a16="http://schemas.microsoft.com/office/drawing/2014/main" id="{B898B090-C9AD-4FB4-82A6-4C31E3060269}"/>
                </a:ext>
              </a:extLst>
            </p:cNvPr>
            <p:cNvCxnSpPr/>
            <p:nvPr/>
          </p:nvCxnSpPr>
          <p:spPr>
            <a:xfrm flipV="1">
              <a:off x="4312292" y="2298658"/>
              <a:ext cx="365311" cy="755651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  <a:tailEnd type="arrow"/>
            </a:ln>
            <a:effectLst/>
          </p:spPr>
        </p:cxnSp>
        <p:cxnSp>
          <p:nvCxnSpPr>
            <p:cNvPr id="28" name="Elbow Connector 47">
              <a:extLst>
                <a:ext uri="{FF2B5EF4-FFF2-40B4-BE49-F238E27FC236}">
                  <a16:creationId xmlns:a16="http://schemas.microsoft.com/office/drawing/2014/main" id="{2C592F93-627B-4C80-A1F0-31781724B33B}"/>
                </a:ext>
              </a:extLst>
            </p:cNvPr>
            <p:cNvCxnSpPr>
              <a:endCxn id="5" idx="2"/>
            </p:cNvCxnSpPr>
            <p:nvPr/>
          </p:nvCxnSpPr>
          <p:spPr>
            <a:xfrm flipV="1">
              <a:off x="5503064" y="1528675"/>
              <a:ext cx="2339446" cy="1566861"/>
            </a:xfrm>
            <a:prstGeom prst="bentConnector3">
              <a:avLst>
                <a:gd name="adj1" fmla="val 79966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  <a:tailEnd type="arrow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0CD52CA-5642-4A79-8E97-4459B43DD9D0}"/>
                </a:ext>
              </a:extLst>
            </p:cNvPr>
            <p:cNvCxnSpPr>
              <a:stCxn id="67" idx="0"/>
              <a:endCxn id="5" idx="4"/>
            </p:cNvCxnSpPr>
            <p:nvPr/>
          </p:nvCxnSpPr>
          <p:spPr>
            <a:xfrm flipH="1" flipV="1">
              <a:off x="8779005" y="2447836"/>
              <a:ext cx="4043" cy="219695"/>
            </a:xfrm>
            <a:prstGeom prst="straightConnector1">
              <a:avLst/>
            </a:prstGeom>
            <a:noFill/>
            <a:ln w="635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5452AFE-DC22-4F8B-B78D-0A9D1920ECD2}"/>
                </a:ext>
              </a:extLst>
            </p:cNvPr>
            <p:cNvCxnSpPr>
              <a:stCxn id="14" idx="3"/>
              <a:endCxn id="84" idx="1"/>
            </p:cNvCxnSpPr>
            <p:nvPr/>
          </p:nvCxnSpPr>
          <p:spPr>
            <a:xfrm flipV="1">
              <a:off x="2536712" y="3580931"/>
              <a:ext cx="2552130" cy="42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  <a:tailEnd type="arrow"/>
            </a:ln>
            <a:effectLst/>
          </p:spPr>
        </p:cxnSp>
        <p:cxnSp>
          <p:nvCxnSpPr>
            <p:cNvPr id="31" name="Elbow Connector 50">
              <a:extLst>
                <a:ext uri="{FF2B5EF4-FFF2-40B4-BE49-F238E27FC236}">
                  <a16:creationId xmlns:a16="http://schemas.microsoft.com/office/drawing/2014/main" id="{96D86602-C91B-45A2-B641-79324A53AEC0}"/>
                </a:ext>
              </a:extLst>
            </p:cNvPr>
            <p:cNvCxnSpPr/>
            <p:nvPr/>
          </p:nvCxnSpPr>
          <p:spPr>
            <a:xfrm>
              <a:off x="5790363" y="3568293"/>
              <a:ext cx="1829262" cy="764861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  <a:tailEnd type="arrow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C539DE6-679B-4D3A-81D6-6FB9F7CBF7D1}"/>
                </a:ext>
              </a:extLst>
            </p:cNvPr>
            <p:cNvCxnSpPr/>
            <p:nvPr/>
          </p:nvCxnSpPr>
          <p:spPr>
            <a:xfrm>
              <a:off x="5558292" y="5464173"/>
              <a:ext cx="0" cy="20681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B1BAE43-EFF3-4664-8729-2FCF111A0D59}"/>
                </a:ext>
              </a:extLst>
            </p:cNvPr>
            <p:cNvGrpSpPr/>
            <p:nvPr/>
          </p:nvGrpSpPr>
          <p:grpSpPr>
            <a:xfrm>
              <a:off x="2475888" y="5662075"/>
              <a:ext cx="6855499" cy="690129"/>
              <a:chOff x="1484656" y="5674148"/>
              <a:chExt cx="6855499" cy="690129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A12AB80-329B-4397-BCA4-B9170CF497D6}"/>
                  </a:ext>
                </a:extLst>
              </p:cNvPr>
              <p:cNvGrpSpPr/>
              <p:nvPr/>
            </p:nvGrpSpPr>
            <p:grpSpPr>
              <a:xfrm>
                <a:off x="1484656" y="5674148"/>
                <a:ext cx="5391956" cy="690129"/>
                <a:chOff x="1484656" y="5674148"/>
                <a:chExt cx="5391956" cy="690129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E28F5024-C78D-43F3-8111-59E1FE89A965}"/>
                    </a:ext>
                  </a:extLst>
                </p:cNvPr>
                <p:cNvGrpSpPr/>
                <p:nvPr/>
              </p:nvGrpSpPr>
              <p:grpSpPr>
                <a:xfrm>
                  <a:off x="1484656" y="5674148"/>
                  <a:ext cx="982462" cy="690129"/>
                  <a:chOff x="2072491" y="5752526"/>
                  <a:chExt cx="982462" cy="690129"/>
                </a:xfrm>
              </p:grpSpPr>
              <p:pic>
                <p:nvPicPr>
                  <p:cNvPr id="64" name="Picture 27" descr="https://dev.icinga.org/attachments/download/768/oasis-spreadsheet.png">
                    <a:extLst>
                      <a:ext uri="{FF2B5EF4-FFF2-40B4-BE49-F238E27FC236}">
                        <a16:creationId xmlns:a16="http://schemas.microsoft.com/office/drawing/2014/main" id="{BAF205F7-F3D5-4D60-BFD3-1BB48F0D36EA}"/>
                      </a:ext>
                    </a:extLst>
                  </p:cNvPr>
                  <p:cNvPicPr preferRelativeResize="0">
                    <a:picLocks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48439" y="5752526"/>
                    <a:ext cx="448056" cy="4023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E7F8E5E2-8FF5-4465-9196-1743DB3D0E75}"/>
                      </a:ext>
                    </a:extLst>
                  </p:cNvPr>
                  <p:cNvSpPr txBox="1"/>
                  <p:nvPr/>
                </p:nvSpPr>
                <p:spPr>
                  <a:xfrm>
                    <a:off x="2072491" y="6196434"/>
                    <a:ext cx="982462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GB"/>
                    </a:defPPr>
                    <a:lvl1pPr marL="0" indent="0">
                      <a:defRPr sz="1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CSV files</a:t>
                    </a:r>
                    <a:endPara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88F1D3C0-E373-427D-A1F1-90033A594C70}"/>
                    </a:ext>
                  </a:extLst>
                </p:cNvPr>
                <p:cNvGrpSpPr/>
                <p:nvPr/>
              </p:nvGrpSpPr>
              <p:grpSpPr>
                <a:xfrm>
                  <a:off x="2958684" y="5674148"/>
                  <a:ext cx="982462" cy="662833"/>
                  <a:chOff x="3298372" y="5752526"/>
                  <a:chExt cx="982462" cy="662833"/>
                </a:xfrm>
              </p:grpSpPr>
              <p:pic>
                <p:nvPicPr>
                  <p:cNvPr id="62" name="Picture 29" descr="https://encrypted-tbn3.gstatic.com/images?q=tbn:ANd9GcTnyUIqBxkBJ90gKugd4M-ZEkFHBzEX9vzlEhsXKxAggTVNmcjr">
                    <a:extLst>
                      <a:ext uri="{FF2B5EF4-FFF2-40B4-BE49-F238E27FC236}">
                        <a16:creationId xmlns:a16="http://schemas.microsoft.com/office/drawing/2014/main" id="{BED6F0FD-1152-4947-93DA-59EDB00D9B3B}"/>
                      </a:ext>
                    </a:extLst>
                  </p:cNvPr>
                  <p:cNvPicPr preferRelativeResize="0">
                    <a:picLocks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45943" y="5752526"/>
                    <a:ext cx="448056" cy="4023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C62AB9D-02F2-423C-9A21-A4704BA4B63A}"/>
                      </a:ext>
                    </a:extLst>
                  </p:cNvPr>
                  <p:cNvSpPr txBox="1"/>
                  <p:nvPr/>
                </p:nvSpPr>
                <p:spPr>
                  <a:xfrm>
                    <a:off x="3298372" y="6169138"/>
                    <a:ext cx="982462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GB"/>
                    </a:defPPr>
                    <a:lvl1pPr marL="0" indent="0">
                      <a:defRPr sz="1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E-mails</a:t>
                    </a:r>
                    <a:endPara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7946F84-4DD9-47D2-A318-4D6FB870EBB4}"/>
                    </a:ext>
                  </a:extLst>
                </p:cNvPr>
                <p:cNvGrpSpPr/>
                <p:nvPr/>
              </p:nvGrpSpPr>
              <p:grpSpPr>
                <a:xfrm>
                  <a:off x="5464962" y="5674148"/>
                  <a:ext cx="1411650" cy="690129"/>
                  <a:chOff x="5293933" y="5752526"/>
                  <a:chExt cx="1411650" cy="690129"/>
                </a:xfrm>
              </p:grpSpPr>
              <p:pic>
                <p:nvPicPr>
                  <p:cNvPr id="60" name="Picture 31" descr="http://icons.iconarchive.com/icons/oxygen-icons.org/oxygen/256/Apps-preferences-desktop-wallpaper-icon.png">
                    <a:extLst>
                      <a:ext uri="{FF2B5EF4-FFF2-40B4-BE49-F238E27FC236}">
                        <a16:creationId xmlns:a16="http://schemas.microsoft.com/office/drawing/2014/main" id="{0C39CFC3-52D3-4E0E-A021-1EF0D61BE49B}"/>
                      </a:ext>
                    </a:extLst>
                  </p:cNvPr>
                  <p:cNvPicPr preferRelativeResize="0">
                    <a:picLocks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76151" y="5752526"/>
                    <a:ext cx="448056" cy="4023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EC9EB479-0743-4B4C-8FCB-2132851F9AE2}"/>
                      </a:ext>
                    </a:extLst>
                  </p:cNvPr>
                  <p:cNvSpPr txBox="1"/>
                  <p:nvPr/>
                </p:nvSpPr>
                <p:spPr>
                  <a:xfrm>
                    <a:off x="5293933" y="6196434"/>
                    <a:ext cx="141165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GB"/>
                    </a:defPPr>
                    <a:lvl1pPr marL="0" indent="0">
                      <a:defRPr sz="1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Failed Screenshots</a:t>
                    </a:r>
                    <a:endPara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05239EB-CAFA-4C69-AEA7-8DD79B1ADF3E}"/>
                  </a:ext>
                </a:extLst>
              </p:cNvPr>
              <p:cNvGrpSpPr/>
              <p:nvPr/>
            </p:nvGrpSpPr>
            <p:grpSpPr>
              <a:xfrm>
                <a:off x="6928505" y="5674148"/>
                <a:ext cx="1411650" cy="688159"/>
                <a:chOff x="6407404" y="5754496"/>
                <a:chExt cx="1411650" cy="688159"/>
              </a:xfrm>
            </p:grpSpPr>
            <p:pic>
              <p:nvPicPr>
                <p:cNvPr id="55" name="Picture 33" descr="http://icongal.com/gallery/image/4763/text.png">
                  <a:extLst>
                    <a:ext uri="{FF2B5EF4-FFF2-40B4-BE49-F238E27FC236}">
                      <a16:creationId xmlns:a16="http://schemas.microsoft.com/office/drawing/2014/main" id="{DEA7D309-6994-48A8-9272-15D31FCE5848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38662" y="5754496"/>
                  <a:ext cx="448056" cy="4023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104021E-6518-4D50-95B0-6C77099A31C9}"/>
                    </a:ext>
                  </a:extLst>
                </p:cNvPr>
                <p:cNvSpPr txBox="1"/>
                <p:nvPr/>
              </p:nvSpPr>
              <p:spPr>
                <a:xfrm>
                  <a:off x="6407404" y="6196434"/>
                  <a:ext cx="141165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GB"/>
                  </a:defPPr>
                  <a:lvl1pPr marL="0" indent="0">
                    <a:defRPr sz="1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Text Files</a:t>
                  </a:r>
                  <a:endPara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5EE0D7C-B2C4-4AD3-BF75-283203A86E65}"/>
                </a:ext>
              </a:extLst>
            </p:cNvPr>
            <p:cNvSpPr/>
            <p:nvPr/>
          </p:nvSpPr>
          <p:spPr bwMode="auto">
            <a:xfrm>
              <a:off x="2232599" y="5578558"/>
              <a:ext cx="6674087" cy="789010"/>
            </a:xfrm>
            <a:prstGeom prst="rect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prstDash val="sysDash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5" name="Picture 10" descr="http://www2.psd100.com/ppp/2013/11/0601/Notepad-icon-1106182822.png">
              <a:extLst>
                <a:ext uri="{FF2B5EF4-FFF2-40B4-BE49-F238E27FC236}">
                  <a16:creationId xmlns:a16="http://schemas.microsoft.com/office/drawing/2014/main" id="{4C52A8C8-D063-4FE0-9898-0CDDD9211F1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4824" y="1299199"/>
              <a:ext cx="73152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3EEB15-25D2-43CC-84F8-BD7626484C6B}"/>
                </a:ext>
              </a:extLst>
            </p:cNvPr>
            <p:cNvSpPr txBox="1"/>
            <p:nvPr/>
          </p:nvSpPr>
          <p:spPr>
            <a:xfrm>
              <a:off x="3276103" y="1787650"/>
              <a:ext cx="19083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 marL="0" indent="0">
                <a:defRPr sz="1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Element Scrapper</a:t>
              </a:r>
              <a:endPara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3B2E553-D3ED-4BEC-BBC3-1E651049C3C2}"/>
                </a:ext>
              </a:extLst>
            </p:cNvPr>
            <p:cNvGrpSpPr/>
            <p:nvPr/>
          </p:nvGrpSpPr>
          <p:grpSpPr>
            <a:xfrm>
              <a:off x="3464824" y="2026594"/>
              <a:ext cx="1028208" cy="760672"/>
              <a:chOff x="2671446" y="2054127"/>
              <a:chExt cx="1028208" cy="760672"/>
            </a:xfrm>
          </p:grpSpPr>
          <p:pic>
            <p:nvPicPr>
              <p:cNvPr id="51" name="Picture 22">
                <a:extLst>
                  <a:ext uri="{FF2B5EF4-FFF2-40B4-BE49-F238E27FC236}">
                    <a16:creationId xmlns:a16="http://schemas.microsoft.com/office/drawing/2014/main" id="{1548411C-B450-451A-98DF-F0CC6E8BEC83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1446" y="2054127"/>
                <a:ext cx="731520" cy="5486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FF286A8-E41C-4090-BE39-BF8CEB131ABC}"/>
                  </a:ext>
                </a:extLst>
              </p:cNvPr>
              <p:cNvSpPr txBox="1"/>
              <p:nvPr/>
            </p:nvSpPr>
            <p:spPr>
              <a:xfrm>
                <a:off x="2717192" y="2568578"/>
                <a:ext cx="98246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GB"/>
                </a:defPPr>
                <a:lvl1pPr marL="0" indent="0">
                  <a:defRPr sz="1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XML Files</a:t>
                </a: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A0900CE-A7CD-4CCF-9E67-E8C11CAEC037}"/>
                </a:ext>
              </a:extLst>
            </p:cNvPr>
            <p:cNvSpPr txBox="1"/>
            <p:nvPr/>
          </p:nvSpPr>
          <p:spPr>
            <a:xfrm>
              <a:off x="3459749" y="3275235"/>
              <a:ext cx="9824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 marL="0" indent="0">
                <a:defRPr sz="1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Other Files</a:t>
              </a:r>
              <a:endPara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D7223D9-3F7B-48D3-82C0-934DF8E6EBD2}"/>
                </a:ext>
              </a:extLst>
            </p:cNvPr>
            <p:cNvSpPr/>
            <p:nvPr/>
          </p:nvSpPr>
          <p:spPr bwMode="auto">
            <a:xfrm>
              <a:off x="3325811" y="1066976"/>
              <a:ext cx="958827" cy="2444863"/>
            </a:xfrm>
            <a:prstGeom prst="rect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prstDash val="sysDash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Flowchart: Document 39">
              <a:extLst>
                <a:ext uri="{FF2B5EF4-FFF2-40B4-BE49-F238E27FC236}">
                  <a16:creationId xmlns:a16="http://schemas.microsoft.com/office/drawing/2014/main" id="{3F738B0E-263D-4F06-93F9-21D1D8DA970D}"/>
                </a:ext>
              </a:extLst>
            </p:cNvPr>
            <p:cNvSpPr/>
            <p:nvPr/>
          </p:nvSpPr>
          <p:spPr>
            <a:xfrm>
              <a:off x="2824289" y="4363105"/>
              <a:ext cx="851144" cy="253228"/>
            </a:xfrm>
            <a:prstGeom prst="flowChartDocument">
              <a:avLst/>
            </a:prstGeom>
            <a:solidFill>
              <a:srgbClr val="5B9BD5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Tests</a:t>
              </a:r>
              <a:endPara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1DA8C5B-1307-4AEF-B597-7FAB6FAC2A24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5563233" y="5117664"/>
              <a:ext cx="0" cy="115873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Elbow Connector 76">
              <a:extLst>
                <a:ext uri="{FF2B5EF4-FFF2-40B4-BE49-F238E27FC236}">
                  <a16:creationId xmlns:a16="http://schemas.microsoft.com/office/drawing/2014/main" id="{32901629-9DFE-4F6F-9710-3FC92E94809D}"/>
                </a:ext>
              </a:extLst>
            </p:cNvPr>
            <p:cNvCxnSpPr>
              <a:stCxn id="40" idx="2"/>
              <a:endCxn id="78" idx="2"/>
            </p:cNvCxnSpPr>
            <p:nvPr/>
          </p:nvCxnSpPr>
          <p:spPr>
            <a:xfrm rot="5400000" flipH="1" flipV="1">
              <a:off x="5537695" y="2281232"/>
              <a:ext cx="30525" cy="4606195"/>
            </a:xfrm>
            <a:prstGeom prst="bentConnector3">
              <a:avLst>
                <a:gd name="adj1" fmla="val -34608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7086890-DD08-4527-A7A9-C8ACF07E1EBD}"/>
                </a:ext>
              </a:extLst>
            </p:cNvPr>
            <p:cNvCxnSpPr/>
            <p:nvPr/>
          </p:nvCxnSpPr>
          <p:spPr>
            <a:xfrm>
              <a:off x="5571940" y="4629765"/>
              <a:ext cx="0" cy="20681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44" name="Picture 4" descr="http://firstpersonshooters.net/images/source/Java_Logo.png">
              <a:extLst>
                <a:ext uri="{FF2B5EF4-FFF2-40B4-BE49-F238E27FC236}">
                  <a16:creationId xmlns:a16="http://schemas.microsoft.com/office/drawing/2014/main" id="{91BC211F-FC9E-43E5-84FF-E66E48DC8D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2341" y="2806163"/>
              <a:ext cx="241308" cy="374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 descr="http://2.bp.blogspot.com/-ra6NwjucBMQ/VQFuDsROsnI/AAAAAAAAAPo/ZdnQAXvw2yM/s1600/csharp-logo.png">
              <a:extLst>
                <a:ext uri="{FF2B5EF4-FFF2-40B4-BE49-F238E27FC236}">
                  <a16:creationId xmlns:a16="http://schemas.microsoft.com/office/drawing/2014/main" id="{B9110265-EE1A-4BF7-A48B-4E52C50E85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7615" y="2841737"/>
              <a:ext cx="518230" cy="354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0" descr="http://www.mycomputing.co.uk/extra_images/icon_python.png">
              <a:extLst>
                <a:ext uri="{FF2B5EF4-FFF2-40B4-BE49-F238E27FC236}">
                  <a16:creationId xmlns:a16="http://schemas.microsoft.com/office/drawing/2014/main" id="{6AF76BDA-09C0-4EC5-92EF-8146D46E64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4231" y="2709874"/>
              <a:ext cx="667690" cy="64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2" descr="http://www.burptech.com/wp-content/uploads/2014/01/Change-time-file-windows.png">
              <a:extLst>
                <a:ext uri="{FF2B5EF4-FFF2-40B4-BE49-F238E27FC236}">
                  <a16:creationId xmlns:a16="http://schemas.microsoft.com/office/drawing/2014/main" id="{34FF82C2-07BF-4268-A027-AE8F5864C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4903" y="2655736"/>
              <a:ext cx="731441" cy="73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072648F-78FA-4570-841F-791999680787}"/>
                </a:ext>
              </a:extLst>
            </p:cNvPr>
            <p:cNvCxnSpPr/>
            <p:nvPr/>
          </p:nvCxnSpPr>
          <p:spPr>
            <a:xfrm>
              <a:off x="5559240" y="4020165"/>
              <a:ext cx="0" cy="20681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A310685-C504-4D63-97BA-17FEC32DF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43" t="17583" r="16059" b="1077"/>
            <a:stretch/>
          </p:blipFill>
          <p:spPr>
            <a:xfrm>
              <a:off x="5169721" y="5694431"/>
              <a:ext cx="689279" cy="446444"/>
            </a:xfrm>
            <a:prstGeom prst="rect">
              <a:avLst/>
            </a:prstGeom>
            <a:ln>
              <a:solidFill>
                <a:sysClr val="windowText" lastClr="000000">
                  <a:lumMod val="50000"/>
                  <a:lumOff val="50000"/>
                </a:sysClr>
              </a:solidFill>
            </a:ln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176026A-076D-4124-AFB9-E23BB56CC645}"/>
                </a:ext>
              </a:extLst>
            </p:cNvPr>
            <p:cNvSpPr txBox="1"/>
            <p:nvPr/>
          </p:nvSpPr>
          <p:spPr>
            <a:xfrm>
              <a:off x="4759866" y="6121347"/>
              <a:ext cx="14901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 marL="0" indent="0">
                <a:defRPr sz="1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Reporting Dashboard</a:t>
              </a:r>
              <a:endPara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1460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QA Assurance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44338" y="654627"/>
            <a:ext cx="9261764" cy="5569526"/>
            <a:chOff x="1356253" y="413088"/>
            <a:chExt cx="9479495" cy="6031824"/>
          </a:xfrm>
        </p:grpSpPr>
        <p:sp>
          <p:nvSpPr>
            <p:cNvPr id="4" name="Rectangle 3"/>
            <p:cNvSpPr/>
            <p:nvPr/>
          </p:nvSpPr>
          <p:spPr>
            <a:xfrm>
              <a:off x="4518099" y="4818755"/>
              <a:ext cx="2241833" cy="28332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Test Case/Scenario Modification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506080" y="4890344"/>
              <a:ext cx="1128279" cy="46665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Further Development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9779255" y="5595156"/>
              <a:ext cx="1056493" cy="46665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Development Team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1559" y="4877187"/>
              <a:ext cx="457200" cy="457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Rectangle 7"/>
            <p:cNvSpPr/>
            <p:nvPr/>
          </p:nvSpPr>
          <p:spPr>
            <a:xfrm>
              <a:off x="7210969" y="5400134"/>
              <a:ext cx="1219984" cy="46665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Test Evaluation &amp; Feedback 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704" y="4877187"/>
              <a:ext cx="457200" cy="45720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0" name="Group 9"/>
            <p:cNvGrpSpPr/>
            <p:nvPr/>
          </p:nvGrpSpPr>
          <p:grpSpPr>
            <a:xfrm>
              <a:off x="8506080" y="1701925"/>
              <a:ext cx="1237312" cy="1015740"/>
              <a:chOff x="9736858" y="2133677"/>
              <a:chExt cx="1237312" cy="101574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9736858" y="2499437"/>
                <a:ext cx="1237312" cy="64998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Performance Script Creation &amp; Execution </a:t>
                </a: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634" y="2133677"/>
                <a:ext cx="365760" cy="36576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6208101" y="1232832"/>
              <a:ext cx="1024416" cy="832413"/>
              <a:chOff x="7270987" y="1647558"/>
              <a:chExt cx="1024416" cy="832413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7270987" y="2013318"/>
                <a:ext cx="1024416" cy="46665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Checkpoint </a:t>
                </a:r>
              </a:p>
              <a:p>
                <a:pPr algn="ctr"/>
                <a:r>
                  <a:rPr lang="en-US" sz="11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Creation </a:t>
                </a:r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0315" y="1647558"/>
                <a:ext cx="365760" cy="36576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2997627" y="2009664"/>
              <a:ext cx="1660478" cy="957186"/>
              <a:chOff x="4317872" y="2427254"/>
              <a:chExt cx="1660478" cy="957186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4317872" y="2884454"/>
                <a:ext cx="1660478" cy="49998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Test Case Design &amp; </a:t>
                </a:r>
              </a:p>
              <a:p>
                <a:pPr algn="ctr"/>
                <a:r>
                  <a:rPr 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Scripts Identification</a:t>
                </a:r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9511" y="2427254"/>
                <a:ext cx="457200" cy="45720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1356253" y="2009664"/>
              <a:ext cx="1140759" cy="957186"/>
              <a:chOff x="2923512" y="2421526"/>
              <a:chExt cx="1140759" cy="957186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2923512" y="2878726"/>
                <a:ext cx="1140759" cy="49998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Test Analysis </a:t>
                </a:r>
              </a:p>
              <a:p>
                <a:r>
                  <a:rPr 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&amp; Planning </a:t>
                </a:r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65291" y="2421526"/>
                <a:ext cx="457200" cy="4572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4" name="Flowchart: Connector 13"/>
            <p:cNvSpPr/>
            <p:nvPr/>
          </p:nvSpPr>
          <p:spPr>
            <a:xfrm>
              <a:off x="5817354" y="413088"/>
              <a:ext cx="3961900" cy="3961900"/>
            </a:xfrm>
            <a:prstGeom prst="flowChartConnector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141382" y="1850182"/>
              <a:ext cx="1332512" cy="774476"/>
              <a:chOff x="2394253" y="466079"/>
              <a:chExt cx="1332512" cy="774476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2444256" y="466079"/>
                <a:ext cx="1136326" cy="77447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1909" y="541384"/>
                <a:ext cx="457200" cy="4572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2394253" y="936105"/>
                <a:ext cx="1332512" cy="29999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Test Execution 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7134509" y="3343317"/>
              <a:ext cx="1153976" cy="1015740"/>
              <a:chOff x="7783195" y="3509779"/>
              <a:chExt cx="1153976" cy="1015740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7783195" y="3875539"/>
                <a:ext cx="1153976" cy="64998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Exact-Transfer-Load (ETL) Process </a:t>
                </a:r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7303" y="3509779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153995" y="712601"/>
              <a:ext cx="1430607" cy="1015741"/>
              <a:chOff x="8359568" y="1127327"/>
              <a:chExt cx="1430607" cy="1015741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8359568" y="1493087"/>
                <a:ext cx="1430607" cy="64998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Verification Script Creation &amp; Execution </a:t>
                </a:r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1991" y="1127327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18" name="Straight Arrow Connector 17"/>
            <p:cNvCxnSpPr>
              <a:stCxn id="49" idx="2"/>
              <a:endCxn id="41" idx="1"/>
            </p:cNvCxnSpPr>
            <p:nvPr/>
          </p:nvCxnSpPr>
          <p:spPr>
            <a:xfrm>
              <a:off x="6720310" y="2065244"/>
              <a:ext cx="808307" cy="1460953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38" idx="2"/>
              <a:endCxn id="41" idx="0"/>
            </p:cNvCxnSpPr>
            <p:nvPr/>
          </p:nvCxnSpPr>
          <p:spPr>
            <a:xfrm flipH="1">
              <a:off x="7711497" y="1728341"/>
              <a:ext cx="157801" cy="1614976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51" idx="1"/>
              <a:endCxn id="41" idx="3"/>
            </p:cNvCxnSpPr>
            <p:nvPr/>
          </p:nvCxnSpPr>
          <p:spPr>
            <a:xfrm flipH="1">
              <a:off x="7894377" y="2392675"/>
              <a:ext cx="611703" cy="1133523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1" t="27090" r="9152" b="25636"/>
            <a:stretch>
              <a:fillRect/>
            </a:stretch>
          </p:blipFill>
          <p:spPr bwMode="auto">
            <a:xfrm>
              <a:off x="1606751" y="990363"/>
              <a:ext cx="639763" cy="363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7365" y="741736"/>
              <a:ext cx="941001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1" t="27090" r="9152" b="25636"/>
            <a:stretch>
              <a:fillRect/>
            </a:stretch>
          </p:blipFill>
          <p:spPr bwMode="auto">
            <a:xfrm>
              <a:off x="3507985" y="990363"/>
              <a:ext cx="639763" cy="363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1" t="27090" r="9152" b="25636"/>
            <a:stretch>
              <a:fillRect/>
            </a:stretch>
          </p:blipFill>
          <p:spPr bwMode="auto">
            <a:xfrm>
              <a:off x="5505096" y="990363"/>
              <a:ext cx="639763" cy="363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0385" y="741736"/>
              <a:ext cx="941001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557" y="5832747"/>
              <a:ext cx="941001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1" t="27090" r="9152" b="25636"/>
            <a:stretch>
              <a:fillRect/>
            </a:stretch>
          </p:blipFill>
          <p:spPr bwMode="auto">
            <a:xfrm>
              <a:off x="7480177" y="6081374"/>
              <a:ext cx="639763" cy="363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Elbow Connector 27"/>
            <p:cNvCxnSpPr>
              <a:stCxn id="9" idx="1"/>
              <a:endCxn id="47" idx="2"/>
            </p:cNvCxnSpPr>
            <p:nvPr/>
          </p:nvCxnSpPr>
          <p:spPr>
            <a:xfrm rot="10800000">
              <a:off x="3827868" y="2966850"/>
              <a:ext cx="3741838" cy="2138938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9" idx="3"/>
              <a:endCxn id="7" idx="1"/>
            </p:cNvCxnSpPr>
            <p:nvPr/>
          </p:nvCxnSpPr>
          <p:spPr>
            <a:xfrm>
              <a:off x="8026904" y="5105787"/>
              <a:ext cx="2064655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46" idx="3"/>
              <a:endCxn id="48" idx="1"/>
            </p:cNvCxnSpPr>
            <p:nvPr/>
          </p:nvCxnSpPr>
          <p:spPr>
            <a:xfrm>
              <a:off x="2155232" y="2238264"/>
              <a:ext cx="1444034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48" idx="3"/>
              <a:endCxn id="42" idx="1"/>
            </p:cNvCxnSpPr>
            <p:nvPr/>
          </p:nvCxnSpPr>
          <p:spPr>
            <a:xfrm flipV="1">
              <a:off x="4056466" y="2237420"/>
              <a:ext cx="1134919" cy="844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4" idx="4"/>
              <a:endCxn id="9" idx="0"/>
            </p:cNvCxnSpPr>
            <p:nvPr/>
          </p:nvCxnSpPr>
          <p:spPr>
            <a:xfrm>
              <a:off x="7798304" y="4374988"/>
              <a:ext cx="0" cy="502199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875115" y="1367173"/>
              <a:ext cx="272683" cy="2833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1100" b="1"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27865" y="1367173"/>
              <a:ext cx="272683" cy="2833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11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701003" y="1367173"/>
              <a:ext cx="272683" cy="2833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11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91539" y="4619562"/>
              <a:ext cx="272683" cy="2833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11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  <p:pic>
          <p:nvPicPr>
            <p:cNvPr id="37" name="Picture 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3504" y="4588395"/>
              <a:ext cx="941001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65383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01F27B-0486-4B6D-B417-63360962A8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DEV/QA – Execution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AD724-5DF5-4801-99C5-7E61E4E914B9}"/>
              </a:ext>
            </a:extLst>
          </p:cNvPr>
          <p:cNvSpPr txBox="1"/>
          <p:nvPr/>
        </p:nvSpPr>
        <p:spPr>
          <a:xfrm>
            <a:off x="444515" y="812293"/>
            <a:ext cx="1465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Requirement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E4E17-0167-454F-87DF-B4DC139EF503}"/>
              </a:ext>
            </a:extLst>
          </p:cNvPr>
          <p:cNvSpPr txBox="1"/>
          <p:nvPr/>
        </p:nvSpPr>
        <p:spPr>
          <a:xfrm>
            <a:off x="2709118" y="825172"/>
            <a:ext cx="170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Product Backlog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831E05-C681-4201-AB6D-AD55F39948C6}"/>
              </a:ext>
            </a:extLst>
          </p:cNvPr>
          <p:cNvSpPr txBox="1"/>
          <p:nvPr/>
        </p:nvSpPr>
        <p:spPr>
          <a:xfrm>
            <a:off x="5606697" y="812293"/>
            <a:ext cx="170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Sprint Backlog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DDB13F-C6BA-40D6-8119-1CC885FDF03F}"/>
              </a:ext>
            </a:extLst>
          </p:cNvPr>
          <p:cNvGrpSpPr/>
          <p:nvPr/>
        </p:nvGrpSpPr>
        <p:grpSpPr>
          <a:xfrm>
            <a:off x="485665" y="1222083"/>
            <a:ext cx="11430200" cy="4645394"/>
            <a:chOff x="331117" y="589408"/>
            <a:chExt cx="11430200" cy="464539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832A15-CBF3-4A16-9EFD-1D68E72DC5C7}"/>
                </a:ext>
              </a:extLst>
            </p:cNvPr>
            <p:cNvCxnSpPr/>
            <p:nvPr/>
          </p:nvCxnSpPr>
          <p:spPr>
            <a:xfrm>
              <a:off x="7759147" y="589408"/>
              <a:ext cx="0" cy="4645394"/>
            </a:xfrm>
            <a:prstGeom prst="line">
              <a:avLst/>
            </a:prstGeom>
            <a:noFill/>
            <a:ln w="76200" cap="flat" cmpd="sng" algn="ctr">
              <a:solidFill>
                <a:srgbClr val="5B9BD5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091525-E717-4E01-BB11-2162D7C02C8A}"/>
                </a:ext>
              </a:extLst>
            </p:cNvPr>
            <p:cNvCxnSpPr/>
            <p:nvPr/>
          </p:nvCxnSpPr>
          <p:spPr>
            <a:xfrm>
              <a:off x="5274365" y="589408"/>
              <a:ext cx="0" cy="4645394"/>
            </a:xfrm>
            <a:prstGeom prst="line">
              <a:avLst/>
            </a:prstGeom>
            <a:noFill/>
            <a:ln w="76200" cap="flat" cmpd="sng" algn="ctr">
              <a:solidFill>
                <a:srgbClr val="5B9BD5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CC7D20-B0F0-4030-B16E-9574D310087F}"/>
                </a:ext>
              </a:extLst>
            </p:cNvPr>
            <p:cNvSpPr/>
            <p:nvPr/>
          </p:nvSpPr>
          <p:spPr>
            <a:xfrm>
              <a:off x="331117" y="589408"/>
              <a:ext cx="1465289" cy="870722"/>
            </a:xfrm>
            <a:prstGeom prst="rect">
              <a:avLst/>
            </a:prstGeom>
            <a:solidFill>
              <a:srgbClr val="1575B6"/>
            </a:solidFill>
            <a:ln w="285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Business needs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0B5960-FDD8-4E01-A894-525BE79E77A3}"/>
                </a:ext>
              </a:extLst>
            </p:cNvPr>
            <p:cNvSpPr/>
            <p:nvPr/>
          </p:nvSpPr>
          <p:spPr>
            <a:xfrm>
              <a:off x="2564204" y="589409"/>
              <a:ext cx="1465289" cy="370520"/>
            </a:xfrm>
            <a:prstGeom prst="rect">
              <a:avLst/>
            </a:prstGeom>
            <a:solidFill>
              <a:srgbClr val="5B9BD5">
                <a:lumMod val="40000"/>
                <a:lumOff val="60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Epics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B59AAB-34A5-4CF8-BD28-A13B1706A0AD}"/>
                </a:ext>
              </a:extLst>
            </p:cNvPr>
            <p:cNvSpPr/>
            <p:nvPr/>
          </p:nvSpPr>
          <p:spPr>
            <a:xfrm>
              <a:off x="2564204" y="1126122"/>
              <a:ext cx="1465289" cy="370520"/>
            </a:xfrm>
            <a:prstGeom prst="rect">
              <a:avLst/>
            </a:prstGeom>
            <a:solidFill>
              <a:srgbClr val="5B9BD5">
                <a:lumMod val="40000"/>
                <a:lumOff val="60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DORA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35F015-EB3E-47FE-B82E-65BC82A19EA7}"/>
                </a:ext>
              </a:extLst>
            </p:cNvPr>
            <p:cNvSpPr/>
            <p:nvPr/>
          </p:nvSpPr>
          <p:spPr>
            <a:xfrm>
              <a:off x="5088833" y="589409"/>
              <a:ext cx="2836044" cy="370520"/>
            </a:xfrm>
            <a:prstGeom prst="rect">
              <a:avLst/>
            </a:prstGeom>
            <a:solidFill>
              <a:srgbClr val="A8DADC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Define requirement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38D9DE-9357-4DA2-89D6-E1FFF4AF7B1E}"/>
                </a:ext>
              </a:extLst>
            </p:cNvPr>
            <p:cNvSpPr/>
            <p:nvPr/>
          </p:nvSpPr>
          <p:spPr>
            <a:xfrm>
              <a:off x="5088833" y="1126122"/>
              <a:ext cx="2836044" cy="370520"/>
            </a:xfrm>
            <a:prstGeom prst="rect">
              <a:avLst/>
            </a:prstGeom>
            <a:solidFill>
              <a:srgbClr val="A8DADC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Presentation to Team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E1DCAA-B414-48BA-8281-67CDAB8EEFCF}"/>
                </a:ext>
              </a:extLst>
            </p:cNvPr>
            <p:cNvSpPr/>
            <p:nvPr/>
          </p:nvSpPr>
          <p:spPr>
            <a:xfrm>
              <a:off x="5088833" y="1662834"/>
              <a:ext cx="2836044" cy="370520"/>
            </a:xfrm>
            <a:prstGeom prst="rect">
              <a:avLst/>
            </a:prstGeom>
            <a:solidFill>
              <a:srgbClr val="A8DADC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Planning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F68627-FA82-42C5-BEC5-2697133DA870}"/>
                </a:ext>
              </a:extLst>
            </p:cNvPr>
            <p:cNvSpPr/>
            <p:nvPr/>
          </p:nvSpPr>
          <p:spPr>
            <a:xfrm>
              <a:off x="5088832" y="2199546"/>
              <a:ext cx="1347121" cy="370520"/>
            </a:xfrm>
            <a:prstGeom prst="rect">
              <a:avLst/>
            </a:prstGeom>
            <a:solidFill>
              <a:srgbClr val="A8DADC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Development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97EBE6-7D69-453E-B358-5BE8FCE53792}"/>
                </a:ext>
              </a:extLst>
            </p:cNvPr>
            <p:cNvSpPr/>
            <p:nvPr/>
          </p:nvSpPr>
          <p:spPr>
            <a:xfrm>
              <a:off x="5088832" y="2729629"/>
              <a:ext cx="1347121" cy="370520"/>
            </a:xfrm>
            <a:prstGeom prst="rect">
              <a:avLst/>
            </a:prstGeom>
            <a:solidFill>
              <a:srgbClr val="A8DADC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Dev Review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C15301-5E97-4B31-AF29-A696651926FA}"/>
                </a:ext>
              </a:extLst>
            </p:cNvPr>
            <p:cNvSpPr/>
            <p:nvPr/>
          </p:nvSpPr>
          <p:spPr>
            <a:xfrm>
              <a:off x="6483221" y="2199545"/>
              <a:ext cx="1441655" cy="370520"/>
            </a:xfrm>
            <a:prstGeom prst="rect">
              <a:avLst/>
            </a:prstGeom>
            <a:solidFill>
              <a:srgbClr val="A8DADC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case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7C088D-BB9D-4CC9-AF5A-6BDB4BAFAEFC}"/>
                </a:ext>
              </a:extLst>
            </p:cNvPr>
            <p:cNvSpPr/>
            <p:nvPr/>
          </p:nvSpPr>
          <p:spPr>
            <a:xfrm>
              <a:off x="6483220" y="2729628"/>
              <a:ext cx="1441655" cy="370520"/>
            </a:xfrm>
            <a:prstGeom prst="rect">
              <a:avLst/>
            </a:prstGeom>
            <a:solidFill>
              <a:srgbClr val="A8DADC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QA Review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C9BD93D-8720-4C4F-AD95-0B7636BF57A4}"/>
                </a:ext>
              </a:extLst>
            </p:cNvPr>
            <p:cNvSpPr/>
            <p:nvPr/>
          </p:nvSpPr>
          <p:spPr>
            <a:xfrm>
              <a:off x="5088833" y="3259712"/>
              <a:ext cx="2836044" cy="370520"/>
            </a:xfrm>
            <a:prstGeom prst="rect">
              <a:avLst/>
            </a:prstGeom>
            <a:solidFill>
              <a:srgbClr val="A8DADC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case execution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E84D3A3-B87A-43D1-BCF2-F8EA538BE53C}"/>
                </a:ext>
              </a:extLst>
            </p:cNvPr>
            <p:cNvSpPr/>
            <p:nvPr/>
          </p:nvSpPr>
          <p:spPr>
            <a:xfrm>
              <a:off x="5088833" y="3796423"/>
              <a:ext cx="2836044" cy="370520"/>
            </a:xfrm>
            <a:prstGeom prst="rect">
              <a:avLst/>
            </a:prstGeom>
            <a:solidFill>
              <a:srgbClr val="A8DADC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Stakeholder’s Validation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98A4D44-2D54-4703-9264-0B5FA3F3645D}"/>
                </a:ext>
              </a:extLst>
            </p:cNvPr>
            <p:cNvSpPr/>
            <p:nvPr/>
          </p:nvSpPr>
          <p:spPr>
            <a:xfrm>
              <a:off x="5088832" y="4346370"/>
              <a:ext cx="2836044" cy="370520"/>
            </a:xfrm>
            <a:prstGeom prst="rect">
              <a:avLst/>
            </a:prstGeom>
            <a:solidFill>
              <a:srgbClr val="A8DADC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Done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D86F26-5DEB-49BA-B041-90DA0E6F42CB}"/>
                </a:ext>
              </a:extLst>
            </p:cNvPr>
            <p:cNvSpPr/>
            <p:nvPr/>
          </p:nvSpPr>
          <p:spPr>
            <a:xfrm>
              <a:off x="5088832" y="4864282"/>
              <a:ext cx="2836044" cy="370520"/>
            </a:xfrm>
            <a:prstGeom prst="rect">
              <a:avLst/>
            </a:prstGeom>
            <a:solidFill>
              <a:srgbClr val="A8DADC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Retrospective Analysis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087DB6-5F9B-483B-9923-302BFCED9CB7}"/>
                </a:ext>
              </a:extLst>
            </p:cNvPr>
            <p:cNvSpPr/>
            <p:nvPr/>
          </p:nvSpPr>
          <p:spPr>
            <a:xfrm>
              <a:off x="3178908" y="3259712"/>
              <a:ext cx="1636549" cy="370520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Unit test script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D1D6C3-7CF7-4C7B-A09A-CF919131DF8B}"/>
                </a:ext>
              </a:extLst>
            </p:cNvPr>
            <p:cNvSpPr/>
            <p:nvPr/>
          </p:nvSpPr>
          <p:spPr>
            <a:xfrm>
              <a:off x="3178908" y="3757767"/>
              <a:ext cx="1636549" cy="370520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coverage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F80762-6533-40E2-ADE7-84DC31A526F9}"/>
                </a:ext>
              </a:extLst>
            </p:cNvPr>
            <p:cNvSpPr/>
            <p:nvPr/>
          </p:nvSpPr>
          <p:spPr>
            <a:xfrm>
              <a:off x="3178908" y="4260799"/>
              <a:ext cx="1636549" cy="370520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Impact check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DCBEEF9-2942-4F81-87E4-6930B21185CD}"/>
                </a:ext>
              </a:extLst>
            </p:cNvPr>
            <p:cNvSpPr/>
            <p:nvPr/>
          </p:nvSpPr>
          <p:spPr>
            <a:xfrm>
              <a:off x="8206548" y="3259712"/>
              <a:ext cx="1636549" cy="370520"/>
            </a:xfrm>
            <a:prstGeom prst="rect">
              <a:avLst/>
            </a:prstGeom>
            <a:solidFill>
              <a:srgbClr val="F39C12"/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Regression pack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6F0877C-7F7F-4BAD-AF9B-62162E597F3D}"/>
                </a:ext>
              </a:extLst>
            </p:cNvPr>
            <p:cNvSpPr/>
            <p:nvPr/>
          </p:nvSpPr>
          <p:spPr>
            <a:xfrm>
              <a:off x="8206548" y="3757767"/>
              <a:ext cx="1636549" cy="370520"/>
            </a:xfrm>
            <a:prstGeom prst="rect">
              <a:avLst/>
            </a:prstGeom>
            <a:solidFill>
              <a:srgbClr val="F39C12"/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Regression test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F680968-F279-4877-81C0-53DD3A2C8847}"/>
                </a:ext>
              </a:extLst>
            </p:cNvPr>
            <p:cNvSpPr/>
            <p:nvPr/>
          </p:nvSpPr>
          <p:spPr>
            <a:xfrm>
              <a:off x="8206548" y="4260799"/>
              <a:ext cx="1636549" cy="370520"/>
            </a:xfrm>
            <a:prstGeom prst="rect">
              <a:avLst/>
            </a:prstGeom>
            <a:solidFill>
              <a:srgbClr val="F39C12"/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Build Quality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92FAAD1-920C-4575-8ABB-FC199CCF84AA}"/>
                </a:ext>
              </a:extLst>
            </p:cNvPr>
            <p:cNvSpPr/>
            <p:nvPr/>
          </p:nvSpPr>
          <p:spPr>
            <a:xfrm>
              <a:off x="10124768" y="3757767"/>
              <a:ext cx="1636549" cy="37052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Automation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16FB68-9916-487E-A7D6-3FE2E1A45358}"/>
                </a:ext>
              </a:extLst>
            </p:cNvPr>
            <p:cNvSpPr/>
            <p:nvPr/>
          </p:nvSpPr>
          <p:spPr>
            <a:xfrm>
              <a:off x="10124768" y="4255823"/>
              <a:ext cx="1636549" cy="37052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Quicker feedback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EEACFFB-2D5A-4E1F-902B-95C2818D9BE9}"/>
                </a:ext>
              </a:extLst>
            </p:cNvPr>
            <p:cNvSpPr/>
            <p:nvPr/>
          </p:nvSpPr>
          <p:spPr>
            <a:xfrm>
              <a:off x="10124768" y="4758854"/>
              <a:ext cx="1636549" cy="37052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Reporting</a:t>
              </a:r>
            </a:p>
          </p:txBody>
        </p:sp>
        <p:sp>
          <p:nvSpPr>
            <p:cNvPr id="32" name="Bent Arrow 26">
              <a:extLst>
                <a:ext uri="{FF2B5EF4-FFF2-40B4-BE49-F238E27FC236}">
                  <a16:creationId xmlns:a16="http://schemas.microsoft.com/office/drawing/2014/main" id="{8290F602-9308-4BC6-AF3E-308EE449EDAB}"/>
                </a:ext>
              </a:extLst>
            </p:cNvPr>
            <p:cNvSpPr/>
            <p:nvPr/>
          </p:nvSpPr>
          <p:spPr>
            <a:xfrm rot="5400000">
              <a:off x="8296344" y="2504825"/>
              <a:ext cx="430686" cy="1079091"/>
            </a:xfrm>
            <a:prstGeom prst="bentArrow">
              <a:avLst>
                <a:gd name="adj1" fmla="val 25000"/>
                <a:gd name="adj2" fmla="val 26593"/>
                <a:gd name="adj3" fmla="val 25000"/>
                <a:gd name="adj4" fmla="val 43750"/>
              </a:avLst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Bent Arrow 27">
              <a:extLst>
                <a:ext uri="{FF2B5EF4-FFF2-40B4-BE49-F238E27FC236}">
                  <a16:creationId xmlns:a16="http://schemas.microsoft.com/office/drawing/2014/main" id="{6A6A4E1E-0B5A-4414-B14B-3B97F3C59475}"/>
                </a:ext>
              </a:extLst>
            </p:cNvPr>
            <p:cNvSpPr/>
            <p:nvPr/>
          </p:nvSpPr>
          <p:spPr>
            <a:xfrm rot="5400000">
              <a:off x="10224537" y="3002879"/>
              <a:ext cx="430686" cy="1079091"/>
            </a:xfrm>
            <a:prstGeom prst="bentArrow">
              <a:avLst>
                <a:gd name="adj1" fmla="val 25000"/>
                <a:gd name="adj2" fmla="val 26593"/>
                <a:gd name="adj3" fmla="val 25000"/>
                <a:gd name="adj4" fmla="val 43750"/>
              </a:avLst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Bent Arrow 28">
              <a:extLst>
                <a:ext uri="{FF2B5EF4-FFF2-40B4-BE49-F238E27FC236}">
                  <a16:creationId xmlns:a16="http://schemas.microsoft.com/office/drawing/2014/main" id="{9E750AC6-394D-4220-93F2-03E3B5E37036}"/>
                </a:ext>
              </a:extLst>
            </p:cNvPr>
            <p:cNvSpPr/>
            <p:nvPr/>
          </p:nvSpPr>
          <p:spPr>
            <a:xfrm rot="5400000" flipV="1">
              <a:off x="4301187" y="2494754"/>
              <a:ext cx="430686" cy="1066669"/>
            </a:xfrm>
            <a:prstGeom prst="bentArrow">
              <a:avLst>
                <a:gd name="adj1" fmla="val 25000"/>
                <a:gd name="adj2" fmla="val 26593"/>
                <a:gd name="adj3" fmla="val 25000"/>
                <a:gd name="adj4" fmla="val 43750"/>
              </a:avLst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34F6612-901D-47BA-BB37-703C360E164B}"/>
                </a:ext>
              </a:extLst>
            </p:cNvPr>
            <p:cNvSpPr/>
            <p:nvPr/>
          </p:nvSpPr>
          <p:spPr>
            <a:xfrm>
              <a:off x="8206548" y="4781498"/>
              <a:ext cx="1636549" cy="370520"/>
            </a:xfrm>
            <a:prstGeom prst="rect">
              <a:avLst/>
            </a:prstGeom>
            <a:solidFill>
              <a:srgbClr val="F39C12"/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Reporting</a:t>
              </a:r>
            </a:p>
          </p:txBody>
        </p:sp>
        <p:sp>
          <p:nvSpPr>
            <p:cNvPr id="36" name="Right Arrow 33">
              <a:extLst>
                <a:ext uri="{FF2B5EF4-FFF2-40B4-BE49-F238E27FC236}">
                  <a16:creationId xmlns:a16="http://schemas.microsoft.com/office/drawing/2014/main" id="{08392EAD-1631-40B1-AF85-9F7D508489F0}"/>
                </a:ext>
              </a:extLst>
            </p:cNvPr>
            <p:cNvSpPr/>
            <p:nvPr/>
          </p:nvSpPr>
          <p:spPr>
            <a:xfrm>
              <a:off x="1851625" y="876022"/>
              <a:ext cx="511584" cy="250100"/>
            </a:xfrm>
            <a:prstGeom prst="rightArrow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Right Arrow 34">
              <a:extLst>
                <a:ext uri="{FF2B5EF4-FFF2-40B4-BE49-F238E27FC236}">
                  <a16:creationId xmlns:a16="http://schemas.microsoft.com/office/drawing/2014/main" id="{CB85C918-C066-42C7-8CE0-32CA624F1252}"/>
                </a:ext>
              </a:extLst>
            </p:cNvPr>
            <p:cNvSpPr/>
            <p:nvPr/>
          </p:nvSpPr>
          <p:spPr>
            <a:xfrm>
              <a:off x="4267157" y="900610"/>
              <a:ext cx="511584" cy="250100"/>
            </a:xfrm>
            <a:prstGeom prst="rightArrow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6A479947-6CC8-47E3-BC99-FB1B0DCA98E5}"/>
                </a:ext>
              </a:extLst>
            </p:cNvPr>
            <p:cNvCxnSpPr>
              <a:stCxn id="22" idx="2"/>
              <a:endCxn id="11" idx="1"/>
            </p:cNvCxnSpPr>
            <p:nvPr/>
          </p:nvCxnSpPr>
          <p:spPr>
            <a:xfrm rot="5400000" flipH="1">
              <a:off x="2573819" y="1301767"/>
              <a:ext cx="3923420" cy="3942650"/>
            </a:xfrm>
            <a:prstGeom prst="bentConnector4">
              <a:avLst>
                <a:gd name="adj1" fmla="val -3201"/>
                <a:gd name="adj2" fmla="val 112331"/>
              </a:avLst>
            </a:prstGeom>
            <a:noFill/>
            <a:ln w="76200" cap="flat" cmpd="sng" algn="ctr">
              <a:solidFill>
                <a:srgbClr val="5B9BD5">
                  <a:lumMod val="60000"/>
                  <a:lumOff val="40000"/>
                </a:srgb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37519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90195-DC63-4EAC-A28B-4A07B065C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Engagement Model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110132" y="753844"/>
            <a:ext cx="5971736" cy="5350313"/>
            <a:chOff x="3110132" y="753844"/>
            <a:chExt cx="5971736" cy="5350313"/>
          </a:xfrm>
        </p:grpSpPr>
        <p:sp>
          <p:nvSpPr>
            <p:cNvPr id="3" name="Rounded Rectangle 185">
              <a:extLst>
                <a:ext uri="{FF2B5EF4-FFF2-40B4-BE49-F238E27FC236}">
                  <a16:creationId xmlns:a16="http://schemas.microsoft.com/office/drawing/2014/main" id="{2C3264F6-DA99-4117-A936-ACF6B4E1C1FC}"/>
                </a:ext>
              </a:extLst>
            </p:cNvPr>
            <p:cNvSpPr/>
            <p:nvPr/>
          </p:nvSpPr>
          <p:spPr>
            <a:xfrm>
              <a:off x="6150564" y="759005"/>
              <a:ext cx="2845108" cy="4755846"/>
            </a:xfrm>
            <a:prstGeom prst="roundRect">
              <a:avLst>
                <a:gd name="adj" fmla="val 2581"/>
              </a:avLst>
            </a:prstGeom>
            <a:solidFill>
              <a:srgbClr val="5B9BD5">
                <a:lumMod val="40000"/>
                <a:lumOff val="60000"/>
              </a:srgb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ounded Rectangle 186">
              <a:extLst>
                <a:ext uri="{FF2B5EF4-FFF2-40B4-BE49-F238E27FC236}">
                  <a16:creationId xmlns:a16="http://schemas.microsoft.com/office/drawing/2014/main" id="{7E170F42-8912-4AB2-931E-4E0457FF0211}"/>
                </a:ext>
              </a:extLst>
            </p:cNvPr>
            <p:cNvSpPr/>
            <p:nvPr/>
          </p:nvSpPr>
          <p:spPr>
            <a:xfrm>
              <a:off x="3110132" y="759004"/>
              <a:ext cx="2993440" cy="4755846"/>
            </a:xfrm>
            <a:prstGeom prst="roundRect">
              <a:avLst>
                <a:gd name="adj" fmla="val 2272"/>
              </a:avLst>
            </a:prstGeom>
            <a:solidFill>
              <a:srgbClr val="65ABFF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Picture 6" descr="https://cdn3.iconfinder.com/data/icons/rcons-user-action/32/boy-512.png">
              <a:extLst>
                <a:ext uri="{FF2B5EF4-FFF2-40B4-BE49-F238E27FC236}">
                  <a16:creationId xmlns:a16="http://schemas.microsoft.com/office/drawing/2014/main" id="{EB97D91D-EAFE-40C2-B2A4-07C534B15D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3718" y="846287"/>
              <a:ext cx="352022" cy="352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https://cdn4.iconfinder.com/data/icons/business-and-management/78/Business_management_strategy_office-03-512.png">
              <a:extLst>
                <a:ext uri="{FF2B5EF4-FFF2-40B4-BE49-F238E27FC236}">
                  <a16:creationId xmlns:a16="http://schemas.microsoft.com/office/drawing/2014/main" id="{20CCE05E-2BE4-4097-AE1D-0E1B5996B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5232" y="3818190"/>
              <a:ext cx="428500" cy="506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https://cdn3.iconfinder.com/data/icons/rcons-user-action/32/boy-512.png">
              <a:extLst>
                <a:ext uri="{FF2B5EF4-FFF2-40B4-BE49-F238E27FC236}">
                  <a16:creationId xmlns:a16="http://schemas.microsoft.com/office/drawing/2014/main" id="{49B6BF85-F08E-4323-80DE-52EB1DF1BD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1007" y="846287"/>
              <a:ext cx="352022" cy="352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https://cdn2.iconfinder.com/data/icons/business-209/512/Add_Person-512.png">
              <a:extLst>
                <a:ext uri="{FF2B5EF4-FFF2-40B4-BE49-F238E27FC236}">
                  <a16:creationId xmlns:a16="http://schemas.microsoft.com/office/drawing/2014/main" id="{707DECEC-2E2F-4CCF-A617-AFE1221DE2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4585" y="1755561"/>
              <a:ext cx="340932" cy="340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6D106A-1963-4E07-8C24-E01ADE6C5304}"/>
                </a:ext>
              </a:extLst>
            </p:cNvPr>
            <p:cNvSpPr txBox="1"/>
            <p:nvPr/>
          </p:nvSpPr>
          <p:spPr>
            <a:xfrm>
              <a:off x="6489401" y="821817"/>
              <a:ext cx="765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AutoFacets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Mgmt.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2F8A0-56CA-447A-967E-73A53F2A5BF0}"/>
                </a:ext>
              </a:extLst>
            </p:cNvPr>
            <p:cNvSpPr txBox="1"/>
            <p:nvPr/>
          </p:nvSpPr>
          <p:spPr>
            <a:xfrm>
              <a:off x="4796993" y="774119"/>
              <a:ext cx="891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Geevers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Mgmt.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E08656-B1EE-45F7-8CF0-04C3A610032A}"/>
                </a:ext>
              </a:extLst>
            </p:cNvPr>
            <p:cNvSpPr txBox="1"/>
            <p:nvPr/>
          </p:nvSpPr>
          <p:spPr>
            <a:xfrm>
              <a:off x="7110600" y="2092774"/>
              <a:ext cx="8966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</a:rPr>
                <a:t>BPM</a:t>
              </a:r>
            </a:p>
          </p:txBody>
        </p:sp>
        <p:pic>
          <p:nvPicPr>
            <p:cNvPr id="12" name="Picture 10" descr="https://cdn4.iconfinder.com/data/icons/business-and-management/78/Business_management_strategy_office-03-512.png">
              <a:extLst>
                <a:ext uri="{FF2B5EF4-FFF2-40B4-BE49-F238E27FC236}">
                  <a16:creationId xmlns:a16="http://schemas.microsoft.com/office/drawing/2014/main" id="{24E8A5D4-3C96-4C4D-807C-E7EE0D7875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743" y="2608492"/>
              <a:ext cx="351944" cy="416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5DF346-6002-469B-8647-0D62F3954C8D}"/>
                </a:ext>
              </a:extLst>
            </p:cNvPr>
            <p:cNvSpPr txBox="1"/>
            <p:nvPr/>
          </p:nvSpPr>
          <p:spPr>
            <a:xfrm>
              <a:off x="6120690" y="3024648"/>
              <a:ext cx="1237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</a:rPr>
                <a:t>Technical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</a:rPr>
                <a:t>PM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B393AF-D1B1-453A-8940-D2C74AF5AEA5}"/>
                </a:ext>
              </a:extLst>
            </p:cNvPr>
            <p:cNvCxnSpPr/>
            <p:nvPr/>
          </p:nvCxnSpPr>
          <p:spPr>
            <a:xfrm>
              <a:off x="6150564" y="3751753"/>
              <a:ext cx="283464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DE39C5-3453-4556-9CDC-9B8BF78AA7FE}"/>
                </a:ext>
              </a:extLst>
            </p:cNvPr>
            <p:cNvSpPr txBox="1"/>
            <p:nvPr/>
          </p:nvSpPr>
          <p:spPr>
            <a:xfrm>
              <a:off x="6792332" y="4278030"/>
              <a:ext cx="14999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</a:rPr>
                <a:t>TPM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E8BC67-4E93-4744-A15E-37C2BC4B8928}"/>
                </a:ext>
              </a:extLst>
            </p:cNvPr>
            <p:cNvSpPr/>
            <p:nvPr/>
          </p:nvSpPr>
          <p:spPr>
            <a:xfrm>
              <a:off x="6538743" y="4623275"/>
              <a:ext cx="2211180" cy="603214"/>
            </a:xfrm>
            <a:prstGeom prst="rect">
              <a:avLst/>
            </a:prstGeom>
            <a:noFill/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5E2DE2-7EBC-41AC-87AF-90F87F32DC42}"/>
                </a:ext>
              </a:extLst>
            </p:cNvPr>
            <p:cNvSpPr txBox="1"/>
            <p:nvPr/>
          </p:nvSpPr>
          <p:spPr>
            <a:xfrm>
              <a:off x="6930359" y="5027719"/>
              <a:ext cx="14800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</a:rPr>
                <a:t>Development Team</a:t>
              </a:r>
            </a:p>
          </p:txBody>
        </p:sp>
        <p:pic>
          <p:nvPicPr>
            <p:cNvPr id="18" name="Picture 14" descr="https://cdn4.iconfinder.com/data/icons/rcons-user/32/user_group_users_accounts_contacts-512.png">
              <a:extLst>
                <a:ext uri="{FF2B5EF4-FFF2-40B4-BE49-F238E27FC236}">
                  <a16:creationId xmlns:a16="http://schemas.microsoft.com/office/drawing/2014/main" id="{2F67094C-4C09-42E5-BE88-6D1C30079E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4"/>
            <a:stretch/>
          </p:blipFill>
          <p:spPr bwMode="auto">
            <a:xfrm>
              <a:off x="7156348" y="4657094"/>
              <a:ext cx="344169" cy="272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https://cdn4.iconfinder.com/data/icons/rcons-user/32/user_group_users_accounts_contacts-512.png">
              <a:extLst>
                <a:ext uri="{FF2B5EF4-FFF2-40B4-BE49-F238E27FC236}">
                  <a16:creationId xmlns:a16="http://schemas.microsoft.com/office/drawing/2014/main" id="{37D76A48-2508-46BD-ACB9-155D756D74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4"/>
            <a:stretch/>
          </p:blipFill>
          <p:spPr bwMode="auto">
            <a:xfrm>
              <a:off x="7677887" y="4652083"/>
              <a:ext cx="344169" cy="272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66FB2C-4AF6-4519-B064-DAE708119CCB}"/>
                </a:ext>
              </a:extLst>
            </p:cNvPr>
            <p:cNvSpPr txBox="1"/>
            <p:nvPr/>
          </p:nvSpPr>
          <p:spPr>
            <a:xfrm>
              <a:off x="7124300" y="4880678"/>
              <a:ext cx="3596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</a:rPr>
                <a:t>UIX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2225F1-27E3-4638-B937-635A29B08DB7}"/>
                </a:ext>
              </a:extLst>
            </p:cNvPr>
            <p:cNvSpPr txBox="1"/>
            <p:nvPr/>
          </p:nvSpPr>
          <p:spPr>
            <a:xfrm>
              <a:off x="7651467" y="4868619"/>
              <a:ext cx="3352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</a:rPr>
                <a:t>QA</a:t>
              </a:r>
            </a:p>
          </p:txBody>
        </p:sp>
        <p:pic>
          <p:nvPicPr>
            <p:cNvPr id="22" name="Picture 14" descr="https://cdn4.iconfinder.com/data/icons/rcons-user/32/user_group_users_accounts_contacts-512.png">
              <a:extLst>
                <a:ext uri="{FF2B5EF4-FFF2-40B4-BE49-F238E27FC236}">
                  <a16:creationId xmlns:a16="http://schemas.microsoft.com/office/drawing/2014/main" id="{002A15C1-10E6-4B7C-A12E-C0A65300D4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4"/>
            <a:stretch/>
          </p:blipFill>
          <p:spPr bwMode="auto">
            <a:xfrm>
              <a:off x="8186831" y="4645733"/>
              <a:ext cx="344169" cy="272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D20754-7B7E-407E-BF00-303880A3C17A}"/>
                </a:ext>
              </a:extLst>
            </p:cNvPr>
            <p:cNvSpPr txBox="1"/>
            <p:nvPr/>
          </p:nvSpPr>
          <p:spPr>
            <a:xfrm>
              <a:off x="7964207" y="4868619"/>
              <a:ext cx="7637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</a:rPr>
                <a:t>SE/SSE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5E58C09-BD86-4DB9-B68D-ABE39D9E2BA1}"/>
                </a:ext>
              </a:extLst>
            </p:cNvPr>
            <p:cNvCxnSpPr/>
            <p:nvPr/>
          </p:nvCxnSpPr>
          <p:spPr>
            <a:xfrm>
              <a:off x="5052012" y="2008631"/>
              <a:ext cx="2103120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0184B1A-38FA-4476-9A30-5CB0BB9A7FD5}"/>
                </a:ext>
              </a:extLst>
            </p:cNvPr>
            <p:cNvCxnSpPr/>
            <p:nvPr/>
          </p:nvCxnSpPr>
          <p:spPr>
            <a:xfrm>
              <a:off x="4967851" y="2919366"/>
              <a:ext cx="1519503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A60817-5594-465F-B1E6-C7BB83DD34AB}"/>
                </a:ext>
              </a:extLst>
            </p:cNvPr>
            <p:cNvSpPr txBox="1"/>
            <p:nvPr/>
          </p:nvSpPr>
          <p:spPr>
            <a:xfrm>
              <a:off x="6134369" y="3548336"/>
              <a:ext cx="5747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Onsite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7B92EA-F01F-46C5-8724-892DF85FD369}"/>
                </a:ext>
              </a:extLst>
            </p:cNvPr>
            <p:cNvSpPr txBox="1"/>
            <p:nvPr/>
          </p:nvSpPr>
          <p:spPr>
            <a:xfrm>
              <a:off x="6165841" y="3792699"/>
              <a:ext cx="649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Offshore</a:t>
              </a: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B68AE15B-9E0E-4290-9059-F97BB2EC382B}"/>
                </a:ext>
              </a:extLst>
            </p:cNvPr>
            <p:cNvSpPr/>
            <p:nvPr/>
          </p:nvSpPr>
          <p:spPr>
            <a:xfrm rot="5400000">
              <a:off x="5951087" y="2252254"/>
              <a:ext cx="461558" cy="163704"/>
            </a:xfrm>
            <a:prstGeom prst="triangle">
              <a:avLst/>
            </a:prstGeom>
            <a:solidFill>
              <a:srgbClr val="157FFF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48D80ACD-9323-47BA-A49A-5082A110C5CB}"/>
                </a:ext>
              </a:extLst>
            </p:cNvPr>
            <p:cNvSpPr/>
            <p:nvPr/>
          </p:nvSpPr>
          <p:spPr>
            <a:xfrm rot="5400000" flipH="1" flipV="1">
              <a:off x="5823546" y="3686911"/>
              <a:ext cx="481500" cy="173131"/>
            </a:xfrm>
            <a:prstGeom prst="triangle">
              <a:avLst/>
            </a:prstGeom>
            <a:solidFill>
              <a:srgbClr val="69A4D9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B10A28C7-3113-4CDA-8ECE-48FB43391323}"/>
                </a:ext>
              </a:extLst>
            </p:cNvPr>
            <p:cNvSpPr/>
            <p:nvPr/>
          </p:nvSpPr>
          <p:spPr>
            <a:xfrm rot="10800000">
              <a:off x="7420951" y="2397220"/>
              <a:ext cx="266617" cy="105944"/>
            </a:xfrm>
            <a:prstGeom prst="triangle">
              <a:avLst/>
            </a:prstGeom>
            <a:solidFill>
              <a:sysClr val="window" lastClr="FFFFFF">
                <a:lumMod val="50000"/>
              </a:sys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C572E92-6D59-41B1-83EC-5408D1AB3A9A}"/>
                </a:ext>
              </a:extLst>
            </p:cNvPr>
            <p:cNvSpPr/>
            <p:nvPr/>
          </p:nvSpPr>
          <p:spPr>
            <a:xfrm rot="10800000">
              <a:off x="7420951" y="3620471"/>
              <a:ext cx="266617" cy="105944"/>
            </a:xfrm>
            <a:prstGeom prst="triangle">
              <a:avLst/>
            </a:prstGeom>
            <a:solidFill>
              <a:sysClr val="window" lastClr="FFFFFF">
                <a:lumMod val="50000"/>
              </a:sys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A94AF79-8129-4566-B3E9-825433350A85}"/>
                </a:ext>
              </a:extLst>
            </p:cNvPr>
            <p:cNvSpPr/>
            <p:nvPr/>
          </p:nvSpPr>
          <p:spPr>
            <a:xfrm rot="10800000">
              <a:off x="7410194" y="4475249"/>
              <a:ext cx="266617" cy="105944"/>
            </a:xfrm>
            <a:prstGeom prst="triangle">
              <a:avLst/>
            </a:prstGeom>
            <a:solidFill>
              <a:sysClr val="window" lastClr="FFFFFF">
                <a:lumMod val="50000"/>
              </a:sys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5DED0BC-6E1D-4EAD-97B0-242D76A2E000}"/>
                </a:ext>
              </a:extLst>
            </p:cNvPr>
            <p:cNvSpPr txBox="1"/>
            <p:nvPr/>
          </p:nvSpPr>
          <p:spPr>
            <a:xfrm>
              <a:off x="3110132" y="5503993"/>
              <a:ext cx="591794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POC = Point of Contact | TPM= Technical Project Manager| UIX = UI Expert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QA = Quality Analyst | BA = Business Analyst | SE = Software Engineer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SSE = Senior Software Engineer | TL = Technical Leader | BPM = Business PM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AF1DFC-EBBA-46D0-9E90-F2D21BE7FB44}"/>
                </a:ext>
              </a:extLst>
            </p:cNvPr>
            <p:cNvSpPr txBox="1"/>
            <p:nvPr/>
          </p:nvSpPr>
          <p:spPr>
            <a:xfrm>
              <a:off x="7607615" y="3148353"/>
              <a:ext cx="89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</a:rPr>
                <a:t>Core Team</a:t>
              </a:r>
            </a:p>
          </p:txBody>
        </p:sp>
        <p:pic>
          <p:nvPicPr>
            <p:cNvPr id="35" name="Picture 14" descr="https://cdn4.iconfinder.com/data/icons/rcons-user/32/user_group_users_accounts_contacts-512.png">
              <a:extLst>
                <a:ext uri="{FF2B5EF4-FFF2-40B4-BE49-F238E27FC236}">
                  <a16:creationId xmlns:a16="http://schemas.microsoft.com/office/drawing/2014/main" id="{9A397782-4CAC-4DEC-80F9-9C226C1146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4"/>
            <a:stretch/>
          </p:blipFill>
          <p:spPr bwMode="auto">
            <a:xfrm>
              <a:off x="7604726" y="2804991"/>
              <a:ext cx="344169" cy="272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0F9D42F-F839-407E-AA92-C8E1523C5159}"/>
                </a:ext>
              </a:extLst>
            </p:cNvPr>
            <p:cNvSpPr txBox="1"/>
            <p:nvPr/>
          </p:nvSpPr>
          <p:spPr>
            <a:xfrm>
              <a:off x="7512950" y="3021527"/>
              <a:ext cx="5340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</a:rPr>
                <a:t>TL/BA</a:t>
              </a:r>
            </a:p>
          </p:txBody>
        </p:sp>
        <p:pic>
          <p:nvPicPr>
            <p:cNvPr id="37" name="Picture 14" descr="https://cdn4.iconfinder.com/data/icons/rcons-user/32/user_group_users_accounts_contacts-512.png">
              <a:extLst>
                <a:ext uri="{FF2B5EF4-FFF2-40B4-BE49-F238E27FC236}">
                  <a16:creationId xmlns:a16="http://schemas.microsoft.com/office/drawing/2014/main" id="{65D55328-E4EC-4A94-960B-3E97954BFA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4"/>
            <a:stretch/>
          </p:blipFill>
          <p:spPr bwMode="auto">
            <a:xfrm>
              <a:off x="8138126" y="2798641"/>
              <a:ext cx="344169" cy="272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30D9CC-B8DD-433A-9A74-E813339BFA57}"/>
                </a:ext>
              </a:extLst>
            </p:cNvPr>
            <p:cNvSpPr txBox="1"/>
            <p:nvPr/>
          </p:nvSpPr>
          <p:spPr>
            <a:xfrm>
              <a:off x="7937018" y="3021527"/>
              <a:ext cx="7637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</a:rPr>
                <a:t>SE/SSE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64EADB-C700-4380-B6BC-A6C49CFE6DEE}"/>
                </a:ext>
              </a:extLst>
            </p:cNvPr>
            <p:cNvSpPr/>
            <p:nvPr/>
          </p:nvSpPr>
          <p:spPr>
            <a:xfrm>
              <a:off x="7408252" y="2736359"/>
              <a:ext cx="1230759" cy="603214"/>
            </a:xfrm>
            <a:prstGeom prst="rect">
              <a:avLst/>
            </a:prstGeom>
            <a:noFill/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A17F258-29BA-464B-8883-D3C93D5FBC7A}"/>
                </a:ext>
              </a:extLst>
            </p:cNvPr>
            <p:cNvSpPr/>
            <p:nvPr/>
          </p:nvSpPr>
          <p:spPr>
            <a:xfrm>
              <a:off x="6336499" y="2561290"/>
              <a:ext cx="2346961" cy="959346"/>
            </a:xfrm>
            <a:prstGeom prst="rect">
              <a:avLst/>
            </a:prstGeom>
            <a:noFill/>
            <a:ln w="3175" cap="flat" cmpd="sng" algn="ctr">
              <a:solidFill>
                <a:srgbClr val="0070C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126288E-36ED-4119-8999-66E6396C8F32}"/>
                </a:ext>
              </a:extLst>
            </p:cNvPr>
            <p:cNvSpPr/>
            <p:nvPr/>
          </p:nvSpPr>
          <p:spPr>
            <a:xfrm rot="5400000">
              <a:off x="7165554" y="3009982"/>
              <a:ext cx="266617" cy="105944"/>
            </a:xfrm>
            <a:prstGeom prst="triangle">
              <a:avLst/>
            </a:prstGeom>
            <a:solidFill>
              <a:sysClr val="window" lastClr="FFFFFF">
                <a:lumMod val="50000"/>
              </a:sys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81F0948D-ABF5-4B55-A6E3-2243521E8AF3}"/>
                </a:ext>
              </a:extLst>
            </p:cNvPr>
            <p:cNvSpPr/>
            <p:nvPr/>
          </p:nvSpPr>
          <p:spPr>
            <a:xfrm rot="1415759">
              <a:off x="6559330" y="3142386"/>
              <a:ext cx="1584962" cy="2150298"/>
            </a:xfrm>
            <a:prstGeom prst="arc">
              <a:avLst>
                <a:gd name="adj1" fmla="val 17030332"/>
                <a:gd name="adj2" fmla="val 264915"/>
              </a:avLst>
            </a:prstGeom>
            <a:noFill/>
            <a:ln w="63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  <a:headEnd type="stealth"/>
              <a:tailEnd type="arrow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7CD464B-B35C-4A81-AB98-7C172BF9BDD8}"/>
                </a:ext>
              </a:extLst>
            </p:cNvPr>
            <p:cNvSpPr/>
            <p:nvPr/>
          </p:nvSpPr>
          <p:spPr>
            <a:xfrm>
              <a:off x="8112290" y="3836896"/>
              <a:ext cx="9695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Onsite Rotation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as required</a:t>
              </a:r>
            </a:p>
          </p:txBody>
        </p:sp>
        <p:pic>
          <p:nvPicPr>
            <p:cNvPr id="44" name="Picture 14" descr="https://cdn4.iconfinder.com/data/icons/rcons-user/32/user_group_users_accounts_contacts-512.png">
              <a:extLst>
                <a:ext uri="{FF2B5EF4-FFF2-40B4-BE49-F238E27FC236}">
                  <a16:creationId xmlns:a16="http://schemas.microsoft.com/office/drawing/2014/main" id="{7912531E-2E41-4C7F-91AF-FF003E1BEE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4"/>
            <a:stretch/>
          </p:blipFill>
          <p:spPr bwMode="auto">
            <a:xfrm>
              <a:off x="6687734" y="4662362"/>
              <a:ext cx="344169" cy="272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C1F8B5-8D91-477F-BA80-2911C79B8808}"/>
                </a:ext>
              </a:extLst>
            </p:cNvPr>
            <p:cNvSpPr txBox="1"/>
            <p:nvPr/>
          </p:nvSpPr>
          <p:spPr>
            <a:xfrm>
              <a:off x="6585383" y="4878898"/>
              <a:ext cx="5035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</a:rPr>
                <a:t>TL/BA</a:t>
              </a:r>
            </a:p>
          </p:txBody>
        </p:sp>
        <p:pic>
          <p:nvPicPr>
            <p:cNvPr id="46" name="Picture 4" descr="http://cdn.flaticon.com/png/256/33308.png">
              <a:extLst>
                <a:ext uri="{FF2B5EF4-FFF2-40B4-BE49-F238E27FC236}">
                  <a16:creationId xmlns:a16="http://schemas.microsoft.com/office/drawing/2014/main" id="{D1936F3E-F133-4FBA-AFC1-EACF7E4B9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4724" y="4009670"/>
              <a:ext cx="353906" cy="35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8" descr="https://cdn2.iconfinder.com/data/icons/business-209/512/Add_Person-512.png">
              <a:extLst>
                <a:ext uri="{FF2B5EF4-FFF2-40B4-BE49-F238E27FC236}">
                  <a16:creationId xmlns:a16="http://schemas.microsoft.com/office/drawing/2014/main" id="{5662BD39-BDDC-426D-8FFB-C0F5D053D8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2323" y="1743757"/>
              <a:ext cx="374220" cy="37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EE97E5-B99D-48E5-A6F6-2F2E83EC4B9A}"/>
                </a:ext>
              </a:extLst>
            </p:cNvPr>
            <p:cNvSpPr txBox="1"/>
            <p:nvPr/>
          </p:nvSpPr>
          <p:spPr>
            <a:xfrm>
              <a:off x="4306704" y="2045573"/>
              <a:ext cx="765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Business POC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C0169AA-5DE6-4018-B06A-4719D3D51AC1}"/>
                </a:ext>
              </a:extLst>
            </p:cNvPr>
            <p:cNvSpPr txBox="1"/>
            <p:nvPr/>
          </p:nvSpPr>
          <p:spPr>
            <a:xfrm>
              <a:off x="4325754" y="3069910"/>
              <a:ext cx="765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Technical POC</a:t>
              </a:r>
            </a:p>
          </p:txBody>
        </p:sp>
        <p:pic>
          <p:nvPicPr>
            <p:cNvPr id="50" name="Picture 4" descr="http://cdn.flaticon.com/png/256/33308.png">
              <a:extLst>
                <a:ext uri="{FF2B5EF4-FFF2-40B4-BE49-F238E27FC236}">
                  <a16:creationId xmlns:a16="http://schemas.microsoft.com/office/drawing/2014/main" id="{E5AEDD3A-0A5A-4B79-8A14-B0B69A4559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0550" y="4009670"/>
              <a:ext cx="353906" cy="35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80FB245-3E7B-4865-AEB4-14465E91C287}"/>
                </a:ext>
              </a:extLst>
            </p:cNvPr>
            <p:cNvSpPr txBox="1"/>
            <p:nvPr/>
          </p:nvSpPr>
          <p:spPr>
            <a:xfrm>
              <a:off x="3747278" y="4333685"/>
              <a:ext cx="1779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Geevers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Technical Team</a:t>
              </a:r>
            </a:p>
          </p:txBody>
        </p:sp>
        <p:pic>
          <p:nvPicPr>
            <p:cNvPr id="52" name="Picture 4" descr="http://cdn.flaticon.com/png/256/33308.png">
              <a:extLst>
                <a:ext uri="{FF2B5EF4-FFF2-40B4-BE49-F238E27FC236}">
                  <a16:creationId xmlns:a16="http://schemas.microsoft.com/office/drawing/2014/main" id="{B4177C5D-905C-4153-8042-9AC64D2E2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484" y="4009670"/>
              <a:ext cx="353906" cy="35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29624E2-A3B9-408D-B6DE-D0CE293FD189}"/>
                </a:ext>
              </a:extLst>
            </p:cNvPr>
            <p:cNvSpPr/>
            <p:nvPr/>
          </p:nvSpPr>
          <p:spPr>
            <a:xfrm>
              <a:off x="3805244" y="3794069"/>
              <a:ext cx="1626995" cy="958177"/>
            </a:xfrm>
            <a:prstGeom prst="rect">
              <a:avLst/>
            </a:prstGeom>
            <a:noFill/>
            <a:ln w="3175" cap="flat" cmpd="sng" algn="ctr">
              <a:solidFill>
                <a:sysClr val="window" lastClr="FFFFFF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8DAA8339-309A-4B67-ABA9-9FDA128DD38E}"/>
                </a:ext>
              </a:extLst>
            </p:cNvPr>
            <p:cNvSpPr/>
            <p:nvPr/>
          </p:nvSpPr>
          <p:spPr>
            <a:xfrm rot="10800000">
              <a:off x="4565386" y="3614058"/>
              <a:ext cx="266617" cy="105944"/>
            </a:xfrm>
            <a:prstGeom prst="triangle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Picture 10" descr="https://cdn4.iconfinder.com/data/icons/business-and-management/78/Business_management_strategy_office-03-512.png">
              <a:extLst>
                <a:ext uri="{FF2B5EF4-FFF2-40B4-BE49-F238E27FC236}">
                  <a16:creationId xmlns:a16="http://schemas.microsoft.com/office/drawing/2014/main" id="{167EEE3F-ABAB-41A9-A769-6B3A58ABA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2357" y="2651211"/>
              <a:ext cx="351944" cy="416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69244DC-01E8-411C-A63B-0225BA51BB27}"/>
                </a:ext>
              </a:extLst>
            </p:cNvPr>
            <p:cNvSpPr/>
            <p:nvPr/>
          </p:nvSpPr>
          <p:spPr>
            <a:xfrm>
              <a:off x="3697170" y="2547350"/>
              <a:ext cx="1829615" cy="2423916"/>
            </a:xfrm>
            <a:prstGeom prst="rect">
              <a:avLst/>
            </a:prstGeom>
            <a:noFill/>
            <a:ln w="3175" cap="flat" cmpd="sng" algn="ctr">
              <a:solidFill>
                <a:sysClr val="window" lastClr="FFFFFF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7" name="Elbow Connector 243">
              <a:extLst>
                <a:ext uri="{FF2B5EF4-FFF2-40B4-BE49-F238E27FC236}">
                  <a16:creationId xmlns:a16="http://schemas.microsoft.com/office/drawing/2014/main" id="{ECE53F16-4A16-4106-9C31-D602F609CAFD}"/>
                </a:ext>
              </a:extLst>
            </p:cNvPr>
            <p:cNvCxnSpPr/>
            <p:nvPr/>
          </p:nvCxnSpPr>
          <p:spPr>
            <a:xfrm flipV="1">
              <a:off x="5494710" y="3159073"/>
              <a:ext cx="837114" cy="519376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58" name="Moon 57">
              <a:extLst>
                <a:ext uri="{FF2B5EF4-FFF2-40B4-BE49-F238E27FC236}">
                  <a16:creationId xmlns:a16="http://schemas.microsoft.com/office/drawing/2014/main" id="{631C7E4E-F7B5-4444-B3DB-0C66EECB2577}"/>
                </a:ext>
              </a:extLst>
            </p:cNvPr>
            <p:cNvSpPr/>
            <p:nvPr/>
          </p:nvSpPr>
          <p:spPr>
            <a:xfrm rot="16200000">
              <a:off x="5570427" y="15631"/>
              <a:ext cx="1095945" cy="2572371"/>
            </a:xfrm>
            <a:prstGeom prst="moon">
              <a:avLst>
                <a:gd name="adj" fmla="val 4310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4F2994E-003F-492D-994B-B4A209681BD8}"/>
                </a:ext>
              </a:extLst>
            </p:cNvPr>
            <p:cNvSpPr txBox="1"/>
            <p:nvPr/>
          </p:nvSpPr>
          <p:spPr>
            <a:xfrm rot="21331881">
              <a:off x="5333098" y="810003"/>
              <a:ext cx="1714796" cy="907783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Steering  Committee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623E89C-23FA-4807-B68E-472172E09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8469" y="805654"/>
              <a:ext cx="1408040" cy="274320"/>
            </a:xfrm>
            <a:prstGeom prst="rect">
              <a:avLst/>
            </a:prstGeom>
          </p:spPr>
        </p:pic>
        <p:pic>
          <p:nvPicPr>
            <p:cNvPr id="1026" name="Picture 2" descr="Feasibility study » Groenewout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4" b="25439"/>
            <a:stretch>
              <a:fillRect/>
            </a:stretch>
          </p:blipFill>
          <p:spPr bwMode="auto">
            <a:xfrm>
              <a:off x="3205906" y="823039"/>
              <a:ext cx="1456500" cy="543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2762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Continuous Improvement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7F612A-3FBA-449D-86F7-62A8EFDDCA35}"/>
              </a:ext>
            </a:extLst>
          </p:cNvPr>
          <p:cNvSpPr/>
          <p:nvPr/>
        </p:nvSpPr>
        <p:spPr>
          <a:xfrm>
            <a:off x="6139647" y="479939"/>
            <a:ext cx="6052353" cy="369332"/>
          </a:xfrm>
          <a:prstGeom prst="rect">
            <a:avLst/>
          </a:prstGeom>
          <a:solidFill>
            <a:srgbClr val="ADD8D7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Process Improvement Framework</a:t>
            </a:r>
            <a:endParaRPr lang="en-GB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10411-97CF-471B-8612-AA9E65D9C2F8}"/>
              </a:ext>
            </a:extLst>
          </p:cNvPr>
          <p:cNvSpPr/>
          <p:nvPr/>
        </p:nvSpPr>
        <p:spPr>
          <a:xfrm>
            <a:off x="0" y="479939"/>
            <a:ext cx="6052353" cy="369332"/>
          </a:xfrm>
          <a:prstGeom prst="rect">
            <a:avLst/>
          </a:prstGeom>
          <a:solidFill>
            <a:srgbClr val="225187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Improvement Techniques</a:t>
            </a:r>
            <a:endParaRPr lang="en-GB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83EC26-7D8E-436A-BE26-E2CB28DF2B0A}"/>
              </a:ext>
            </a:extLst>
          </p:cNvPr>
          <p:cNvSpPr/>
          <p:nvPr/>
        </p:nvSpPr>
        <p:spPr>
          <a:xfrm>
            <a:off x="55156" y="1233715"/>
            <a:ext cx="5944052" cy="2427514"/>
          </a:xfrm>
          <a:prstGeom prst="roundRect">
            <a:avLst>
              <a:gd name="adj" fmla="val 2317"/>
            </a:avLst>
          </a:prstGeom>
          <a:noFill/>
          <a:ln w="12700" cap="flat" cmpd="sng" algn="ctr">
            <a:solidFill>
              <a:srgbClr val="51B4F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5322BA-FC1E-4A88-B42E-CA1D3F8B9DFE}"/>
              </a:ext>
            </a:extLst>
          </p:cNvPr>
          <p:cNvSpPr/>
          <p:nvPr/>
        </p:nvSpPr>
        <p:spPr>
          <a:xfrm>
            <a:off x="6129292" y="1233715"/>
            <a:ext cx="5944052" cy="2427514"/>
          </a:xfrm>
          <a:prstGeom prst="roundRect">
            <a:avLst>
              <a:gd name="adj" fmla="val 2317"/>
            </a:avLst>
          </a:prstGeom>
          <a:noFill/>
          <a:ln w="12700" cap="flat" cmpd="sng" algn="ctr">
            <a:solidFill>
              <a:srgbClr val="51B4F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8A1674-E46A-4322-97D8-5916BE08BA92}"/>
              </a:ext>
            </a:extLst>
          </p:cNvPr>
          <p:cNvSpPr/>
          <p:nvPr/>
        </p:nvSpPr>
        <p:spPr>
          <a:xfrm>
            <a:off x="55156" y="4023117"/>
            <a:ext cx="5944052" cy="2427514"/>
          </a:xfrm>
          <a:prstGeom prst="roundRect">
            <a:avLst>
              <a:gd name="adj" fmla="val 2317"/>
            </a:avLst>
          </a:prstGeom>
          <a:noFill/>
          <a:ln w="12700" cap="flat" cmpd="sng" algn="ctr">
            <a:solidFill>
              <a:srgbClr val="51B4F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401F64-D7F2-4B45-AB77-85F7CD824049}"/>
              </a:ext>
            </a:extLst>
          </p:cNvPr>
          <p:cNvSpPr/>
          <p:nvPr/>
        </p:nvSpPr>
        <p:spPr>
          <a:xfrm>
            <a:off x="6129292" y="4023117"/>
            <a:ext cx="5944052" cy="2427514"/>
          </a:xfrm>
          <a:prstGeom prst="roundRect">
            <a:avLst>
              <a:gd name="adj" fmla="val 2317"/>
            </a:avLst>
          </a:prstGeom>
          <a:noFill/>
          <a:ln w="12700" cap="flat" cmpd="sng" algn="ctr">
            <a:solidFill>
              <a:srgbClr val="51B4F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78D4A07C-EB7B-44C9-9E3B-E977C35827F2}"/>
              </a:ext>
            </a:extLst>
          </p:cNvPr>
          <p:cNvSpPr/>
          <p:nvPr/>
        </p:nvSpPr>
        <p:spPr>
          <a:xfrm>
            <a:off x="928031" y="1063259"/>
            <a:ext cx="4198302" cy="354925"/>
          </a:xfrm>
          <a:prstGeom prst="round2Same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Responsiveness 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(Manage and Measure)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F6869A02-5C1C-40D0-8F32-91B8C872D36E}"/>
              </a:ext>
            </a:extLst>
          </p:cNvPr>
          <p:cNvSpPr/>
          <p:nvPr/>
        </p:nvSpPr>
        <p:spPr>
          <a:xfrm>
            <a:off x="6632438" y="1026493"/>
            <a:ext cx="4937760" cy="354925"/>
          </a:xfrm>
          <a:prstGeom prst="round2Same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Root Cause and Causal Analysis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(Improve and Maintain)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73E3384C-0B50-4052-8436-126ED865ACDD}"/>
              </a:ext>
            </a:extLst>
          </p:cNvPr>
          <p:cNvSpPr/>
          <p:nvPr/>
        </p:nvSpPr>
        <p:spPr>
          <a:xfrm>
            <a:off x="420449" y="3831685"/>
            <a:ext cx="5213466" cy="354925"/>
          </a:xfrm>
          <a:prstGeom prst="round2Same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Support Ticket Reduction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(Create Win-Win situation)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2B0D92A8-4B43-44EA-ACD2-CE13B9DB73F0}"/>
              </a:ext>
            </a:extLst>
          </p:cNvPr>
          <p:cNvSpPr/>
          <p:nvPr/>
        </p:nvSpPr>
        <p:spPr>
          <a:xfrm>
            <a:off x="7723322" y="3847074"/>
            <a:ext cx="3046278" cy="354925"/>
          </a:xfrm>
          <a:prstGeom prst="round2Same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Meet Progressive Demand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A9E318-E604-4285-8742-3726CE6A8664}"/>
              </a:ext>
            </a:extLst>
          </p:cNvPr>
          <p:cNvSpPr/>
          <p:nvPr/>
        </p:nvSpPr>
        <p:spPr>
          <a:xfrm>
            <a:off x="99425" y="1466639"/>
            <a:ext cx="49838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Incident management (Jira)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 Ticket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and corrective action on Aging of tickets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Capture Voice of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Identify Improvement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 Changes – Apply Lean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8B56B4-872C-4668-93A2-CA93B1FB7BAA}"/>
              </a:ext>
            </a:extLst>
          </p:cNvPr>
          <p:cNvSpPr/>
          <p:nvPr/>
        </p:nvSpPr>
        <p:spPr>
          <a:xfrm>
            <a:off x="6182061" y="1466639"/>
            <a:ext cx="56690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Mandate RCCA comments for closed tickets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Maintain Database and Prioritize ‘Maximum Impact’ RCCA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RCCA Report-outs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 Reduction YoY with no change in Capacity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238F6B-1F47-46E7-BA04-2F02EBEFD9F2}"/>
              </a:ext>
            </a:extLst>
          </p:cNvPr>
          <p:cNvSpPr/>
          <p:nvPr/>
        </p:nvSpPr>
        <p:spPr>
          <a:xfrm>
            <a:off x="99425" y="4189787"/>
            <a:ext cx="595058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Baseline the number of tickets at project kick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Re-baseline every end of Qtr.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Incorrect ticket closures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 will analyze batch process and look at opportunity of Process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Reduction of run time of batch will reduce mainframe utilization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 Facto Review –OC team can inspect/Review for code changes already moved to further reduce risk of having bad code in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5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A73F1F-7D31-44AB-8630-F7A957ECEABC}"/>
              </a:ext>
            </a:extLst>
          </p:cNvPr>
          <p:cNvSpPr/>
          <p:nvPr/>
        </p:nvSpPr>
        <p:spPr>
          <a:xfrm>
            <a:off x="6134101" y="4189787"/>
            <a:ext cx="5950583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 trend based on Historical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Projections start in the second month of the Qtr.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Pool of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Monthly meeting on capacity loading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Quarterly meeting for capacity adjustments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Second month of the quarter Load shadow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Induct incremental resources</a:t>
            </a:r>
          </a:p>
        </p:txBody>
      </p:sp>
    </p:spTree>
    <p:extLst>
      <p:ext uri="{BB962C8B-B14F-4D97-AF65-F5344CB8AC3E}">
        <p14:creationId xmlns:p14="http://schemas.microsoft.com/office/powerpoint/2010/main" val="1975811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Continuous Improvement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555746-32D9-4952-A0C4-5C452C5E6CD7}"/>
              </a:ext>
            </a:extLst>
          </p:cNvPr>
          <p:cNvSpPr/>
          <p:nvPr/>
        </p:nvSpPr>
        <p:spPr>
          <a:xfrm>
            <a:off x="6139647" y="479939"/>
            <a:ext cx="6052353" cy="369332"/>
          </a:xfrm>
          <a:prstGeom prst="rect">
            <a:avLst/>
          </a:prstGeom>
          <a:solidFill>
            <a:srgbClr val="225187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Process Improvement Framework</a:t>
            </a:r>
            <a:endParaRPr lang="en-GB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719857-A520-47B9-97C4-0471A66AF84C}"/>
              </a:ext>
            </a:extLst>
          </p:cNvPr>
          <p:cNvSpPr/>
          <p:nvPr/>
        </p:nvSpPr>
        <p:spPr>
          <a:xfrm>
            <a:off x="0" y="479939"/>
            <a:ext cx="6052353" cy="369332"/>
          </a:xfrm>
          <a:prstGeom prst="rect">
            <a:avLst/>
          </a:prstGeom>
          <a:solidFill>
            <a:srgbClr val="ADD8D7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Improvement Techniques</a:t>
            </a:r>
            <a:endParaRPr lang="en-GB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B3DD00-761D-4E85-9560-97386A679711}"/>
              </a:ext>
            </a:extLst>
          </p:cNvPr>
          <p:cNvGrpSpPr/>
          <p:nvPr/>
        </p:nvGrpSpPr>
        <p:grpSpPr>
          <a:xfrm>
            <a:off x="808324" y="24050"/>
            <a:ext cx="11178285" cy="6958615"/>
            <a:chOff x="808324" y="24050"/>
            <a:chExt cx="11178285" cy="6958615"/>
          </a:xfrm>
        </p:grpSpPr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BC78410F-11B8-4528-9248-29821FD6B7B1}"/>
                </a:ext>
              </a:extLst>
            </p:cNvPr>
            <p:cNvSpPr/>
            <p:nvPr/>
          </p:nvSpPr>
          <p:spPr>
            <a:xfrm>
              <a:off x="3822700" y="4997936"/>
              <a:ext cx="4114800" cy="457200"/>
            </a:xfrm>
            <a:prstGeom prst="flowChartAlternateProcess">
              <a:avLst/>
            </a:prstGeom>
            <a:solidFill>
              <a:srgbClr val="1575B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Candidates identified for improvement</a:t>
              </a: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F764EBD-DB70-4DCA-AA65-FB7CBEC5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152" y="4375877"/>
              <a:ext cx="1924060" cy="587345"/>
            </a:xfrm>
            <a:custGeom>
              <a:avLst/>
              <a:gdLst>
                <a:gd name="T0" fmla="*/ 0 w 433"/>
                <a:gd name="T1" fmla="*/ 0 h 132"/>
                <a:gd name="T2" fmla="*/ 98 w 433"/>
                <a:gd name="T3" fmla="*/ 132 h 132"/>
                <a:gd name="T4" fmla="*/ 336 w 433"/>
                <a:gd name="T5" fmla="*/ 132 h 132"/>
                <a:gd name="T6" fmla="*/ 433 w 433"/>
                <a:gd name="T7" fmla="*/ 4 h 132"/>
                <a:gd name="T8" fmla="*/ 0 w 433"/>
                <a:gd name="T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132">
                  <a:moveTo>
                    <a:pt x="0" y="0"/>
                  </a:moveTo>
                  <a:cubicBezTo>
                    <a:pt x="98" y="132"/>
                    <a:pt x="98" y="132"/>
                    <a:pt x="98" y="132"/>
                  </a:cubicBezTo>
                  <a:cubicBezTo>
                    <a:pt x="336" y="132"/>
                    <a:pt x="336" y="132"/>
                    <a:pt x="336" y="132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271" y="28"/>
                    <a:pt x="53" y="6"/>
                    <a:pt x="0" y="0"/>
                  </a:cubicBezTo>
                  <a:close/>
                </a:path>
              </a:pathLst>
            </a:custGeom>
            <a:solidFill>
              <a:srgbClr val="A7CCD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0837807-5518-4A3E-B0DC-B1FF2271B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934" y="2564336"/>
              <a:ext cx="4651499" cy="1098177"/>
            </a:xfrm>
            <a:custGeom>
              <a:avLst/>
              <a:gdLst>
                <a:gd name="T0" fmla="*/ 0 w 1047"/>
                <a:gd name="T1" fmla="*/ 0 h 247"/>
                <a:gd name="T2" fmla="*/ 170 w 1047"/>
                <a:gd name="T3" fmla="*/ 227 h 247"/>
                <a:gd name="T4" fmla="*/ 877 w 1047"/>
                <a:gd name="T5" fmla="*/ 227 h 247"/>
                <a:gd name="T6" fmla="*/ 1047 w 1047"/>
                <a:gd name="T7" fmla="*/ 1 h 247"/>
                <a:gd name="T8" fmla="*/ 0 w 1047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7" h="247">
                  <a:moveTo>
                    <a:pt x="0" y="0"/>
                  </a:moveTo>
                  <a:cubicBezTo>
                    <a:pt x="170" y="227"/>
                    <a:pt x="170" y="227"/>
                    <a:pt x="170" y="227"/>
                  </a:cubicBezTo>
                  <a:cubicBezTo>
                    <a:pt x="260" y="231"/>
                    <a:pt x="639" y="247"/>
                    <a:pt x="877" y="227"/>
                  </a:cubicBezTo>
                  <a:cubicBezTo>
                    <a:pt x="1047" y="1"/>
                    <a:pt x="1047" y="1"/>
                    <a:pt x="1047" y="1"/>
                  </a:cubicBezTo>
                  <a:cubicBezTo>
                    <a:pt x="745" y="37"/>
                    <a:pt x="75" y="4"/>
                    <a:pt x="0" y="0"/>
                  </a:cubicBezTo>
                  <a:close/>
                </a:path>
              </a:pathLst>
            </a:custGeom>
            <a:solidFill>
              <a:srgbClr val="019AD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A075CEB2-F7C5-416B-A69B-CC26DDD6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7055" y="3572498"/>
              <a:ext cx="3139255" cy="929400"/>
            </a:xfrm>
            <a:custGeom>
              <a:avLst/>
              <a:gdLst>
                <a:gd name="T0" fmla="*/ 0 w 707"/>
                <a:gd name="T1" fmla="*/ 0 h 209"/>
                <a:gd name="T2" fmla="*/ 136 w 707"/>
                <a:gd name="T3" fmla="*/ 181 h 209"/>
                <a:gd name="T4" fmla="*/ 569 w 707"/>
                <a:gd name="T5" fmla="*/ 185 h 209"/>
                <a:gd name="T6" fmla="*/ 707 w 707"/>
                <a:gd name="T7" fmla="*/ 0 h 209"/>
                <a:gd name="T8" fmla="*/ 0 w 707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7" h="209">
                  <a:moveTo>
                    <a:pt x="0" y="0"/>
                  </a:moveTo>
                  <a:cubicBezTo>
                    <a:pt x="136" y="181"/>
                    <a:pt x="136" y="181"/>
                    <a:pt x="136" y="181"/>
                  </a:cubicBezTo>
                  <a:cubicBezTo>
                    <a:pt x="189" y="187"/>
                    <a:pt x="407" y="209"/>
                    <a:pt x="569" y="185"/>
                  </a:cubicBezTo>
                  <a:cubicBezTo>
                    <a:pt x="707" y="0"/>
                    <a:pt x="707" y="0"/>
                    <a:pt x="707" y="0"/>
                  </a:cubicBezTo>
                  <a:cubicBezTo>
                    <a:pt x="469" y="20"/>
                    <a:pt x="90" y="4"/>
                    <a:pt x="0" y="0"/>
                  </a:cubicBezTo>
                  <a:close/>
                </a:path>
              </a:pathLst>
            </a:custGeom>
            <a:solidFill>
              <a:srgbClr val="6BC2E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DD2B114-A46D-4DBD-B96B-0D220F0FE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068" y="1598931"/>
              <a:ext cx="6102981" cy="1129682"/>
            </a:xfrm>
            <a:custGeom>
              <a:avLst/>
              <a:gdLst>
                <a:gd name="T0" fmla="*/ 1209 w 1374"/>
                <a:gd name="T1" fmla="*/ 218 h 254"/>
                <a:gd name="T2" fmla="*/ 1374 w 1374"/>
                <a:gd name="T3" fmla="*/ 0 h 254"/>
                <a:gd name="T4" fmla="*/ 0 w 1374"/>
                <a:gd name="T5" fmla="*/ 0 h 254"/>
                <a:gd name="T6" fmla="*/ 162 w 1374"/>
                <a:gd name="T7" fmla="*/ 217 h 254"/>
                <a:gd name="T8" fmla="*/ 1209 w 1374"/>
                <a:gd name="T9" fmla="*/ 21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4" h="254">
                  <a:moveTo>
                    <a:pt x="1209" y="218"/>
                  </a:moveTo>
                  <a:cubicBezTo>
                    <a:pt x="1374" y="0"/>
                    <a:pt x="1374" y="0"/>
                    <a:pt x="13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2" y="217"/>
                    <a:pt x="162" y="217"/>
                    <a:pt x="162" y="217"/>
                  </a:cubicBezTo>
                  <a:cubicBezTo>
                    <a:pt x="237" y="221"/>
                    <a:pt x="907" y="254"/>
                    <a:pt x="1209" y="218"/>
                  </a:cubicBezTo>
                  <a:close/>
                </a:path>
              </a:pathLst>
            </a:custGeom>
            <a:solidFill>
              <a:srgbClr val="0779B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14CA39-B41C-4703-A4A2-B32C2132D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9681" y="2285292"/>
              <a:ext cx="4671751" cy="515334"/>
            </a:xfrm>
            <a:prstGeom prst="ellipse">
              <a:avLst/>
            </a:prstGeom>
            <a:gradFill>
              <a:gsLst>
                <a:gs pos="0">
                  <a:srgbClr val="0779B7">
                    <a:lumMod val="50000"/>
                  </a:srgbClr>
                </a:gs>
                <a:gs pos="100000">
                  <a:srgbClr val="0779B7"/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3F640CA-E75B-4F9B-BA73-E81E2DF09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2555" y="3284452"/>
              <a:ext cx="3157258" cy="515334"/>
            </a:xfrm>
            <a:prstGeom prst="ellipse">
              <a:avLst/>
            </a:prstGeom>
            <a:gradFill>
              <a:gsLst>
                <a:gs pos="0">
                  <a:srgbClr val="019ADD">
                    <a:lumMod val="50000"/>
                  </a:srgbClr>
                </a:gs>
                <a:gs pos="100000">
                  <a:srgbClr val="019ADD"/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0BFAD72-166C-407B-A73B-486FC4206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5652" y="4211601"/>
              <a:ext cx="1955565" cy="319551"/>
            </a:xfrm>
            <a:prstGeom prst="ellipse">
              <a:avLst/>
            </a:prstGeom>
            <a:gradFill>
              <a:gsLst>
                <a:gs pos="0">
                  <a:srgbClr val="A7CCDF">
                    <a:lumMod val="50000"/>
                  </a:srgbClr>
                </a:gs>
                <a:gs pos="100000">
                  <a:srgbClr val="6BC2ED"/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637589C-765C-421B-82AA-FE9F93DA9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6723" y="4873208"/>
              <a:ext cx="1071172" cy="173279"/>
            </a:xfrm>
            <a:prstGeom prst="ellipse">
              <a:avLst/>
            </a:prstGeom>
            <a:solidFill>
              <a:srgbClr val="22535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Freeform 34">
              <a:extLst>
                <a:ext uri="{FF2B5EF4-FFF2-40B4-BE49-F238E27FC236}">
                  <a16:creationId xmlns:a16="http://schemas.microsoft.com/office/drawing/2014/main" id="{C63CF4E0-A015-4DC3-9258-5E5C5156B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409" y="1636579"/>
              <a:ext cx="3957419" cy="3425328"/>
            </a:xfrm>
            <a:custGeom>
              <a:avLst/>
              <a:gdLst>
                <a:gd name="T0" fmla="*/ 0 w 904"/>
                <a:gd name="T1" fmla="*/ 68 h 782"/>
                <a:gd name="T2" fmla="*/ 190 w 904"/>
                <a:gd name="T3" fmla="*/ 770 h 782"/>
                <a:gd name="T4" fmla="*/ 342 w 904"/>
                <a:gd name="T5" fmla="*/ 754 h 782"/>
                <a:gd name="T6" fmla="*/ 904 w 904"/>
                <a:gd name="T7" fmla="*/ 0 h 782"/>
                <a:gd name="T8" fmla="*/ 0 w 904"/>
                <a:gd name="T9" fmla="*/ 68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782">
                  <a:moveTo>
                    <a:pt x="0" y="68"/>
                  </a:moveTo>
                  <a:cubicBezTo>
                    <a:pt x="190" y="770"/>
                    <a:pt x="190" y="770"/>
                    <a:pt x="190" y="770"/>
                  </a:cubicBezTo>
                  <a:cubicBezTo>
                    <a:pt x="190" y="770"/>
                    <a:pt x="270" y="782"/>
                    <a:pt x="342" y="754"/>
                  </a:cubicBezTo>
                  <a:cubicBezTo>
                    <a:pt x="904" y="0"/>
                    <a:pt x="904" y="0"/>
                    <a:pt x="904" y="0"/>
                  </a:cubicBezTo>
                  <a:cubicBezTo>
                    <a:pt x="904" y="0"/>
                    <a:pt x="314" y="88"/>
                    <a:pt x="0" y="6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28000"/>
                  </a:srgbClr>
                </a:gs>
                <a:gs pos="67000">
                  <a:srgbClr val="FFFFFF">
                    <a:shade val="100000"/>
                    <a:satMod val="115000"/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6754987-AAC8-42D4-85DE-A47B93995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3068" y="1236623"/>
              <a:ext cx="6102981" cy="722367"/>
            </a:xfrm>
            <a:prstGeom prst="ellipse">
              <a:avLst/>
            </a:prstGeom>
            <a:gradFill flip="none" rotWithShape="1">
              <a:gsLst>
                <a:gs pos="0">
                  <a:srgbClr val="225354">
                    <a:shade val="30000"/>
                    <a:satMod val="115000"/>
                  </a:srgbClr>
                </a:gs>
                <a:gs pos="50000">
                  <a:srgbClr val="225354">
                    <a:shade val="67500"/>
                    <a:satMod val="115000"/>
                  </a:srgbClr>
                </a:gs>
                <a:gs pos="100000">
                  <a:srgbClr val="225354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D8524976-8025-4DBB-968E-5144B8098252}"/>
                </a:ext>
              </a:extLst>
            </p:cNvPr>
            <p:cNvSpPr/>
            <p:nvPr/>
          </p:nvSpPr>
          <p:spPr>
            <a:xfrm>
              <a:off x="3539681" y="613072"/>
              <a:ext cx="1295400" cy="949310"/>
            </a:xfrm>
            <a:prstGeom prst="downArrow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91248350-EA18-4E17-9512-83B3DB1F8C0F}"/>
                </a:ext>
              </a:extLst>
            </p:cNvPr>
            <p:cNvSpPr/>
            <p:nvPr/>
          </p:nvSpPr>
          <p:spPr>
            <a:xfrm>
              <a:off x="5122008" y="613072"/>
              <a:ext cx="1295400" cy="949310"/>
            </a:xfrm>
            <a:prstGeom prst="downArrow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C58D9A3F-7602-43AB-91B4-B205570891CA}"/>
                </a:ext>
              </a:extLst>
            </p:cNvPr>
            <p:cNvSpPr/>
            <p:nvPr/>
          </p:nvSpPr>
          <p:spPr>
            <a:xfrm>
              <a:off x="6704335" y="613072"/>
              <a:ext cx="1295400" cy="949310"/>
            </a:xfrm>
            <a:prstGeom prst="downArrow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F0B80D-1DBA-494B-85C0-42C1EAAD41F2}"/>
                </a:ext>
              </a:extLst>
            </p:cNvPr>
            <p:cNvSpPr txBox="1"/>
            <p:nvPr/>
          </p:nvSpPr>
          <p:spPr>
            <a:xfrm>
              <a:off x="3747961" y="31067"/>
              <a:ext cx="914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Quality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Goals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37AD3-13CE-47A2-B4F5-9542E9951E1D}"/>
                </a:ext>
              </a:extLst>
            </p:cNvPr>
            <p:cNvSpPr txBox="1"/>
            <p:nvPr/>
          </p:nvSpPr>
          <p:spPr>
            <a:xfrm>
              <a:off x="5038281" y="24050"/>
              <a:ext cx="1554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SLA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Performance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924EC9-68EC-4DD4-BBCC-8930DB5F528D}"/>
                </a:ext>
              </a:extLst>
            </p:cNvPr>
            <p:cNvSpPr txBox="1"/>
            <p:nvPr/>
          </p:nvSpPr>
          <p:spPr>
            <a:xfrm>
              <a:off x="6773173" y="29007"/>
              <a:ext cx="11887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Customer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Feedback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33BF14-DC81-4501-B68C-4C42A87377AF}"/>
                </a:ext>
              </a:extLst>
            </p:cNvPr>
            <p:cNvSpPr/>
            <p:nvPr/>
          </p:nvSpPr>
          <p:spPr>
            <a:xfrm>
              <a:off x="1768927" y="5697627"/>
              <a:ext cx="1371600" cy="548640"/>
            </a:xfrm>
            <a:prstGeom prst="rect">
              <a:avLst/>
            </a:prstGeom>
            <a:solidFill>
              <a:srgbClr val="E6D66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System improvement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8C0D666-76C0-458E-A76C-4C30D5364CB2}"/>
                </a:ext>
              </a:extLst>
            </p:cNvPr>
            <p:cNvSpPr/>
            <p:nvPr/>
          </p:nvSpPr>
          <p:spPr>
            <a:xfrm>
              <a:off x="5190693" y="5697627"/>
              <a:ext cx="1371600" cy="548640"/>
            </a:xfrm>
            <a:prstGeom prst="rect">
              <a:avLst/>
            </a:prstGeom>
            <a:solidFill>
              <a:srgbClr val="6D808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Productivity improvement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EEB17F-45AA-42A7-B7DA-C7775EEA936E}"/>
                </a:ext>
              </a:extLst>
            </p:cNvPr>
            <p:cNvSpPr/>
            <p:nvPr/>
          </p:nvSpPr>
          <p:spPr>
            <a:xfrm>
              <a:off x="8666887" y="5697627"/>
              <a:ext cx="1828800" cy="548640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Improving customer satisfaction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F734C50-BFC2-4C0D-99DD-FD0B49EAD5E0}"/>
                </a:ext>
              </a:extLst>
            </p:cNvPr>
            <p:cNvSpPr/>
            <p:nvPr/>
          </p:nvSpPr>
          <p:spPr>
            <a:xfrm>
              <a:off x="808324" y="6525465"/>
              <a:ext cx="1463040" cy="457200"/>
            </a:xfrm>
            <a:prstGeom prst="rect">
              <a:avLst/>
            </a:prstGeom>
            <a:solidFill>
              <a:srgbClr val="E6D66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Improving App stability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402BCEA-A9AC-497A-A48A-84F6CA77CBD7}"/>
                </a:ext>
              </a:extLst>
            </p:cNvPr>
            <p:cNvSpPr/>
            <p:nvPr/>
          </p:nvSpPr>
          <p:spPr>
            <a:xfrm>
              <a:off x="2636167" y="6525465"/>
              <a:ext cx="1463040" cy="457200"/>
            </a:xfrm>
            <a:prstGeom prst="rect">
              <a:avLst/>
            </a:prstGeom>
            <a:solidFill>
              <a:srgbClr val="E6D66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Improving processing time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46F3CDE-055F-4A28-A12E-3C93ACF261AE}"/>
                </a:ext>
              </a:extLst>
            </p:cNvPr>
            <p:cNvSpPr/>
            <p:nvPr/>
          </p:nvSpPr>
          <p:spPr>
            <a:xfrm>
              <a:off x="4378886" y="6525465"/>
              <a:ext cx="1371600" cy="457200"/>
            </a:xfrm>
            <a:prstGeom prst="rect">
              <a:avLst/>
            </a:prstGeom>
            <a:solidFill>
              <a:srgbClr val="6D808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Increasing self service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7463B5-2D40-4782-9603-D91445C50D7D}"/>
                </a:ext>
              </a:extLst>
            </p:cNvPr>
            <p:cNvSpPr/>
            <p:nvPr/>
          </p:nvSpPr>
          <p:spPr>
            <a:xfrm>
              <a:off x="6094218" y="6525465"/>
              <a:ext cx="1371600" cy="457200"/>
            </a:xfrm>
            <a:prstGeom prst="rect">
              <a:avLst/>
            </a:prstGeom>
            <a:solidFill>
              <a:srgbClr val="6D808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Increasing automation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C999DF1-A117-4CF0-941E-68DD9AD6B0EC}"/>
                </a:ext>
              </a:extLst>
            </p:cNvPr>
            <p:cNvSpPr/>
            <p:nvPr/>
          </p:nvSpPr>
          <p:spPr>
            <a:xfrm>
              <a:off x="8021649" y="6525465"/>
              <a:ext cx="1371600" cy="457200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Improved response time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1724B0-1CBA-4917-825D-BE0ADA717A0F}"/>
                </a:ext>
              </a:extLst>
            </p:cNvPr>
            <p:cNvSpPr/>
            <p:nvPr/>
          </p:nvSpPr>
          <p:spPr>
            <a:xfrm>
              <a:off x="9791237" y="6525465"/>
              <a:ext cx="1371600" cy="457200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First time right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FADE913C-43A3-46B1-AC10-AE5DF3E5D684}"/>
                </a:ext>
              </a:extLst>
            </p:cNvPr>
            <p:cNvCxnSpPr>
              <a:stCxn id="6" idx="3"/>
              <a:endCxn id="25" idx="0"/>
            </p:cNvCxnSpPr>
            <p:nvPr/>
          </p:nvCxnSpPr>
          <p:spPr>
            <a:xfrm>
              <a:off x="7937500" y="5226536"/>
              <a:ext cx="1643787" cy="471091"/>
            </a:xfrm>
            <a:prstGeom prst="bentConnector2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5DCF7567-6387-4621-8A55-A3333B31FB06}"/>
                </a:ext>
              </a:extLst>
            </p:cNvPr>
            <p:cNvCxnSpPr>
              <a:stCxn id="6" idx="1"/>
              <a:endCxn id="23" idx="0"/>
            </p:cNvCxnSpPr>
            <p:nvPr/>
          </p:nvCxnSpPr>
          <p:spPr>
            <a:xfrm rot="10800000" flipV="1">
              <a:off x="2454728" y="5226535"/>
              <a:ext cx="1367973" cy="471091"/>
            </a:xfrm>
            <a:prstGeom prst="bentConnector2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6708EA9F-9C3F-43D7-9E4B-C42BFE497C22}"/>
                </a:ext>
              </a:extLst>
            </p:cNvPr>
            <p:cNvCxnSpPr>
              <a:stCxn id="23" idx="2"/>
              <a:endCxn id="26" idx="0"/>
            </p:cNvCxnSpPr>
            <p:nvPr/>
          </p:nvCxnSpPr>
          <p:spPr>
            <a:xfrm rot="5400000">
              <a:off x="1857687" y="5928425"/>
              <a:ext cx="279198" cy="914883"/>
            </a:xfrm>
            <a:prstGeom prst="bentConnector3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4459010C-6C82-4B20-A300-32E5C51463C0}"/>
                </a:ext>
              </a:extLst>
            </p:cNvPr>
            <p:cNvCxnSpPr>
              <a:stCxn id="23" idx="2"/>
              <a:endCxn id="27" idx="0"/>
            </p:cNvCxnSpPr>
            <p:nvPr/>
          </p:nvCxnSpPr>
          <p:spPr>
            <a:xfrm rot="16200000" flipH="1">
              <a:off x="2771608" y="5929386"/>
              <a:ext cx="279198" cy="912960"/>
            </a:xfrm>
            <a:prstGeom prst="bentConnector3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E14DEC4F-9CF1-4AEF-83CE-2836043998DA}"/>
                </a:ext>
              </a:extLst>
            </p:cNvPr>
            <p:cNvCxnSpPr>
              <a:stCxn id="24" idx="2"/>
              <a:endCxn id="28" idx="0"/>
            </p:cNvCxnSpPr>
            <p:nvPr/>
          </p:nvCxnSpPr>
          <p:spPr>
            <a:xfrm rot="5400000">
              <a:off x="5330991" y="5979963"/>
              <a:ext cx="279198" cy="811807"/>
            </a:xfrm>
            <a:prstGeom prst="bentConnector3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E001F32A-8628-48A9-8BBD-1C9361C2B59F}"/>
                </a:ext>
              </a:extLst>
            </p:cNvPr>
            <p:cNvCxnSpPr>
              <a:stCxn id="24" idx="2"/>
              <a:endCxn id="29" idx="0"/>
            </p:cNvCxnSpPr>
            <p:nvPr/>
          </p:nvCxnSpPr>
          <p:spPr>
            <a:xfrm rot="16200000" flipH="1">
              <a:off x="6188656" y="5934103"/>
              <a:ext cx="279198" cy="903525"/>
            </a:xfrm>
            <a:prstGeom prst="bentConnector3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C0D4DAF8-AEAC-4174-9965-B89B676CF281}"/>
                </a:ext>
              </a:extLst>
            </p:cNvPr>
            <p:cNvCxnSpPr>
              <a:stCxn id="25" idx="2"/>
              <a:endCxn id="30" idx="0"/>
            </p:cNvCxnSpPr>
            <p:nvPr/>
          </p:nvCxnSpPr>
          <p:spPr>
            <a:xfrm rot="5400000">
              <a:off x="9004769" y="5948947"/>
              <a:ext cx="279198" cy="873838"/>
            </a:xfrm>
            <a:prstGeom prst="bentConnector3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4E03482E-4B89-436F-9F10-B4E7E63CEBAD}"/>
                </a:ext>
              </a:extLst>
            </p:cNvPr>
            <p:cNvCxnSpPr>
              <a:stCxn id="25" idx="2"/>
              <a:endCxn id="31" idx="0"/>
            </p:cNvCxnSpPr>
            <p:nvPr/>
          </p:nvCxnSpPr>
          <p:spPr>
            <a:xfrm rot="16200000" flipH="1">
              <a:off x="9889563" y="5937991"/>
              <a:ext cx="279198" cy="895750"/>
            </a:xfrm>
            <a:prstGeom prst="bentConnector3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5ADD8C4-CCD8-4BDE-8BA0-4B0F688D1870}"/>
                </a:ext>
              </a:extLst>
            </p:cNvPr>
            <p:cNvCxnSpPr>
              <a:stCxn id="6" idx="2"/>
              <a:endCxn id="24" idx="0"/>
            </p:cNvCxnSpPr>
            <p:nvPr/>
          </p:nvCxnSpPr>
          <p:spPr>
            <a:xfrm flipH="1">
              <a:off x="5876493" y="5455136"/>
              <a:ext cx="3607" cy="24249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CE9F0C-524B-43F5-8481-FB6F51007507}"/>
                </a:ext>
              </a:extLst>
            </p:cNvPr>
            <p:cNvSpPr txBox="1"/>
            <p:nvPr/>
          </p:nvSpPr>
          <p:spPr>
            <a:xfrm>
              <a:off x="8543454" y="2025325"/>
              <a:ext cx="19772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Analysis of application &amp; process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F26EDD-8421-44C5-B0C3-99BCA30B29C0}"/>
                </a:ext>
              </a:extLst>
            </p:cNvPr>
            <p:cNvSpPr txBox="1"/>
            <p:nvPr/>
          </p:nvSpPr>
          <p:spPr>
            <a:xfrm>
              <a:off x="7913050" y="2952909"/>
              <a:ext cx="21386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Org-wide knowledge management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BD2CD6D-1BFF-4057-84D3-F83149F39D8B}"/>
                </a:ext>
              </a:extLst>
            </p:cNvPr>
            <p:cNvSpPr txBox="1"/>
            <p:nvPr/>
          </p:nvSpPr>
          <p:spPr>
            <a:xfrm>
              <a:off x="6953298" y="4240720"/>
              <a:ext cx="22333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Cost benefit analysis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6B18AF-A4C8-4B30-BBE4-B264B2AEA938}"/>
                </a:ext>
              </a:extLst>
            </p:cNvPr>
            <p:cNvSpPr txBox="1"/>
            <p:nvPr/>
          </p:nvSpPr>
          <p:spPr>
            <a:xfrm>
              <a:off x="1819415" y="2952909"/>
              <a:ext cx="21841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Project management methodology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9049520-F110-42A3-9C8A-55EC233B747B}"/>
                </a:ext>
              </a:extLst>
            </p:cNvPr>
            <p:cNvSpPr txBox="1"/>
            <p:nvPr/>
          </p:nvSpPr>
          <p:spPr>
            <a:xfrm>
              <a:off x="1589832" y="2024379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Org-wide best practices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14BDB88-816C-442B-B8D7-E31677555730}"/>
                </a:ext>
              </a:extLst>
            </p:cNvPr>
            <p:cNvSpPr txBox="1"/>
            <p:nvPr/>
          </p:nvSpPr>
          <p:spPr>
            <a:xfrm>
              <a:off x="2719367" y="4021781"/>
              <a:ext cx="1848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Analysis of application metrics</a:t>
              </a:r>
            </a:p>
          </p:txBody>
        </p:sp>
        <p:sp>
          <p:nvSpPr>
            <p:cNvPr id="47" name="Arrow: Down 46">
              <a:extLst>
                <a:ext uri="{FF2B5EF4-FFF2-40B4-BE49-F238E27FC236}">
                  <a16:creationId xmlns:a16="http://schemas.microsoft.com/office/drawing/2014/main" id="{616C5E05-1D9F-4454-9E13-064BD193B0F6}"/>
                </a:ext>
              </a:extLst>
            </p:cNvPr>
            <p:cNvSpPr/>
            <p:nvPr/>
          </p:nvSpPr>
          <p:spPr>
            <a:xfrm>
              <a:off x="10362777" y="1054225"/>
              <a:ext cx="1623832" cy="5120640"/>
            </a:xfrm>
            <a:prstGeom prst="downArrow">
              <a:avLst/>
            </a:prstGeom>
            <a:solidFill>
              <a:srgbClr val="1575B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Quality Facilitation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ADE1FA3-52B5-48A0-BB29-0F9947322D6B}"/>
                </a:ext>
              </a:extLst>
            </p:cNvPr>
            <p:cNvCxnSpPr/>
            <p:nvPr/>
          </p:nvCxnSpPr>
          <p:spPr>
            <a:xfrm>
              <a:off x="1539844" y="2004683"/>
              <a:ext cx="228285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  <a:tailEnd type="oval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2F13D90-678F-4377-9AC1-6B5199D14F70}"/>
                </a:ext>
              </a:extLst>
            </p:cNvPr>
            <p:cNvCxnSpPr/>
            <p:nvPr/>
          </p:nvCxnSpPr>
          <p:spPr>
            <a:xfrm>
              <a:off x="1882140" y="2931124"/>
              <a:ext cx="228285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  <a:tailEnd type="oval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0C7CA13-27DC-4D47-8A59-B8D272A3C992}"/>
                </a:ext>
              </a:extLst>
            </p:cNvPr>
            <p:cNvCxnSpPr/>
            <p:nvPr/>
          </p:nvCxnSpPr>
          <p:spPr>
            <a:xfrm>
              <a:off x="2515932" y="3999751"/>
              <a:ext cx="228285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  <a:tailEnd type="oval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5E5B865-5DED-43FE-9F67-2FA801D679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2381" y="2004683"/>
              <a:ext cx="228285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  <a:tailEnd type="oval"/>
            </a:ln>
            <a:effectLst/>
          </p:spPr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AE608C8-F09A-4BCD-A5F9-387997B1D1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1377" y="2931124"/>
              <a:ext cx="228285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  <a:tailEnd type="oval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01D1224-6546-4DBC-8ADD-4AB87E58A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0669" y="4571251"/>
              <a:ext cx="228285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  <a:tailEnd type="oval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08588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Risk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5C0C4-4ED7-4D5D-9F77-C45AEDF2C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898154"/>
            <a:ext cx="8026400" cy="5061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4CF302-2832-4DA1-8E0D-2A1AD6EDCE62}"/>
              </a:ext>
            </a:extLst>
          </p:cNvPr>
          <p:cNvSpPr/>
          <p:nvPr/>
        </p:nvSpPr>
        <p:spPr>
          <a:xfrm>
            <a:off x="8496300" y="1016000"/>
            <a:ext cx="3632200" cy="830997"/>
          </a:xfrm>
          <a:prstGeom prst="rect">
            <a:avLst/>
          </a:prstGeom>
          <a:solidFill>
            <a:srgbClr val="1575B6"/>
          </a:solidFill>
        </p:spPr>
        <p:txBody>
          <a:bodyPr wrap="square" lIns="9144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AutoFacets’s risk management plan identifies risks from the perspective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975B51-FBC8-4F9B-B962-8B117E835E46}"/>
              </a:ext>
            </a:extLst>
          </p:cNvPr>
          <p:cNvSpPr/>
          <p:nvPr/>
        </p:nvSpPr>
        <p:spPr>
          <a:xfrm>
            <a:off x="8496300" y="1859960"/>
            <a:ext cx="3695700" cy="2253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prstClr val="black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Engagement risks</a:t>
            </a:r>
            <a:endParaRPr lang="en-US" sz="1600" dirty="0">
              <a:solidFill>
                <a:prstClr val="black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prstClr val="black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Technology related risks</a:t>
            </a:r>
            <a:endParaRPr lang="en-US" sz="1600" dirty="0">
              <a:solidFill>
                <a:prstClr val="black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prstClr val="black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People related risks</a:t>
            </a:r>
            <a:endParaRPr lang="en-US" sz="1600" dirty="0">
              <a:solidFill>
                <a:prstClr val="black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prstClr val="black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Process related risks</a:t>
            </a:r>
            <a:endParaRPr lang="en-US" sz="1600" dirty="0">
              <a:solidFill>
                <a:prstClr val="black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prstClr val="black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Infrastructure and communication related risks</a:t>
            </a:r>
            <a:endParaRPr lang="en-US" sz="1600" dirty="0">
              <a:solidFill>
                <a:prstClr val="black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92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72A64A-B9C1-493B-AC41-5AA1A3E25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Risks &amp; Mitigation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8DD5C6-953D-4150-AA3C-A9BADD0866AB}"/>
              </a:ext>
            </a:extLst>
          </p:cNvPr>
          <p:cNvGrpSpPr/>
          <p:nvPr/>
        </p:nvGrpSpPr>
        <p:grpSpPr>
          <a:xfrm>
            <a:off x="1207332" y="688592"/>
            <a:ext cx="9262182" cy="5850748"/>
            <a:chOff x="1437567" y="655910"/>
            <a:chExt cx="9262182" cy="58507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4BCEBF3-05CF-4C03-9821-3720A906D94A}"/>
                </a:ext>
              </a:extLst>
            </p:cNvPr>
            <p:cNvSpPr/>
            <p:nvPr/>
          </p:nvSpPr>
          <p:spPr>
            <a:xfrm>
              <a:off x="5873652" y="2867025"/>
              <a:ext cx="1832093" cy="1829378"/>
            </a:xfrm>
            <a:prstGeom prst="rect">
              <a:avLst/>
            </a:prstGeom>
            <a:solidFill>
              <a:srgbClr val="F2F2F2"/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B07343F-5976-43B1-B363-AC43AD23CCAC}"/>
                </a:ext>
              </a:extLst>
            </p:cNvPr>
            <p:cNvGrpSpPr/>
            <p:nvPr/>
          </p:nvGrpSpPr>
          <p:grpSpPr>
            <a:xfrm>
              <a:off x="1447800" y="655910"/>
              <a:ext cx="2522220" cy="464230"/>
              <a:chOff x="1447800" y="655910"/>
              <a:chExt cx="2522220" cy="46423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F68E50C-F944-4249-8835-15540D8E5EC8}"/>
                  </a:ext>
                </a:extLst>
              </p:cNvPr>
              <p:cNvSpPr/>
              <p:nvPr/>
            </p:nvSpPr>
            <p:spPr>
              <a:xfrm>
                <a:off x="1447800" y="655910"/>
                <a:ext cx="2491740" cy="426130"/>
              </a:xfrm>
              <a:prstGeom prst="rect">
                <a:avLst/>
              </a:prstGeom>
              <a:solidFill>
                <a:srgbClr val="FFE605"/>
              </a:solidFill>
              <a:ln w="12700" cap="flat" cmpd="sng" algn="ctr">
                <a:solidFill>
                  <a:srgbClr val="FFE60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F00FBA2-6E75-4E23-AF88-57CC8EAB4FBB}"/>
                  </a:ext>
                </a:extLst>
              </p:cNvPr>
              <p:cNvSpPr/>
              <p:nvPr/>
            </p:nvSpPr>
            <p:spPr>
              <a:xfrm>
                <a:off x="1478280" y="694010"/>
                <a:ext cx="2491740" cy="426130"/>
              </a:xfrm>
              <a:prstGeom prst="rect">
                <a:avLst/>
              </a:prstGeom>
              <a:solidFill>
                <a:srgbClr val="7F7F7F"/>
              </a:solidFill>
              <a:ln w="12700" cap="flat" cmpd="sng" algn="ctr">
                <a:solidFill>
                  <a:srgbClr val="7F7F7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Program Risk Assessment 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009C3FB-BB48-429C-B8C0-EB2A2AF2474C}"/>
                </a:ext>
              </a:extLst>
            </p:cNvPr>
            <p:cNvGrpSpPr/>
            <p:nvPr/>
          </p:nvGrpSpPr>
          <p:grpSpPr>
            <a:xfrm>
              <a:off x="1446849" y="1182018"/>
              <a:ext cx="2522220" cy="449939"/>
              <a:chOff x="1447800" y="655911"/>
              <a:chExt cx="2522220" cy="49571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C1FC62C-44E7-42C8-91AD-160D54B36917}"/>
                  </a:ext>
                </a:extLst>
              </p:cNvPr>
              <p:cNvSpPr/>
              <p:nvPr/>
            </p:nvSpPr>
            <p:spPr>
              <a:xfrm>
                <a:off x="1447800" y="655911"/>
                <a:ext cx="2491740" cy="426131"/>
              </a:xfrm>
              <a:prstGeom prst="rect">
                <a:avLst/>
              </a:prstGeom>
              <a:solidFill>
                <a:srgbClr val="FFE605"/>
              </a:solidFill>
              <a:ln w="12700" cap="flat" cmpd="sng" algn="ctr">
                <a:solidFill>
                  <a:srgbClr val="FFE60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9713BC5-C219-47D9-BCAA-B58F676D20DF}"/>
                  </a:ext>
                </a:extLst>
              </p:cNvPr>
              <p:cNvSpPr/>
              <p:nvPr/>
            </p:nvSpPr>
            <p:spPr>
              <a:xfrm>
                <a:off x="1478280" y="694010"/>
                <a:ext cx="2491740" cy="457615"/>
              </a:xfrm>
              <a:prstGeom prst="rect">
                <a:avLst/>
              </a:prstGeom>
              <a:solidFill>
                <a:srgbClr val="7F7F7F"/>
              </a:solidFill>
              <a:ln w="12700" cap="flat" cmpd="sng" algn="ctr">
                <a:solidFill>
                  <a:srgbClr val="7F7F7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Ongoing Risk Assessment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929F82E-F98A-4641-9943-7644A79CD01E}"/>
                </a:ext>
              </a:extLst>
            </p:cNvPr>
            <p:cNvGrpSpPr/>
            <p:nvPr/>
          </p:nvGrpSpPr>
          <p:grpSpPr>
            <a:xfrm>
              <a:off x="1473517" y="1724133"/>
              <a:ext cx="1507808" cy="814280"/>
              <a:chOff x="1473517" y="1724133"/>
              <a:chExt cx="1507808" cy="804751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68BB3E1-435C-461D-87C3-CFB8F436473D}"/>
                  </a:ext>
                </a:extLst>
              </p:cNvPr>
              <p:cNvSpPr/>
              <p:nvPr/>
            </p:nvSpPr>
            <p:spPr>
              <a:xfrm>
                <a:off x="1473517" y="1724133"/>
                <a:ext cx="1443514" cy="780942"/>
              </a:xfrm>
              <a:prstGeom prst="rect">
                <a:avLst/>
              </a:prstGeom>
              <a:solidFill>
                <a:srgbClr val="FFE605"/>
              </a:solidFill>
              <a:ln w="12700" cap="flat" cmpd="sng" algn="ctr">
                <a:solidFill>
                  <a:srgbClr val="FFE60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2AEC1D8-E923-422F-B00E-E3F96ECCFC16}"/>
                  </a:ext>
                </a:extLst>
              </p:cNvPr>
              <p:cNvSpPr/>
              <p:nvPr/>
            </p:nvSpPr>
            <p:spPr>
              <a:xfrm>
                <a:off x="1518761" y="1747942"/>
                <a:ext cx="1462564" cy="780942"/>
              </a:xfrm>
              <a:prstGeom prst="rect">
                <a:avLst/>
              </a:prstGeom>
              <a:solidFill>
                <a:srgbClr val="009A96"/>
              </a:solidFill>
              <a:ln w="12700" cap="flat" cmpd="sng" algn="ctr">
                <a:solidFill>
                  <a:srgbClr val="009A9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Identify Risk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5D089A0-2FA6-4B6B-9BEB-2F8A7BB66C0B}"/>
                </a:ext>
              </a:extLst>
            </p:cNvPr>
            <p:cNvGrpSpPr/>
            <p:nvPr/>
          </p:nvGrpSpPr>
          <p:grpSpPr>
            <a:xfrm>
              <a:off x="3691925" y="1709844"/>
              <a:ext cx="1507808" cy="828569"/>
              <a:chOff x="1473517" y="1724133"/>
              <a:chExt cx="1507808" cy="818873"/>
            </a:xfrm>
            <a:solidFill>
              <a:srgbClr val="009A96"/>
            </a:solidFill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66A0649-C555-4473-AAA9-0A02A903F2AA}"/>
                  </a:ext>
                </a:extLst>
              </p:cNvPr>
              <p:cNvSpPr/>
              <p:nvPr/>
            </p:nvSpPr>
            <p:spPr>
              <a:xfrm>
                <a:off x="1473517" y="1724133"/>
                <a:ext cx="1443514" cy="780942"/>
              </a:xfrm>
              <a:prstGeom prst="rect">
                <a:avLst/>
              </a:prstGeom>
              <a:grpFill/>
              <a:ln w="12700" cap="flat" cmpd="sng" algn="ctr">
                <a:solidFill>
                  <a:srgbClr val="FFE60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742707C-0437-4C17-871A-23958F00F00F}"/>
                  </a:ext>
                </a:extLst>
              </p:cNvPr>
              <p:cNvSpPr/>
              <p:nvPr/>
            </p:nvSpPr>
            <p:spPr>
              <a:xfrm>
                <a:off x="1518761" y="1747942"/>
                <a:ext cx="1462564" cy="795064"/>
              </a:xfrm>
              <a:prstGeom prst="rect">
                <a:avLst/>
              </a:prstGeom>
              <a:grpFill/>
              <a:ln w="12700" cap="flat" cmpd="sng" algn="ctr">
                <a:solidFill>
                  <a:srgbClr val="009A9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Analyze Risk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7F6580D-DF5C-40F1-89E1-8A1627AB30C7}"/>
                </a:ext>
              </a:extLst>
            </p:cNvPr>
            <p:cNvGrpSpPr/>
            <p:nvPr/>
          </p:nvGrpSpPr>
          <p:grpSpPr>
            <a:xfrm>
              <a:off x="6125678" y="1709844"/>
              <a:ext cx="1507808" cy="828569"/>
              <a:chOff x="1473517" y="1724133"/>
              <a:chExt cx="1507808" cy="818873"/>
            </a:xfrm>
            <a:solidFill>
              <a:srgbClr val="009A96"/>
            </a:solidFill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A298920-121D-468B-8C00-190E4AE310EA}"/>
                  </a:ext>
                </a:extLst>
              </p:cNvPr>
              <p:cNvSpPr/>
              <p:nvPr/>
            </p:nvSpPr>
            <p:spPr>
              <a:xfrm>
                <a:off x="1473517" y="1724133"/>
                <a:ext cx="1443514" cy="780942"/>
              </a:xfrm>
              <a:prstGeom prst="rect">
                <a:avLst/>
              </a:prstGeom>
              <a:grpFill/>
              <a:ln w="12700" cap="flat" cmpd="sng" algn="ctr">
                <a:solidFill>
                  <a:srgbClr val="FFE60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D10FFF7-CF1A-49D0-AD15-15F8764935EC}"/>
                  </a:ext>
                </a:extLst>
              </p:cNvPr>
              <p:cNvSpPr/>
              <p:nvPr/>
            </p:nvSpPr>
            <p:spPr>
              <a:xfrm>
                <a:off x="1518761" y="1747942"/>
                <a:ext cx="1462564" cy="795064"/>
              </a:xfrm>
              <a:prstGeom prst="rect">
                <a:avLst/>
              </a:prstGeom>
              <a:grpFill/>
              <a:ln w="12700" cap="flat" cmpd="sng" algn="ctr">
                <a:solidFill>
                  <a:srgbClr val="009A9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Risk Mitigation Option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0E048D7-0061-43EC-98F6-85D7146DA361}"/>
                </a:ext>
              </a:extLst>
            </p:cNvPr>
            <p:cNvGrpSpPr/>
            <p:nvPr/>
          </p:nvGrpSpPr>
          <p:grpSpPr>
            <a:xfrm>
              <a:off x="8871735" y="1709844"/>
              <a:ext cx="1507808" cy="828569"/>
              <a:chOff x="1473517" y="1724133"/>
              <a:chExt cx="1507808" cy="818873"/>
            </a:xfrm>
            <a:solidFill>
              <a:srgbClr val="009A96"/>
            </a:solidFill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4DF3F88-88A7-4E59-B8C5-58C9C7008C35}"/>
                  </a:ext>
                </a:extLst>
              </p:cNvPr>
              <p:cNvSpPr/>
              <p:nvPr/>
            </p:nvSpPr>
            <p:spPr>
              <a:xfrm>
                <a:off x="1473517" y="1724133"/>
                <a:ext cx="1443514" cy="780942"/>
              </a:xfrm>
              <a:prstGeom prst="rect">
                <a:avLst/>
              </a:prstGeom>
              <a:grpFill/>
              <a:ln w="12700" cap="flat" cmpd="sng" algn="ctr">
                <a:solidFill>
                  <a:srgbClr val="FFE60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1057ABB-1F66-4B90-8168-499E5C2DCEDF}"/>
                  </a:ext>
                </a:extLst>
              </p:cNvPr>
              <p:cNvSpPr/>
              <p:nvPr/>
            </p:nvSpPr>
            <p:spPr>
              <a:xfrm>
                <a:off x="1518761" y="1747942"/>
                <a:ext cx="1462564" cy="795064"/>
              </a:xfrm>
              <a:prstGeom prst="rect">
                <a:avLst/>
              </a:prstGeom>
              <a:grpFill/>
              <a:ln w="12700" cap="flat" cmpd="sng" algn="ctr">
                <a:solidFill>
                  <a:srgbClr val="009A9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Mitigation Plan</a:t>
                </a:r>
              </a:p>
            </p:txBody>
          </p:sp>
        </p:grpSp>
        <p:cxnSp>
          <p:nvCxnSpPr>
            <p:cNvPr id="11" name="Connector: Elbow 30">
              <a:extLst>
                <a:ext uri="{FF2B5EF4-FFF2-40B4-BE49-F238E27FC236}">
                  <a16:creationId xmlns:a16="http://schemas.microsoft.com/office/drawing/2014/main" id="{B110C72D-59FA-4DE1-BED9-EF270D932854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440179" y="1401784"/>
              <a:ext cx="25717" cy="740304"/>
            </a:xfrm>
            <a:prstGeom prst="bentConnector3">
              <a:avLst>
                <a:gd name="adj1" fmla="val -888906"/>
              </a:avLst>
            </a:prstGeom>
            <a:noFill/>
            <a:ln w="12700" cap="flat" cmpd="sng" algn="ctr">
              <a:solidFill>
                <a:srgbClr val="7F7F7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8C387-E671-47EE-9F9B-3208040854F8}"/>
                </a:ext>
              </a:extLst>
            </p:cNvPr>
            <p:cNvCxnSpPr>
              <a:stCxn id="67" idx="3"/>
              <a:endCxn id="65" idx="1"/>
            </p:cNvCxnSpPr>
            <p:nvPr/>
          </p:nvCxnSpPr>
          <p:spPr>
            <a:xfrm flipV="1">
              <a:off x="2981325" y="2136174"/>
              <a:ext cx="755844" cy="7145"/>
            </a:xfrm>
            <a:prstGeom prst="straightConnector1">
              <a:avLst/>
            </a:prstGeom>
            <a:noFill/>
            <a:ln w="12700" cap="flat" cmpd="sng" algn="ctr">
              <a:solidFill>
                <a:srgbClr val="7F7F7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62FD6A-BC01-438A-8BCA-D8955EFF4409}"/>
                </a:ext>
              </a:extLst>
            </p:cNvPr>
            <p:cNvCxnSpPr>
              <a:cxnSpLocks/>
            </p:cNvCxnSpPr>
            <p:nvPr/>
          </p:nvCxnSpPr>
          <p:spPr>
            <a:xfrm>
              <a:off x="5199733" y="2138555"/>
              <a:ext cx="925945" cy="7144"/>
            </a:xfrm>
            <a:prstGeom prst="straightConnector1">
              <a:avLst/>
            </a:prstGeom>
            <a:noFill/>
            <a:ln w="12700" cap="flat" cmpd="sng" algn="ctr">
              <a:solidFill>
                <a:srgbClr val="7F7F7F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2D271A4-AA43-454B-8398-B9C8138CD936}"/>
                </a:ext>
              </a:extLst>
            </p:cNvPr>
            <p:cNvGrpSpPr/>
            <p:nvPr/>
          </p:nvGrpSpPr>
          <p:grpSpPr>
            <a:xfrm>
              <a:off x="5991225" y="2940483"/>
              <a:ext cx="1577967" cy="358341"/>
              <a:chOff x="1447800" y="655911"/>
              <a:chExt cx="2522220" cy="464229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DF4A24C-2D2E-4F04-ACE1-CD2576D375D8}"/>
                  </a:ext>
                </a:extLst>
              </p:cNvPr>
              <p:cNvSpPr/>
              <p:nvPr/>
            </p:nvSpPr>
            <p:spPr>
              <a:xfrm>
                <a:off x="1447800" y="655911"/>
                <a:ext cx="2491740" cy="426130"/>
              </a:xfrm>
              <a:prstGeom prst="rect">
                <a:avLst/>
              </a:prstGeom>
              <a:solidFill>
                <a:srgbClr val="FFE605"/>
              </a:solidFill>
              <a:ln w="12700" cap="flat" cmpd="sng" algn="ctr">
                <a:solidFill>
                  <a:srgbClr val="FFE60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E5D77B8-A015-481A-8D0C-C96337C19531}"/>
                  </a:ext>
                </a:extLst>
              </p:cNvPr>
              <p:cNvSpPr/>
              <p:nvPr/>
            </p:nvSpPr>
            <p:spPr>
              <a:xfrm>
                <a:off x="1478280" y="694010"/>
                <a:ext cx="2491740" cy="426130"/>
              </a:xfrm>
              <a:prstGeom prst="rect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Control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864F77-BB54-479E-96A1-A90DF250B3B5}"/>
                </a:ext>
              </a:extLst>
            </p:cNvPr>
            <p:cNvGrpSpPr/>
            <p:nvPr/>
          </p:nvGrpSpPr>
          <p:grpSpPr>
            <a:xfrm>
              <a:off x="6003945" y="3366335"/>
              <a:ext cx="1577948" cy="328932"/>
              <a:chOff x="1447800" y="655910"/>
              <a:chExt cx="2522220" cy="464230"/>
            </a:xfrm>
            <a:solidFill>
              <a:srgbClr val="70AD47">
                <a:lumMod val="75000"/>
              </a:srgbClr>
            </a:solidFill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08040F5-ACFC-4721-A0B2-C123563C57E4}"/>
                  </a:ext>
                </a:extLst>
              </p:cNvPr>
              <p:cNvSpPr/>
              <p:nvPr/>
            </p:nvSpPr>
            <p:spPr>
              <a:xfrm>
                <a:off x="1447800" y="655910"/>
                <a:ext cx="2491740" cy="426130"/>
              </a:xfrm>
              <a:prstGeom prst="rect">
                <a:avLst/>
              </a:prstGeom>
              <a:grpFill/>
              <a:ln w="12700" cap="flat" cmpd="sng" algn="ctr">
                <a:solidFill>
                  <a:srgbClr val="FFE60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94FCCB6-660B-4E92-97A2-058CB67057BC}"/>
                  </a:ext>
                </a:extLst>
              </p:cNvPr>
              <p:cNvSpPr/>
              <p:nvPr/>
            </p:nvSpPr>
            <p:spPr>
              <a:xfrm>
                <a:off x="1478280" y="694010"/>
                <a:ext cx="2491740" cy="426130"/>
              </a:xfrm>
              <a:prstGeom prst="rect">
                <a:avLst/>
              </a:prstGeom>
              <a:grpFill/>
              <a:ln w="12700" cap="flat" cmpd="sng" algn="ctr">
                <a:solidFill>
                  <a:srgbClr val="70AD47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Avoidance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E03EF4-B538-4226-BEE0-4911DA8ED4C2}"/>
                </a:ext>
              </a:extLst>
            </p:cNvPr>
            <p:cNvGrpSpPr/>
            <p:nvPr/>
          </p:nvGrpSpPr>
          <p:grpSpPr>
            <a:xfrm>
              <a:off x="6019828" y="4188629"/>
              <a:ext cx="1577967" cy="358341"/>
              <a:chOff x="1447800" y="655911"/>
              <a:chExt cx="2522220" cy="46422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5C180E2-7EC1-41F1-B8F2-4E9F142D9F2E}"/>
                  </a:ext>
                </a:extLst>
              </p:cNvPr>
              <p:cNvSpPr/>
              <p:nvPr/>
            </p:nvSpPr>
            <p:spPr>
              <a:xfrm>
                <a:off x="1447800" y="655911"/>
                <a:ext cx="2491740" cy="426130"/>
              </a:xfrm>
              <a:prstGeom prst="rect">
                <a:avLst/>
              </a:prstGeom>
              <a:solidFill>
                <a:srgbClr val="FFE605"/>
              </a:solidFill>
              <a:ln w="12700" cap="flat" cmpd="sng" algn="ctr">
                <a:solidFill>
                  <a:srgbClr val="FFE60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5DBF56D-9856-49F3-98E0-5AD76E25E1C1}"/>
                  </a:ext>
                </a:extLst>
              </p:cNvPr>
              <p:cNvSpPr/>
              <p:nvPr/>
            </p:nvSpPr>
            <p:spPr>
              <a:xfrm>
                <a:off x="1478280" y="694010"/>
                <a:ext cx="2491740" cy="426130"/>
              </a:xfrm>
              <a:prstGeom prst="rect">
                <a:avLst/>
              </a:prstGeom>
              <a:solidFill>
                <a:srgbClr val="7F7F7F"/>
              </a:solidFill>
              <a:ln w="12700" cap="flat" cmpd="sng" algn="ctr">
                <a:solidFill>
                  <a:srgbClr val="7F7F7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Transfer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3F9F35E-6FC2-402C-A9D2-ABA97A6E7BDA}"/>
                </a:ext>
              </a:extLst>
            </p:cNvPr>
            <p:cNvGrpSpPr/>
            <p:nvPr/>
          </p:nvGrpSpPr>
          <p:grpSpPr>
            <a:xfrm>
              <a:off x="6765925" y="2128494"/>
              <a:ext cx="971550" cy="726264"/>
              <a:chOff x="6759575" y="2134844"/>
              <a:chExt cx="971550" cy="726264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25FAFD2-FBCB-4422-AB6C-F6935242F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4324" y="2676525"/>
                <a:ext cx="0" cy="18458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7F7F7F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035C2B3-8459-45D9-BFDE-C04EB68A1509}"/>
                  </a:ext>
                </a:extLst>
              </p:cNvPr>
              <p:cNvCxnSpPr/>
              <p:nvPr/>
            </p:nvCxnSpPr>
            <p:spPr>
              <a:xfrm>
                <a:off x="6759575" y="2676525"/>
                <a:ext cx="96520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F7F7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EAEE395-C1A3-44FD-AF95-417824F2A0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20013" y="2136174"/>
                <a:ext cx="6350" cy="539815"/>
              </a:xfrm>
              <a:prstGeom prst="line">
                <a:avLst/>
              </a:prstGeom>
              <a:noFill/>
              <a:ln w="12700" cap="flat" cmpd="sng" algn="ctr">
                <a:solidFill>
                  <a:srgbClr val="7F7F7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E1BE232-EE5C-45B5-82C7-51FF63063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7136" y="2134844"/>
                <a:ext cx="103989" cy="536"/>
              </a:xfrm>
              <a:prstGeom prst="line">
                <a:avLst/>
              </a:prstGeom>
              <a:noFill/>
              <a:ln w="12700" cap="flat" cmpd="sng" algn="ctr">
                <a:solidFill>
                  <a:srgbClr val="7F7F7F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AD5AC4-5FB5-4B84-8BDA-DB61CE6373D5}"/>
                </a:ext>
              </a:extLst>
            </p:cNvPr>
            <p:cNvGrpSpPr/>
            <p:nvPr/>
          </p:nvGrpSpPr>
          <p:grpSpPr>
            <a:xfrm>
              <a:off x="6062664" y="4833546"/>
              <a:ext cx="1342077" cy="831448"/>
              <a:chOff x="6062664" y="4833546"/>
              <a:chExt cx="1342077" cy="831448"/>
            </a:xfrm>
            <a:solidFill>
              <a:srgbClr val="009A96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FBF3527-4D7C-4C8B-B4DC-EAB730664C4C}"/>
                  </a:ext>
                </a:extLst>
              </p:cNvPr>
              <p:cNvSpPr/>
              <p:nvPr/>
            </p:nvSpPr>
            <p:spPr>
              <a:xfrm>
                <a:off x="6062664" y="4833546"/>
                <a:ext cx="1310329" cy="798109"/>
              </a:xfrm>
              <a:prstGeom prst="rect">
                <a:avLst/>
              </a:prstGeom>
              <a:grpFill/>
              <a:ln w="12700" cap="flat" cmpd="sng" algn="ctr">
                <a:solidFill>
                  <a:srgbClr val="FFE60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9A120A2-91D8-4AA8-9E8A-12FD1565424C}"/>
                  </a:ext>
                </a:extLst>
              </p:cNvPr>
              <p:cNvSpPr/>
              <p:nvPr/>
            </p:nvSpPr>
            <p:spPr>
              <a:xfrm>
                <a:off x="6103144" y="4879182"/>
                <a:ext cx="1301597" cy="785812"/>
              </a:xfrm>
              <a:prstGeom prst="rect">
                <a:avLst/>
              </a:prstGeom>
              <a:grpFill/>
              <a:ln w="12700" cap="flat" cmpd="sng" algn="ctr">
                <a:solidFill>
                  <a:srgbClr val="009A9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Monitor Risk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6479DE-6545-45F6-A73C-A748634726FF}"/>
                </a:ext>
              </a:extLst>
            </p:cNvPr>
            <p:cNvGrpSpPr/>
            <p:nvPr/>
          </p:nvGrpSpPr>
          <p:grpSpPr>
            <a:xfrm>
              <a:off x="8871737" y="4833546"/>
              <a:ext cx="1386688" cy="831448"/>
              <a:chOff x="6062666" y="4833546"/>
              <a:chExt cx="1342075" cy="831448"/>
            </a:xfrm>
            <a:solidFill>
              <a:srgbClr val="009A96"/>
            </a:solidFill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706EA62-AE39-4589-9BDB-67E9D4A6D8AD}"/>
                  </a:ext>
                </a:extLst>
              </p:cNvPr>
              <p:cNvSpPr/>
              <p:nvPr/>
            </p:nvSpPr>
            <p:spPr>
              <a:xfrm>
                <a:off x="6062666" y="4833546"/>
                <a:ext cx="1310330" cy="798109"/>
              </a:xfrm>
              <a:prstGeom prst="rect">
                <a:avLst/>
              </a:prstGeom>
              <a:grpFill/>
              <a:ln w="12700" cap="flat" cmpd="sng" algn="ctr">
                <a:solidFill>
                  <a:srgbClr val="FFE60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2954D2E-F695-4557-9791-E703D41FDB60}"/>
                  </a:ext>
                </a:extLst>
              </p:cNvPr>
              <p:cNvSpPr/>
              <p:nvPr/>
            </p:nvSpPr>
            <p:spPr>
              <a:xfrm>
                <a:off x="6103144" y="4879182"/>
                <a:ext cx="1301597" cy="785812"/>
              </a:xfrm>
              <a:prstGeom prst="rect">
                <a:avLst/>
              </a:prstGeom>
              <a:grpFill/>
              <a:ln w="12700" cap="flat" cmpd="sng" algn="ctr">
                <a:solidFill>
                  <a:srgbClr val="009A9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Implement Mitigation Plan</a:t>
                </a:r>
              </a:p>
            </p:txBody>
          </p:sp>
        </p:grpSp>
        <p:sp>
          <p:nvSpPr>
            <p:cNvPr id="20" name="Flowchart: Document 19">
              <a:extLst>
                <a:ext uri="{FF2B5EF4-FFF2-40B4-BE49-F238E27FC236}">
                  <a16:creationId xmlns:a16="http://schemas.microsoft.com/office/drawing/2014/main" id="{8F0B9451-3D64-4FCE-A94F-EF58D566AD3C}"/>
                </a:ext>
              </a:extLst>
            </p:cNvPr>
            <p:cNvSpPr/>
            <p:nvPr/>
          </p:nvSpPr>
          <p:spPr>
            <a:xfrm>
              <a:off x="3970020" y="5581650"/>
              <a:ext cx="1125855" cy="739775"/>
            </a:xfrm>
            <a:prstGeom prst="flowChartDocument">
              <a:avLst/>
            </a:prstGeom>
            <a:solidFill>
              <a:srgbClr val="7F7F7F"/>
            </a:solidFill>
            <a:ln w="12700" cap="flat" cmpd="sng" algn="ctr">
              <a:solidFill>
                <a:srgbClr val="7F7F7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Monthly Reporting</a:t>
              </a:r>
            </a:p>
          </p:txBody>
        </p:sp>
        <p:sp>
          <p:nvSpPr>
            <p:cNvPr id="21" name="Rectangle: Folded Corner 91">
              <a:extLst>
                <a:ext uri="{FF2B5EF4-FFF2-40B4-BE49-F238E27FC236}">
                  <a16:creationId xmlns:a16="http://schemas.microsoft.com/office/drawing/2014/main" id="{32724E34-A9F0-4366-8D3C-FD1D549FF069}"/>
                </a:ext>
              </a:extLst>
            </p:cNvPr>
            <p:cNvSpPr/>
            <p:nvPr/>
          </p:nvSpPr>
          <p:spPr>
            <a:xfrm>
              <a:off x="2786063" y="4382506"/>
              <a:ext cx="1042987" cy="599070"/>
            </a:xfrm>
            <a:prstGeom prst="foldedCorner">
              <a:avLst/>
            </a:prstGeom>
            <a:solidFill>
              <a:srgbClr val="9BBB59"/>
            </a:solidFill>
            <a:ln w="12700" cap="flat" cmpd="sng" algn="ctr">
              <a:solidFill>
                <a:srgbClr val="9BBB59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Lesson Learned</a:t>
              </a:r>
            </a:p>
          </p:txBody>
        </p:sp>
        <p:cxnSp>
          <p:nvCxnSpPr>
            <p:cNvPr id="22" name="Connector: Elbow 93">
              <a:extLst>
                <a:ext uri="{FF2B5EF4-FFF2-40B4-BE49-F238E27FC236}">
                  <a16:creationId xmlns:a16="http://schemas.microsoft.com/office/drawing/2014/main" id="{57CE4710-FE97-428B-9EEE-92FE24809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8425" y="2126115"/>
              <a:ext cx="1120507" cy="1026660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7F7F7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BAB49F-B75D-47AA-8706-F0B9E9509C4B}"/>
                </a:ext>
              </a:extLst>
            </p:cNvPr>
            <p:cNvCxnSpPr>
              <a:cxnSpLocks/>
            </p:cNvCxnSpPr>
            <p:nvPr/>
          </p:nvCxnSpPr>
          <p:spPr>
            <a:xfrm>
              <a:off x="7715269" y="3536156"/>
              <a:ext cx="565924" cy="0"/>
            </a:xfrm>
            <a:prstGeom prst="line">
              <a:avLst/>
            </a:prstGeom>
            <a:noFill/>
            <a:ln w="12700" cap="flat" cmpd="sng" algn="ctr">
              <a:solidFill>
                <a:srgbClr val="7F7F7F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881B5F-7628-47A4-96A2-F0C3A206B01D}"/>
                </a:ext>
              </a:extLst>
            </p:cNvPr>
            <p:cNvCxnSpPr/>
            <p:nvPr/>
          </p:nvCxnSpPr>
          <p:spPr>
            <a:xfrm>
              <a:off x="8281193" y="3147477"/>
              <a:ext cx="0" cy="388679"/>
            </a:xfrm>
            <a:prstGeom prst="line">
              <a:avLst/>
            </a:prstGeom>
            <a:noFill/>
            <a:ln w="12700" cap="flat" cmpd="sng" algn="ctr">
              <a:solidFill>
                <a:srgbClr val="7F7F7F"/>
              </a:solidFill>
              <a:prstDash val="solid"/>
              <a:miter lim="800000"/>
            </a:ln>
            <a:effectLst/>
          </p:spPr>
        </p:cxnSp>
        <p:cxnSp>
          <p:nvCxnSpPr>
            <p:cNvPr id="25" name="Connector: Curved 111">
              <a:extLst>
                <a:ext uri="{FF2B5EF4-FFF2-40B4-BE49-F238E27FC236}">
                  <a16:creationId xmlns:a16="http://schemas.microsoft.com/office/drawing/2014/main" id="{359FA13D-E05B-4EB4-9299-2CB278D5BA39}"/>
                </a:ext>
              </a:extLst>
            </p:cNvPr>
            <p:cNvCxnSpPr>
              <a:cxnSpLocks/>
              <a:stCxn id="65" idx="3"/>
              <a:endCxn id="21" idx="0"/>
            </p:cNvCxnSpPr>
            <p:nvPr/>
          </p:nvCxnSpPr>
          <p:spPr>
            <a:xfrm flipH="1">
              <a:off x="3307557" y="2136174"/>
              <a:ext cx="1892176" cy="2246332"/>
            </a:xfrm>
            <a:prstGeom prst="curvedConnector4">
              <a:avLst>
                <a:gd name="adj1" fmla="val -24162"/>
                <a:gd name="adj2" fmla="val 83546"/>
              </a:avLst>
            </a:prstGeom>
            <a:noFill/>
            <a:ln w="12700" cap="flat" cmpd="sng" algn="ctr">
              <a:solidFill>
                <a:srgbClr val="9F9F9F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47445C0-C719-4C67-B72D-B3C1394B151F}"/>
                </a:ext>
              </a:extLst>
            </p:cNvPr>
            <p:cNvGrpSpPr/>
            <p:nvPr/>
          </p:nvGrpSpPr>
          <p:grpSpPr>
            <a:xfrm>
              <a:off x="6000750" y="3750473"/>
              <a:ext cx="1577967" cy="358341"/>
              <a:chOff x="1447800" y="655911"/>
              <a:chExt cx="2522220" cy="464229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7CED9C0-11F2-43CA-91C2-D072B7357804}"/>
                  </a:ext>
                </a:extLst>
              </p:cNvPr>
              <p:cNvSpPr/>
              <p:nvPr/>
            </p:nvSpPr>
            <p:spPr>
              <a:xfrm>
                <a:off x="1447800" y="655911"/>
                <a:ext cx="2491740" cy="426130"/>
              </a:xfrm>
              <a:prstGeom prst="rect">
                <a:avLst/>
              </a:prstGeom>
              <a:solidFill>
                <a:srgbClr val="FFE605"/>
              </a:solidFill>
              <a:ln w="12700" cap="flat" cmpd="sng" algn="ctr">
                <a:solidFill>
                  <a:srgbClr val="FFE60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BA556F-4D95-405B-941B-1273276025D1}"/>
                  </a:ext>
                </a:extLst>
              </p:cNvPr>
              <p:cNvSpPr/>
              <p:nvPr/>
            </p:nvSpPr>
            <p:spPr>
              <a:xfrm>
                <a:off x="1478280" y="694010"/>
                <a:ext cx="2491740" cy="426130"/>
              </a:xfrm>
              <a:prstGeom prst="rect">
                <a:avLst/>
              </a:prstGeom>
              <a:solidFill>
                <a:srgbClr val="7F7F7F"/>
              </a:solidFill>
              <a:ln w="12700" cap="flat" cmpd="sng" algn="ctr">
                <a:solidFill>
                  <a:srgbClr val="7F7F7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Assumption</a:t>
                </a:r>
              </a:p>
            </p:txBody>
          </p:sp>
        </p:grpSp>
        <p:cxnSp>
          <p:nvCxnSpPr>
            <p:cNvPr id="27" name="Connector: Curved 123">
              <a:extLst>
                <a:ext uri="{FF2B5EF4-FFF2-40B4-BE49-F238E27FC236}">
                  <a16:creationId xmlns:a16="http://schemas.microsoft.com/office/drawing/2014/main" id="{8F1687A8-EA6A-426D-8FD0-FE8DD884E0D5}"/>
                </a:ext>
              </a:extLst>
            </p:cNvPr>
            <p:cNvCxnSpPr>
              <a:cxnSpLocks/>
              <a:stCxn id="45" idx="1"/>
              <a:endCxn id="48" idx="0"/>
            </p:cNvCxnSpPr>
            <p:nvPr/>
          </p:nvCxnSpPr>
          <p:spPr>
            <a:xfrm rot="10800000" flipH="1" flipV="1">
              <a:off x="6019819" y="3944348"/>
              <a:ext cx="698010" cy="889197"/>
            </a:xfrm>
            <a:prstGeom prst="curvedConnector4">
              <a:avLst>
                <a:gd name="adj1" fmla="val -78692"/>
                <a:gd name="adj2" fmla="val 94955"/>
              </a:avLst>
            </a:prstGeom>
            <a:noFill/>
            <a:ln w="6350" cap="flat" cmpd="sng" algn="ctr">
              <a:solidFill>
                <a:srgbClr val="9F9F9F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28" name="Connector: Curved 128">
              <a:extLst>
                <a:ext uri="{FF2B5EF4-FFF2-40B4-BE49-F238E27FC236}">
                  <a16:creationId xmlns:a16="http://schemas.microsoft.com/office/drawing/2014/main" id="{B0BEF380-A7D1-40A3-A891-E9528A297784}"/>
                </a:ext>
              </a:extLst>
            </p:cNvPr>
            <p:cNvCxnSpPr>
              <a:cxnSpLocks/>
              <a:stCxn id="54" idx="1"/>
              <a:endCxn id="48" idx="0"/>
            </p:cNvCxnSpPr>
            <p:nvPr/>
          </p:nvCxnSpPr>
          <p:spPr>
            <a:xfrm rot="10800000" flipH="1" flipV="1">
              <a:off x="6019827" y="4353094"/>
              <a:ext cx="698001" cy="480451"/>
            </a:xfrm>
            <a:prstGeom prst="curvedConnector4">
              <a:avLst>
                <a:gd name="adj1" fmla="val -51856"/>
                <a:gd name="adj2" fmla="val 92889"/>
              </a:avLst>
            </a:prstGeom>
            <a:noFill/>
            <a:ln w="6350" cap="flat" cmpd="sng" algn="ctr">
              <a:solidFill>
                <a:srgbClr val="9F9F9F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94D443B-A952-47E8-9A96-6AD2CA583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4741" y="5264150"/>
              <a:ext cx="1443514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9F9F9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5229D0-2323-488D-A6FB-0CC719249E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9469" y="5240400"/>
              <a:ext cx="22860" cy="1238785"/>
            </a:xfrm>
            <a:prstGeom prst="line">
              <a:avLst/>
            </a:prstGeom>
            <a:noFill/>
            <a:ln w="12700" cap="flat" cmpd="sng" algn="ctr">
              <a:solidFill>
                <a:srgbClr val="9F9F9F"/>
              </a:solidFill>
              <a:prstDash val="solid"/>
              <a:miter lim="800000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4729446-FBF5-44B2-B72A-FAB51395AB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4850" y="6479185"/>
              <a:ext cx="3707479" cy="5116"/>
            </a:xfrm>
            <a:prstGeom prst="line">
              <a:avLst/>
            </a:prstGeom>
            <a:noFill/>
            <a:ln w="12700" cap="flat" cmpd="sng" algn="ctr">
              <a:solidFill>
                <a:srgbClr val="9F9F9F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CC03212-C761-496B-911A-528D7459A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8500" y="6215250"/>
              <a:ext cx="0" cy="269875"/>
            </a:xfrm>
            <a:prstGeom prst="straightConnector1">
              <a:avLst/>
            </a:prstGeom>
            <a:noFill/>
            <a:ln w="12700" cap="flat" cmpd="sng" algn="ctr">
              <a:solidFill>
                <a:srgbClr val="9F9F9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Connector: Curved 148">
              <a:extLst>
                <a:ext uri="{FF2B5EF4-FFF2-40B4-BE49-F238E27FC236}">
                  <a16:creationId xmlns:a16="http://schemas.microsoft.com/office/drawing/2014/main" id="{15948E0A-33AC-4E9E-8AC8-53736527474B}"/>
                </a:ext>
              </a:extLst>
            </p:cNvPr>
            <p:cNvCxnSpPr>
              <a:stCxn id="49" idx="1"/>
              <a:endCxn id="21" idx="3"/>
            </p:cNvCxnSpPr>
            <p:nvPr/>
          </p:nvCxnSpPr>
          <p:spPr>
            <a:xfrm rot="10800000">
              <a:off x="3829050" y="4682042"/>
              <a:ext cx="2274094" cy="590047"/>
            </a:xfrm>
            <a:prstGeom prst="curvedConnector3">
              <a:avLst>
                <a:gd name="adj1" fmla="val 52346"/>
              </a:avLst>
            </a:prstGeom>
            <a:noFill/>
            <a:ln w="12700" cap="flat" cmpd="sng" algn="ctr">
              <a:solidFill>
                <a:srgbClr val="9F9F9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Connector: Curved 151">
              <a:extLst>
                <a:ext uri="{FF2B5EF4-FFF2-40B4-BE49-F238E27FC236}">
                  <a16:creationId xmlns:a16="http://schemas.microsoft.com/office/drawing/2014/main" id="{AE3AE64E-DB34-4BB0-AEAD-574A500C2CFC}"/>
                </a:ext>
              </a:extLst>
            </p:cNvPr>
            <p:cNvCxnSpPr>
              <a:cxnSpLocks/>
              <a:stCxn id="20" idx="1"/>
              <a:endCxn id="21" idx="2"/>
            </p:cNvCxnSpPr>
            <p:nvPr/>
          </p:nvCxnSpPr>
          <p:spPr>
            <a:xfrm rot="10800000">
              <a:off x="3307558" y="4981576"/>
              <a:ext cx="662463" cy="969962"/>
            </a:xfrm>
            <a:prstGeom prst="curvedConnector2">
              <a:avLst/>
            </a:prstGeom>
            <a:noFill/>
            <a:ln w="12700" cap="flat" cmpd="sng" algn="ctr">
              <a:solidFill>
                <a:srgbClr val="9F9F9F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A9245C9-8560-4C9F-8AF4-D8D3A2944602}"/>
                </a:ext>
              </a:extLst>
            </p:cNvPr>
            <p:cNvGrpSpPr/>
            <p:nvPr/>
          </p:nvGrpSpPr>
          <p:grpSpPr>
            <a:xfrm>
              <a:off x="10258425" y="2140144"/>
              <a:ext cx="441324" cy="3131944"/>
              <a:chOff x="10086975" y="2140144"/>
              <a:chExt cx="441324" cy="3131944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7C08FEA-BA46-4933-9F88-E1D788DC07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1268" y="2142524"/>
                <a:ext cx="316889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9F9F9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5467EA6-34AA-480D-BD8C-81DD338258C8}"/>
                  </a:ext>
                </a:extLst>
              </p:cNvPr>
              <p:cNvCxnSpPr/>
              <p:nvPr/>
            </p:nvCxnSpPr>
            <p:spPr>
              <a:xfrm>
                <a:off x="10528299" y="2140144"/>
                <a:ext cx="0" cy="3128771"/>
              </a:xfrm>
              <a:prstGeom prst="line">
                <a:avLst/>
              </a:prstGeom>
              <a:noFill/>
              <a:ln w="12700" cap="flat" cmpd="sng" algn="ctr">
                <a:solidFill>
                  <a:srgbClr val="9F9F9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C95D81F-CE1C-4DDB-A5F3-F511ED20FC31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H="1">
                <a:off x="10086975" y="5264150"/>
                <a:ext cx="441324" cy="793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9F9F9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36" name="TextBox 201">
              <a:extLst>
                <a:ext uri="{FF2B5EF4-FFF2-40B4-BE49-F238E27FC236}">
                  <a16:creationId xmlns:a16="http://schemas.microsoft.com/office/drawing/2014/main" id="{2AECF29A-4C5F-4A58-A2A5-9AA4FF0E0827}"/>
                </a:ext>
              </a:extLst>
            </p:cNvPr>
            <p:cNvSpPr txBox="1"/>
            <p:nvPr/>
          </p:nvSpPr>
          <p:spPr>
            <a:xfrm>
              <a:off x="1437567" y="2566842"/>
              <a:ext cx="173226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Identify risks by:</a:t>
              </a:r>
            </a:p>
            <a:p>
              <a:pPr marL="176213" marR="0" lvl="0" indent="-1762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Main Assumptions</a:t>
              </a:r>
            </a:p>
            <a:p>
              <a:pPr marL="176213" marR="0" lvl="0" indent="-1762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Brainstorm</a:t>
              </a:r>
            </a:p>
            <a:p>
              <a:pPr marL="176213" marR="0" lvl="0" indent="-1762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Past experience</a:t>
              </a:r>
            </a:p>
            <a:p>
              <a:pPr marL="176213" marR="0" lvl="0" indent="-1762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Potential sources</a:t>
              </a:r>
            </a:p>
            <a:p>
              <a:pPr marL="176213" marR="0" lvl="0" indent="-1762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Examine the context</a:t>
              </a:r>
            </a:p>
            <a:p>
              <a:pPr marL="176213" marR="0" lvl="0" indent="-1762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Worst case scenario</a:t>
              </a:r>
            </a:p>
          </p:txBody>
        </p:sp>
        <p:sp>
          <p:nvSpPr>
            <p:cNvPr id="37" name="TextBox 205">
              <a:extLst>
                <a:ext uri="{FF2B5EF4-FFF2-40B4-BE49-F238E27FC236}">
                  <a16:creationId xmlns:a16="http://schemas.microsoft.com/office/drawing/2014/main" id="{E560CAC0-6A94-42A7-A2A4-12913AEEC6D5}"/>
                </a:ext>
              </a:extLst>
            </p:cNvPr>
            <p:cNvSpPr txBox="1"/>
            <p:nvPr/>
          </p:nvSpPr>
          <p:spPr>
            <a:xfrm>
              <a:off x="3513268" y="2558170"/>
              <a:ext cx="20651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6213" marR="0" lvl="0" indent="-1762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Evaluate potential impact of the risk (H-L)</a:t>
              </a:r>
            </a:p>
            <a:p>
              <a:pPr marL="176213" marR="0" lvl="0" indent="-1762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Estimate probability (H-L)</a:t>
              </a:r>
            </a:p>
            <a:p>
              <a:pPr marL="176213" marR="0" lvl="0" indent="-1762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Rank &amp; prioritize risk</a:t>
              </a:r>
            </a:p>
          </p:txBody>
        </p:sp>
        <p:sp>
          <p:nvSpPr>
            <p:cNvPr id="38" name="TextBox 206">
              <a:extLst>
                <a:ext uri="{FF2B5EF4-FFF2-40B4-BE49-F238E27FC236}">
                  <a16:creationId xmlns:a16="http://schemas.microsoft.com/office/drawing/2014/main" id="{AB423289-6395-439B-AF0B-462A4BB5F06D}"/>
                </a:ext>
              </a:extLst>
            </p:cNvPr>
            <p:cNvSpPr txBox="1"/>
            <p:nvPr/>
          </p:nvSpPr>
          <p:spPr>
            <a:xfrm>
              <a:off x="5794936" y="2550235"/>
              <a:ext cx="11072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Assign Owner</a:t>
              </a:r>
            </a:p>
          </p:txBody>
        </p:sp>
        <p:sp>
          <p:nvSpPr>
            <p:cNvPr id="39" name="TextBox 207">
              <a:extLst>
                <a:ext uri="{FF2B5EF4-FFF2-40B4-BE49-F238E27FC236}">
                  <a16:creationId xmlns:a16="http://schemas.microsoft.com/office/drawing/2014/main" id="{A15A43C5-B3BE-4E4A-A1B4-3468D8F8EECC}"/>
                </a:ext>
              </a:extLst>
            </p:cNvPr>
            <p:cNvSpPr txBox="1"/>
            <p:nvPr/>
          </p:nvSpPr>
          <p:spPr>
            <a:xfrm>
              <a:off x="8653495" y="2548877"/>
              <a:ext cx="204293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6213" marR="0" lvl="0" indent="-1762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Level of effort required</a:t>
              </a:r>
            </a:p>
            <a:p>
              <a:pPr marL="176213" marR="0" lvl="0" indent="-1762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Estimate cost</a:t>
              </a:r>
            </a:p>
            <a:p>
              <a:pPr marL="176213" marR="0" lvl="0" indent="-1762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Schedule of risk reduction activities</a:t>
              </a:r>
            </a:p>
            <a:p>
              <a:pPr marL="176213" marR="0" lvl="0" indent="-1762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Metrics for tracking / Monitoring</a:t>
              </a:r>
            </a:p>
            <a:p>
              <a:pPr marL="176213" marR="0" lvl="0" indent="-1762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Party responsible for managing mitigation /avoidance</a:t>
              </a:r>
            </a:p>
            <a:p>
              <a:pPr marL="176213" marR="0" lvl="0" indent="-1762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Escalation strategy</a:t>
              </a:r>
            </a:p>
          </p:txBody>
        </p:sp>
        <p:sp>
          <p:nvSpPr>
            <p:cNvPr id="40" name="TextBox 214">
              <a:extLst>
                <a:ext uri="{FF2B5EF4-FFF2-40B4-BE49-F238E27FC236}">
                  <a16:creationId xmlns:a16="http://schemas.microsoft.com/office/drawing/2014/main" id="{973E2375-D2CF-4016-A39B-F0B262DE7E0D}"/>
                </a:ext>
              </a:extLst>
            </p:cNvPr>
            <p:cNvSpPr txBox="1"/>
            <p:nvPr/>
          </p:nvSpPr>
          <p:spPr>
            <a:xfrm>
              <a:off x="5972352" y="5675661"/>
              <a:ext cx="19476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6213" marR="0" lvl="0" indent="-1762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Review effectiveness</a:t>
              </a:r>
            </a:p>
            <a:p>
              <a:pPr marL="176213" marR="0" lvl="0" indent="-1762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Review risk approach</a:t>
              </a:r>
            </a:p>
            <a:p>
              <a:pPr marL="176213" marR="0" lvl="0" indent="-17621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Confirm projectivity is within risk parameter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9172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Security Standards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EA023E-3BCC-40DC-9C0B-B2678674FB32}"/>
              </a:ext>
            </a:extLst>
          </p:cNvPr>
          <p:cNvGrpSpPr/>
          <p:nvPr/>
        </p:nvGrpSpPr>
        <p:grpSpPr>
          <a:xfrm>
            <a:off x="54290" y="607815"/>
            <a:ext cx="12083420" cy="5668497"/>
            <a:chOff x="54290" y="607815"/>
            <a:chExt cx="12083420" cy="56684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92533E9-C3A6-46B2-8942-11D87786EA06}"/>
                </a:ext>
              </a:extLst>
            </p:cNvPr>
            <p:cNvGrpSpPr/>
            <p:nvPr/>
          </p:nvGrpSpPr>
          <p:grpSpPr>
            <a:xfrm>
              <a:off x="3092700" y="634668"/>
              <a:ext cx="1961726" cy="2285325"/>
              <a:chOff x="2058245" y="2025207"/>
              <a:chExt cx="1961726" cy="2285325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8CDF3C-918B-47E9-9DBB-77728D185C5A}"/>
                  </a:ext>
                </a:extLst>
              </p:cNvPr>
              <p:cNvSpPr/>
              <p:nvPr/>
            </p:nvSpPr>
            <p:spPr>
              <a:xfrm>
                <a:off x="2058245" y="3848867"/>
                <a:ext cx="1961726" cy="461665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People related Data Security Measures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B183BF-8F33-46F4-8CBA-03D20F853C2B}"/>
                  </a:ext>
                </a:extLst>
              </p:cNvPr>
              <p:cNvSpPr/>
              <p:nvPr/>
            </p:nvSpPr>
            <p:spPr>
              <a:xfrm>
                <a:off x="2058245" y="3240981"/>
                <a:ext cx="1961726" cy="52322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Legal Data Security Measures</a:t>
                </a:r>
                <a:endPara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72CAC92-A780-4FB2-B0C3-8A881FB15728}"/>
                  </a:ext>
                </a:extLst>
              </p:cNvPr>
              <p:cNvSpPr/>
              <p:nvPr/>
            </p:nvSpPr>
            <p:spPr>
              <a:xfrm>
                <a:off x="2058245" y="2633094"/>
                <a:ext cx="1961726" cy="52322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Logical Data Security Measures</a:t>
                </a:r>
                <a:endPara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27B28F-00F0-4932-9521-D811E7B7D76D}"/>
                  </a:ext>
                </a:extLst>
              </p:cNvPr>
              <p:cNvSpPr/>
              <p:nvPr/>
            </p:nvSpPr>
            <p:spPr>
              <a:xfrm>
                <a:off x="2058245" y="2025207"/>
                <a:ext cx="1961726" cy="52322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Physical Data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Security Measures</a:t>
                </a:r>
                <a:endPara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067B2A-DC80-4CB0-ADD8-8F29FE3D03ED}"/>
                </a:ext>
              </a:extLst>
            </p:cNvPr>
            <p:cNvSpPr/>
            <p:nvPr/>
          </p:nvSpPr>
          <p:spPr>
            <a:xfrm>
              <a:off x="54290" y="5845425"/>
              <a:ext cx="1961726" cy="338554"/>
            </a:xfrm>
            <a:prstGeom prst="rect">
              <a:avLst/>
            </a:prstGeom>
            <a:solidFill>
              <a:srgbClr val="5B9BD5">
                <a:lumMod val="75000"/>
              </a:srgb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Workplace Security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AF0803-CF37-464D-8127-D15F071B92D0}"/>
                </a:ext>
              </a:extLst>
            </p:cNvPr>
            <p:cNvSpPr/>
            <p:nvPr/>
          </p:nvSpPr>
          <p:spPr>
            <a:xfrm>
              <a:off x="54290" y="4702797"/>
              <a:ext cx="1961726" cy="584775"/>
            </a:xfrm>
            <a:prstGeom prst="rect">
              <a:avLst/>
            </a:prstGeom>
            <a:solidFill>
              <a:srgbClr val="5B9BD5">
                <a:lumMod val="75000"/>
              </a:srgb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Onboarding Verification Check</a:t>
              </a: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C09516-9BB0-47A7-87A8-D6F40A0DECD6}"/>
                </a:ext>
              </a:extLst>
            </p:cNvPr>
            <p:cNvSpPr/>
            <p:nvPr/>
          </p:nvSpPr>
          <p:spPr>
            <a:xfrm>
              <a:off x="54290" y="3681717"/>
              <a:ext cx="1961726" cy="584775"/>
            </a:xfrm>
            <a:prstGeom prst="rect">
              <a:avLst/>
            </a:prstGeom>
            <a:solidFill>
              <a:srgbClr val="5B9BD5">
                <a:lumMod val="75000"/>
              </a:srgb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Security Training Sessions</a:t>
              </a: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54A998-D6ED-4CED-AF14-C2DCFA8DDFC3}"/>
                </a:ext>
              </a:extLst>
            </p:cNvPr>
            <p:cNvSpPr/>
            <p:nvPr/>
          </p:nvSpPr>
          <p:spPr>
            <a:xfrm>
              <a:off x="54290" y="2660637"/>
              <a:ext cx="1961726" cy="338554"/>
            </a:xfrm>
            <a:prstGeom prst="rect">
              <a:avLst/>
            </a:prstGeom>
            <a:solidFill>
              <a:srgbClr val="5B9BD5">
                <a:lumMod val="75000"/>
              </a:srgb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Levels of Security</a:t>
              </a: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841317C-9EC1-44B1-AB96-C6DA1CF33191}"/>
                </a:ext>
              </a:extLst>
            </p:cNvPr>
            <p:cNvSpPr/>
            <p:nvPr/>
          </p:nvSpPr>
          <p:spPr>
            <a:xfrm>
              <a:off x="54290" y="1639557"/>
              <a:ext cx="1961726" cy="584775"/>
            </a:xfrm>
            <a:prstGeom prst="rect">
              <a:avLst/>
            </a:prstGeom>
            <a:solidFill>
              <a:srgbClr val="5B9BD5">
                <a:lumMod val="75000"/>
              </a:srgb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Data Security Practices</a:t>
              </a: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ED9475-CCF7-4327-BE1C-A1DF7FA0E39B}"/>
                </a:ext>
              </a:extLst>
            </p:cNvPr>
            <p:cNvSpPr/>
            <p:nvPr/>
          </p:nvSpPr>
          <p:spPr>
            <a:xfrm>
              <a:off x="54290" y="769240"/>
              <a:ext cx="1961726" cy="338554"/>
            </a:xfrm>
            <a:prstGeom prst="rect">
              <a:avLst/>
            </a:prstGeom>
            <a:solidFill>
              <a:srgbClr val="5B9BD5">
                <a:lumMod val="75000"/>
              </a:srgb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Privacy &amp; GDPR</a:t>
              </a: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6D6EB70-88D7-486A-AAB0-6F616456DA3F}"/>
                </a:ext>
              </a:extLst>
            </p:cNvPr>
            <p:cNvSpPr/>
            <p:nvPr/>
          </p:nvSpPr>
          <p:spPr>
            <a:xfrm>
              <a:off x="3068204" y="4364950"/>
              <a:ext cx="1961726" cy="3693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Level 3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DFFAA3-A8D8-4A59-A646-C6BB790A2E8A}"/>
                </a:ext>
              </a:extLst>
            </p:cNvPr>
            <p:cNvSpPr/>
            <p:nvPr/>
          </p:nvSpPr>
          <p:spPr>
            <a:xfrm>
              <a:off x="3068204" y="3757063"/>
              <a:ext cx="1961726" cy="3693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Level 2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867C63-9E02-4D37-A507-CBE949B02EF1}"/>
                </a:ext>
              </a:extLst>
            </p:cNvPr>
            <p:cNvSpPr/>
            <p:nvPr/>
          </p:nvSpPr>
          <p:spPr>
            <a:xfrm>
              <a:off x="3068204" y="3149176"/>
              <a:ext cx="1961726" cy="3693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Level 1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E0A3DBF-595F-4A0A-8839-9509F2138449}"/>
                </a:ext>
              </a:extLst>
            </p:cNvPr>
            <p:cNvGrpSpPr/>
            <p:nvPr/>
          </p:nvGrpSpPr>
          <p:grpSpPr>
            <a:xfrm>
              <a:off x="10175984" y="3256078"/>
              <a:ext cx="1961726" cy="2131437"/>
              <a:chOff x="8172025" y="2132928"/>
              <a:chExt cx="1961726" cy="2131437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7077D9D-DB79-4FA4-86FD-5CD33040FAAA}"/>
                  </a:ext>
                </a:extLst>
              </p:cNvPr>
              <p:cNvSpPr/>
              <p:nvPr/>
            </p:nvSpPr>
            <p:spPr>
              <a:xfrm>
                <a:off x="8172025" y="2132928"/>
                <a:ext cx="1961726" cy="307777"/>
              </a:xfrm>
              <a:prstGeom prst="rect">
                <a:avLst/>
              </a:prstGeom>
              <a:grp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Crime History check </a:t>
                </a:r>
                <a:endPara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AFBFB0-925E-406D-8E10-5F2AE124BB41}"/>
                  </a:ext>
                </a:extLst>
              </p:cNvPr>
              <p:cNvSpPr/>
              <p:nvPr/>
            </p:nvSpPr>
            <p:spPr>
              <a:xfrm>
                <a:off x="8172025" y="2633094"/>
                <a:ext cx="1961726" cy="523220"/>
              </a:xfrm>
              <a:prstGeom prst="rect">
                <a:avLst/>
              </a:prstGeom>
              <a:grp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Verification of past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employment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F685D26-96FE-4805-A662-9916AD515629}"/>
                  </a:ext>
                </a:extLst>
              </p:cNvPr>
              <p:cNvSpPr/>
              <p:nvPr/>
            </p:nvSpPr>
            <p:spPr>
              <a:xfrm>
                <a:off x="8172025" y="3240981"/>
                <a:ext cx="1961726" cy="523220"/>
              </a:xfrm>
              <a:prstGeom prst="rect">
                <a:avLst/>
              </a:prstGeom>
              <a:grp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Verification of Education </a:t>
                </a:r>
                <a:endPara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8743EAB-41DA-4C2D-B678-76133A75F416}"/>
                  </a:ext>
                </a:extLst>
              </p:cNvPr>
              <p:cNvSpPr/>
              <p:nvPr/>
            </p:nvSpPr>
            <p:spPr>
              <a:xfrm>
                <a:off x="8172025" y="3956588"/>
                <a:ext cx="1961726" cy="307777"/>
              </a:xfrm>
              <a:prstGeom prst="rect">
                <a:avLst/>
              </a:prstGeom>
              <a:grp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Credit History </a:t>
                </a:r>
                <a:endPara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D5576A0-9D3F-4456-BCC6-11B86EAB8DD2}"/>
                </a:ext>
              </a:extLst>
            </p:cNvPr>
            <p:cNvSpPr/>
            <p:nvPr/>
          </p:nvSpPr>
          <p:spPr>
            <a:xfrm>
              <a:off x="3037478" y="5753092"/>
              <a:ext cx="1961726" cy="52322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Violence in the Workplace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2635C5E0-C825-42A0-9551-2563AD454CD4}"/>
                </a:ext>
              </a:extLst>
            </p:cNvPr>
            <p:cNvCxnSpPr>
              <a:stCxn id="11" idx="3"/>
              <a:endCxn id="15" idx="1"/>
            </p:cNvCxnSpPr>
            <p:nvPr/>
          </p:nvCxnSpPr>
          <p:spPr>
            <a:xfrm>
              <a:off x="2016016" y="2829914"/>
              <a:ext cx="1052188" cy="1111815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4942D8B-458A-4E8D-A14E-FFC87FB7E754}"/>
                </a:ext>
              </a:extLst>
            </p:cNvPr>
            <p:cNvSpPr/>
            <p:nvPr/>
          </p:nvSpPr>
          <p:spPr>
            <a:xfrm>
              <a:off x="5054426" y="607815"/>
              <a:ext cx="201706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GB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Account/Project level</a:t>
              </a:r>
            </a:p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GB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Desktop</a:t>
              </a:r>
            </a:p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GB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Disasters / Accidents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6B76CDE-DB45-4828-B819-BF011D9CE6FD}"/>
                </a:ext>
              </a:extLst>
            </p:cNvPr>
            <p:cNvSpPr/>
            <p:nvPr/>
          </p:nvSpPr>
          <p:spPr>
            <a:xfrm>
              <a:off x="5054427" y="1159772"/>
              <a:ext cx="144851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GB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WAN Security</a:t>
              </a:r>
            </a:p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GB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LAN Security</a:t>
              </a:r>
            </a:p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GB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Server Security</a:t>
              </a:r>
            </a:p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GB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Desktop Policy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7F117D-4BF3-48F1-B959-47A89F0D3391}"/>
                </a:ext>
              </a:extLst>
            </p:cNvPr>
            <p:cNvSpPr/>
            <p:nvPr/>
          </p:nvSpPr>
          <p:spPr>
            <a:xfrm>
              <a:off x="6387631" y="1163959"/>
              <a:ext cx="201706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GB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Password Policy</a:t>
              </a:r>
            </a:p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GB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Backup Strategy</a:t>
              </a:r>
            </a:p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GB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Internet/Remote Access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E82698-70A7-456A-BB88-1801FCF147D9}"/>
                </a:ext>
              </a:extLst>
            </p:cNvPr>
            <p:cNvSpPr/>
            <p:nvPr/>
          </p:nvSpPr>
          <p:spPr>
            <a:xfrm>
              <a:off x="5054426" y="1877558"/>
              <a:ext cx="322797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GB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Confidentiality Agreement</a:t>
              </a:r>
            </a:p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GB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Non-disclosure Agreement</a:t>
              </a:r>
            </a:p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GB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Client-employee confidentiality Agreements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CE9790-813F-48F7-AFD9-7B8AA89FCD3D}"/>
                </a:ext>
              </a:extLst>
            </p:cNvPr>
            <p:cNvSpPr/>
            <p:nvPr/>
          </p:nvSpPr>
          <p:spPr>
            <a:xfrm>
              <a:off x="5076990" y="2572767"/>
              <a:ext cx="126220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GB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Access Control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90DB7A-B537-442C-AD8B-CC51DC4CBB96}"/>
                </a:ext>
              </a:extLst>
            </p:cNvPr>
            <p:cNvSpPr/>
            <p:nvPr/>
          </p:nvSpPr>
          <p:spPr>
            <a:xfrm>
              <a:off x="5076990" y="3006219"/>
              <a:ext cx="2924248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BS7799 Controls</a:t>
              </a:r>
            </a:p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COBIT Controls</a:t>
              </a:r>
            </a:p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Covered by BCP/DRP process </a:t>
              </a:r>
            </a:p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Training on Security implementation</a:t>
              </a:r>
              <a:endParaRPr lang="en-GB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7BB8D8-DB44-43E9-BB62-F5FCA60DBCE5}"/>
                </a:ext>
              </a:extLst>
            </p:cNvPr>
            <p:cNvSpPr/>
            <p:nvPr/>
          </p:nvSpPr>
          <p:spPr>
            <a:xfrm>
              <a:off x="5107716" y="3697083"/>
              <a:ext cx="2924248" cy="461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Level 1 security</a:t>
              </a:r>
            </a:p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Network isolation through VLAN </a:t>
              </a:r>
            </a:p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Logical isolation of project H/w &amp; S/W </a:t>
              </a:r>
              <a:endParaRPr lang="en-GB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F8412-814D-41AC-BB22-038B2A785F8A}"/>
                </a:ext>
              </a:extLst>
            </p:cNvPr>
            <p:cNvSpPr/>
            <p:nvPr/>
          </p:nvSpPr>
          <p:spPr>
            <a:xfrm>
              <a:off x="5132213" y="4241641"/>
              <a:ext cx="1939279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Level 1 security</a:t>
              </a:r>
            </a:p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Physically isolated ODC</a:t>
              </a:r>
            </a:p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Isolation from common LAN through dedicated Firewall.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0ED3F7-05CA-4EC8-8C95-0657DDA9877C}"/>
                </a:ext>
              </a:extLst>
            </p:cNvPr>
            <p:cNvSpPr/>
            <p:nvPr/>
          </p:nvSpPr>
          <p:spPr>
            <a:xfrm>
              <a:off x="7208095" y="4241641"/>
              <a:ext cx="2660176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Dedicated project H/W &amp; </a:t>
              </a:r>
            </a:p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S/W environment</a:t>
              </a:r>
            </a:p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Separate access control systems</a:t>
              </a:r>
            </a:p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Client specific security implementation</a:t>
              </a:r>
              <a:endParaRPr lang="en-GB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254841FA-BD3B-4869-81AB-260AFE1C790B}"/>
                </a:ext>
              </a:extLst>
            </p:cNvPr>
            <p:cNvCxnSpPr>
              <a:stCxn id="12" idx="3"/>
              <a:endCxn id="7" idx="1"/>
            </p:cNvCxnSpPr>
            <p:nvPr/>
          </p:nvCxnSpPr>
          <p:spPr>
            <a:xfrm flipV="1">
              <a:off x="2016016" y="896278"/>
              <a:ext cx="1076684" cy="1035667"/>
            </a:xfrm>
            <a:prstGeom prst="bentConnector3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9F7216FA-442B-42D6-97E1-B6847A3978B0}"/>
                </a:ext>
              </a:extLst>
            </p:cNvPr>
            <p:cNvCxnSpPr>
              <a:stCxn id="12" idx="3"/>
              <a:endCxn id="4" idx="1"/>
            </p:cNvCxnSpPr>
            <p:nvPr/>
          </p:nvCxnSpPr>
          <p:spPr>
            <a:xfrm>
              <a:off x="2016016" y="1931945"/>
              <a:ext cx="1076684" cy="757216"/>
            </a:xfrm>
            <a:prstGeom prst="bentConnector3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63A31A5F-6874-4516-B866-AA76664AC59F}"/>
                </a:ext>
              </a:extLst>
            </p:cNvPr>
            <p:cNvCxnSpPr>
              <a:stCxn id="12" idx="3"/>
              <a:endCxn id="6" idx="1"/>
            </p:cNvCxnSpPr>
            <p:nvPr/>
          </p:nvCxnSpPr>
          <p:spPr>
            <a:xfrm flipV="1">
              <a:off x="2016016" y="1504165"/>
              <a:ext cx="1076684" cy="427780"/>
            </a:xfrm>
            <a:prstGeom prst="bentConnector3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34BAABC3-115D-4EAB-BA98-3D313FA1D3DF}"/>
                </a:ext>
              </a:extLst>
            </p:cNvPr>
            <p:cNvCxnSpPr>
              <a:stCxn id="12" idx="3"/>
              <a:endCxn id="5" idx="1"/>
            </p:cNvCxnSpPr>
            <p:nvPr/>
          </p:nvCxnSpPr>
          <p:spPr>
            <a:xfrm>
              <a:off x="2016016" y="1931945"/>
              <a:ext cx="1076684" cy="180107"/>
            </a:xfrm>
            <a:prstGeom prst="bentConnector3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4C5A9E06-6C61-461A-A432-AD0F44A95A91}"/>
                </a:ext>
              </a:extLst>
            </p:cNvPr>
            <p:cNvCxnSpPr>
              <a:stCxn id="11" idx="3"/>
              <a:endCxn id="16" idx="1"/>
            </p:cNvCxnSpPr>
            <p:nvPr/>
          </p:nvCxnSpPr>
          <p:spPr>
            <a:xfrm>
              <a:off x="2016016" y="2829914"/>
              <a:ext cx="1052188" cy="503928"/>
            </a:xfrm>
            <a:prstGeom prst="bentConnector3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B69F36AC-4950-477E-B33F-249B207310A4}"/>
                </a:ext>
              </a:extLst>
            </p:cNvPr>
            <p:cNvCxnSpPr>
              <a:cxnSpLocks/>
              <a:stCxn id="11" idx="3"/>
              <a:endCxn id="14" idx="1"/>
            </p:cNvCxnSpPr>
            <p:nvPr/>
          </p:nvCxnSpPr>
          <p:spPr>
            <a:xfrm>
              <a:off x="2016016" y="2829914"/>
              <a:ext cx="1052188" cy="1719702"/>
            </a:xfrm>
            <a:prstGeom prst="bentConnector3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C68F0F0-757C-4D57-A9E9-1BEA76CD3D59}"/>
                </a:ext>
              </a:extLst>
            </p:cNvPr>
            <p:cNvCxnSpPr>
              <a:stCxn id="8" idx="3"/>
              <a:endCxn id="22" idx="1"/>
            </p:cNvCxnSpPr>
            <p:nvPr/>
          </p:nvCxnSpPr>
          <p:spPr>
            <a:xfrm>
              <a:off x="2016016" y="6014702"/>
              <a:ext cx="1021462" cy="0"/>
            </a:xfrm>
            <a:prstGeom prst="straightConnector1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20B4A21D-FBCA-4575-94C4-C031EFA7183B}"/>
                </a:ext>
              </a:extLst>
            </p:cNvPr>
            <p:cNvCxnSpPr>
              <a:cxnSpLocks/>
              <a:stCxn id="19" idx="1"/>
              <a:endCxn id="21" idx="1"/>
            </p:cNvCxnSpPr>
            <p:nvPr/>
          </p:nvCxnSpPr>
          <p:spPr>
            <a:xfrm rot="10800000" flipV="1">
              <a:off x="10175984" y="4017853"/>
              <a:ext cx="12700" cy="1215773"/>
            </a:xfrm>
            <a:prstGeom prst="bentConnector3">
              <a:avLst>
                <a:gd name="adj1" fmla="val 1800000"/>
              </a:avLst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094D58EA-E59B-446A-A5A6-1750214CD8F4}"/>
                </a:ext>
              </a:extLst>
            </p:cNvPr>
            <p:cNvCxnSpPr>
              <a:stCxn id="18" idx="1"/>
              <a:endCxn id="20" idx="1"/>
            </p:cNvCxnSpPr>
            <p:nvPr/>
          </p:nvCxnSpPr>
          <p:spPr>
            <a:xfrm rot="10800000" flipV="1">
              <a:off x="10175984" y="3409967"/>
              <a:ext cx="12700" cy="1215774"/>
            </a:xfrm>
            <a:prstGeom prst="bentConnector3">
              <a:avLst>
                <a:gd name="adj1" fmla="val 1800000"/>
              </a:avLst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752AE81-34F7-4B27-A2CF-6FB9E88E5095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2016016" y="4995185"/>
              <a:ext cx="7949515" cy="2765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5900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Service Levels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E9DDF1-E425-43F6-8A5A-8948E13F2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875627"/>
              </p:ext>
            </p:extLst>
          </p:nvPr>
        </p:nvGraphicFramePr>
        <p:xfrm>
          <a:off x="595993" y="1198596"/>
          <a:ext cx="11000013" cy="1691640"/>
        </p:xfrm>
        <a:graphic>
          <a:graphicData uri="http://schemas.openxmlformats.org/drawingml/2006/table">
            <a:tbl>
              <a:tblPr firstRow="1" bandRow="1"/>
              <a:tblGrid>
                <a:gridCol w="1366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6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5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6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Nature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75B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Severity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75B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Intervention Time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75B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Resolution Time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75B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Expected Turn Around Time (TAT)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75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INCIDENT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3 - High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 working hour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 open day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To be Decided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2 -</a:t>
                      </a: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 open days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Within 2 open</a:t>
                      </a: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weeks</a:t>
                      </a:r>
                      <a:endParaRPr lang="en-IN" sz="1600" b="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To be Decided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1-</a:t>
                      </a: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Low 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 open days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Next Release</a:t>
                      </a: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– Mutual Agreement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To</a:t>
                      </a: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be Decided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9CC4423-F3D4-441E-AF36-188DE41DF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617552"/>
              </p:ext>
            </p:extLst>
          </p:nvPr>
        </p:nvGraphicFramePr>
        <p:xfrm>
          <a:off x="595994" y="3323409"/>
          <a:ext cx="11000013" cy="1691640"/>
        </p:xfrm>
        <a:graphic>
          <a:graphicData uri="http://schemas.openxmlformats.org/drawingml/2006/table">
            <a:tbl>
              <a:tblPr firstRow="1" bandRow="1"/>
              <a:tblGrid>
                <a:gridCol w="1366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6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5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6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Nature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75B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Severity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75B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Intervention Time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75B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Resolution Time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75B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Expected Turn Around Time (TAT)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75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REQUEST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3 - High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 open</a:t>
                      </a: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day</a:t>
                      </a:r>
                      <a:endParaRPr lang="en-IN" sz="1600" b="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 open Day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To be Decided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2 -</a:t>
                      </a: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 open days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Within 2 open</a:t>
                      </a: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weeks</a:t>
                      </a:r>
                      <a:endParaRPr lang="en-IN" sz="1600" b="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To be Decided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1-</a:t>
                      </a: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Low 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 open days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Next Release</a:t>
                      </a: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– Mutual Agreement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To</a:t>
                      </a: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be Decided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0976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3C2BF9A-307E-4ECE-8FA4-C19B4BC37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77" y="695959"/>
            <a:ext cx="11180846" cy="574040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552FC-6415-411B-9C59-6F8D64AFA9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Service Level Management</a:t>
            </a:r>
          </a:p>
        </p:txBody>
      </p:sp>
    </p:spTree>
    <p:extLst>
      <p:ext uri="{BB962C8B-B14F-4D97-AF65-F5344CB8AC3E}">
        <p14:creationId xmlns:p14="http://schemas.microsoft.com/office/powerpoint/2010/main" val="39820743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9DB727-7D8E-4322-9002-4DF433372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961260"/>
              </p:ext>
            </p:extLst>
          </p:nvPr>
        </p:nvGraphicFramePr>
        <p:xfrm>
          <a:off x="1446816" y="914401"/>
          <a:ext cx="9298369" cy="50291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271225315"/>
                    </a:ext>
                  </a:extLst>
                </a:gridCol>
                <a:gridCol w="4470352">
                  <a:extLst>
                    <a:ext uri="{9D8B030D-6E8A-4147-A177-3AD203B41FA5}">
                      <a16:colId xmlns:a16="http://schemas.microsoft.com/office/drawing/2014/main" val="2891160715"/>
                    </a:ext>
                  </a:extLst>
                </a:gridCol>
                <a:gridCol w="3639297">
                  <a:extLst>
                    <a:ext uri="{9D8B030D-6E8A-4147-A177-3AD203B41FA5}">
                      <a16:colId xmlns:a16="http://schemas.microsoft.com/office/drawing/2014/main" val="2570289519"/>
                    </a:ext>
                  </a:extLst>
                </a:gridCol>
              </a:tblGrid>
              <a:tr h="3547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spc="3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Service</a:t>
                      </a:r>
                      <a:endParaRPr lang="en-US" sz="1400" spc="3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spc="3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KPI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name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spc="3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endParaRPr lang="en-US" sz="1400" spc="3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291937"/>
                  </a:ext>
                </a:extLst>
              </a:tr>
              <a:tr h="222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IM  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Incident Responded within the Service-Level Objective Target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≥ 90%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451399"/>
                  </a:ext>
                </a:extLst>
              </a:tr>
              <a:tr h="222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IM  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Incidents Resolved within the Service-Level Objective Target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≥ 90%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/>
                </a:tc>
                <a:extLst>
                  <a:ext uri="{0D108BD9-81ED-4DB2-BD59-A6C34878D82A}">
                    <a16:rowId xmlns:a16="http://schemas.microsoft.com/office/drawing/2014/main" val="1093848262"/>
                  </a:ext>
                </a:extLst>
              </a:tr>
              <a:tr h="222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IM  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Incidents Open Beyond 30 Days/Backlog Index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≤ 5%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869503"/>
                  </a:ext>
                </a:extLst>
              </a:tr>
              <a:tr h="222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CM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Timely Delivery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≥ 90%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/>
                </a:tc>
                <a:extLst>
                  <a:ext uri="{0D108BD9-81ED-4DB2-BD59-A6C34878D82A}">
                    <a16:rowId xmlns:a16="http://schemas.microsoft.com/office/drawing/2014/main" val="1213407527"/>
                  </a:ext>
                </a:extLst>
              </a:tr>
              <a:tr h="222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CM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Change Success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≥ 95%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813428"/>
                  </a:ext>
                </a:extLst>
              </a:tr>
              <a:tr h="4470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RM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Open Requests Older than 90 days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≤ 5% - End user requests</a:t>
                      </a:r>
                      <a:b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≤ 10% - Application enhancement request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/>
                </a:tc>
                <a:extLst>
                  <a:ext uri="{0D108BD9-81ED-4DB2-BD59-A6C34878D82A}">
                    <a16:rowId xmlns:a16="http://schemas.microsoft.com/office/drawing/2014/main" val="1658973055"/>
                  </a:ext>
                </a:extLst>
              </a:tr>
              <a:tr h="222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RM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End to End Elapsed Delivery Time (Application)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≥ 90%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391805"/>
                  </a:ext>
                </a:extLst>
              </a:tr>
              <a:tr h="222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PM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Problems Fully Resolved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≥ 90%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/>
                </a:tc>
                <a:extLst>
                  <a:ext uri="{0D108BD9-81ED-4DB2-BD59-A6C34878D82A}">
                    <a16:rowId xmlns:a16="http://schemas.microsoft.com/office/drawing/2014/main" val="1924529257"/>
                  </a:ext>
                </a:extLst>
              </a:tr>
              <a:tr h="222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PM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Problem Queue Rate 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&gt;=100%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09340"/>
                  </a:ext>
                </a:extLst>
              </a:tr>
              <a:tr h="222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PM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Invalid Candidates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&lt;35%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/>
                </a:tc>
                <a:extLst>
                  <a:ext uri="{0D108BD9-81ED-4DB2-BD59-A6C34878D82A}">
                    <a16:rowId xmlns:a16="http://schemas.microsoft.com/office/drawing/2014/main" val="3137253520"/>
                  </a:ext>
                </a:extLst>
              </a:tr>
              <a:tr h="222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DEV 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Timely Delivery 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≥ 95%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355827"/>
                  </a:ext>
                </a:extLst>
              </a:tr>
              <a:tr h="4449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DEV 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Estimation Efficiency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≤ 5% - Schedule Variance</a:t>
                      </a:r>
                      <a:b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≤ 10% - Effort Variance 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/>
                </a:tc>
                <a:extLst>
                  <a:ext uri="{0D108BD9-81ED-4DB2-BD59-A6C34878D82A}">
                    <a16:rowId xmlns:a16="http://schemas.microsoft.com/office/drawing/2014/main" val="3989026535"/>
                  </a:ext>
                </a:extLst>
              </a:tr>
              <a:tr h="222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DEV 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Quality of Code 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Tools - TFS Code Review **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600112"/>
                  </a:ext>
                </a:extLst>
              </a:tr>
              <a:tr h="222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QA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Defects Rejection Rate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≤ 10%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/>
                </a:tc>
                <a:extLst>
                  <a:ext uri="{0D108BD9-81ED-4DB2-BD59-A6C34878D82A}">
                    <a16:rowId xmlns:a16="http://schemas.microsoft.com/office/drawing/2014/main" val="3104115900"/>
                  </a:ext>
                </a:extLst>
              </a:tr>
              <a:tr h="222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QA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Post Production Test Efficiency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≤ 0%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04886"/>
                  </a:ext>
                </a:extLst>
              </a:tr>
              <a:tr h="222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KM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Service Independence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&lt;80%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/>
                </a:tc>
                <a:extLst>
                  <a:ext uri="{0D108BD9-81ED-4DB2-BD59-A6C34878D82A}">
                    <a16:rowId xmlns:a16="http://schemas.microsoft.com/office/drawing/2014/main" val="177323447"/>
                  </a:ext>
                </a:extLst>
              </a:tr>
              <a:tr h="222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KM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KM Full Compliance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&gt;0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83286"/>
                  </a:ext>
                </a:extLst>
              </a:tr>
              <a:tr h="222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Resource Replacement (Off-shore)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Within 1 working week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/>
                </a:tc>
                <a:extLst>
                  <a:ext uri="{0D108BD9-81ED-4DB2-BD59-A6C34878D82A}">
                    <a16:rowId xmlns:a16="http://schemas.microsoft.com/office/drawing/2014/main" val="199142772"/>
                  </a:ext>
                </a:extLst>
              </a:tr>
              <a:tr h="222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Resource Replacement (On-Shore)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Within 4 working weeks</a:t>
                      </a:r>
                      <a:endParaRPr lang="en-US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82281" marR="82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27039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A586E0A-92F9-4914-B9AE-93F66B455E85}"/>
              </a:ext>
            </a:extLst>
          </p:cNvPr>
          <p:cNvSpPr/>
          <p:nvPr/>
        </p:nvSpPr>
        <p:spPr>
          <a:xfrm>
            <a:off x="0" y="6063818"/>
            <a:ext cx="12192572" cy="286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36576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IM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= Incident Management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= Change Management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RM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= Run Management |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DEV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= Development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QA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= Quality Assurance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= Knowledge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765F86-4557-454E-AF2E-FFD475FA29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SLAs</a:t>
            </a:r>
          </a:p>
        </p:txBody>
      </p:sp>
    </p:spTree>
    <p:extLst>
      <p:ext uri="{BB962C8B-B14F-4D97-AF65-F5344CB8AC3E}">
        <p14:creationId xmlns:p14="http://schemas.microsoft.com/office/powerpoint/2010/main" val="16975602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AEF491-CAFE-4106-9480-6F36386CE6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Service Level Reporting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AC4D8FF-2DF1-4514-AE52-1A8C6890165D}"/>
              </a:ext>
            </a:extLst>
          </p:cNvPr>
          <p:cNvSpPr/>
          <p:nvPr/>
        </p:nvSpPr>
        <p:spPr>
          <a:xfrm>
            <a:off x="913121" y="3788667"/>
            <a:ext cx="5959583" cy="1984170"/>
          </a:xfrm>
          <a:prstGeom prst="roundRect">
            <a:avLst>
              <a:gd name="adj" fmla="val 3500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0755CB-4C01-4616-A403-3B2254B85CDA}"/>
              </a:ext>
            </a:extLst>
          </p:cNvPr>
          <p:cNvSpPr/>
          <p:nvPr/>
        </p:nvSpPr>
        <p:spPr>
          <a:xfrm>
            <a:off x="6949792" y="3788667"/>
            <a:ext cx="4389120" cy="1984170"/>
          </a:xfrm>
          <a:prstGeom prst="roundRect">
            <a:avLst>
              <a:gd name="adj" fmla="val 3500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9B0BE6D-A31B-45A7-8EFC-326A9A2E6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0525"/>
              </p:ext>
            </p:extLst>
          </p:nvPr>
        </p:nvGraphicFramePr>
        <p:xfrm>
          <a:off x="746290" y="958540"/>
          <a:ext cx="10699421" cy="1741170"/>
        </p:xfrm>
        <a:graphic>
          <a:graphicData uri="http://schemas.openxmlformats.org/drawingml/2006/table">
            <a:tbl>
              <a:tblPr/>
              <a:tblGrid>
                <a:gridCol w="2096511">
                  <a:extLst>
                    <a:ext uri="{9D8B030D-6E8A-4147-A177-3AD203B41FA5}">
                      <a16:colId xmlns:a16="http://schemas.microsoft.com/office/drawing/2014/main" val="3990882311"/>
                    </a:ext>
                  </a:extLst>
                </a:gridCol>
                <a:gridCol w="4239690">
                  <a:extLst>
                    <a:ext uri="{9D8B030D-6E8A-4147-A177-3AD203B41FA5}">
                      <a16:colId xmlns:a16="http://schemas.microsoft.com/office/drawing/2014/main" val="584032190"/>
                    </a:ext>
                  </a:extLst>
                </a:gridCol>
                <a:gridCol w="2442980">
                  <a:extLst>
                    <a:ext uri="{9D8B030D-6E8A-4147-A177-3AD203B41FA5}">
                      <a16:colId xmlns:a16="http://schemas.microsoft.com/office/drawing/2014/main" val="1947818119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432312076"/>
                    </a:ext>
                  </a:extLst>
                </a:gridCol>
              </a:tblGrid>
              <a:tr h="3130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7305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Report Type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C6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7305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Objective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C6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7305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Frequency of Submission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C6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7305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Recipients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C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584294"/>
                  </a:ext>
                </a:extLst>
              </a:tr>
              <a:tr h="4229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Monthly Service Level report</a:t>
                      </a:r>
                      <a:endParaRPr lang="en-US" sz="10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report monthly performance against agreed service levels</a:t>
                      </a:r>
                      <a:endParaRPr lang="en-US" sz="10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Monthly</a:t>
                      </a:r>
                      <a:endParaRPr lang="en-US" sz="10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CDK project Manager</a:t>
                      </a:r>
                      <a:endParaRPr lang="en-US" sz="10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063974"/>
                  </a:ext>
                </a:extLst>
              </a:tr>
              <a:tr h="4229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Service level trend report</a:t>
                      </a:r>
                      <a:endParaRPr lang="en-US" sz="10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report trend on performance for 12 months period</a:t>
                      </a:r>
                      <a:endParaRPr lang="en-US" sz="10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Quarterly</a:t>
                      </a:r>
                      <a:endParaRPr lang="en-US" sz="10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CDK Project Manager and CDK Project Sponsor</a:t>
                      </a:r>
                      <a:endParaRPr lang="en-US" sz="10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587375"/>
                  </a:ext>
                </a:extLst>
              </a:tr>
              <a:tr h="5822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Root Cause Analysis and Solutions</a:t>
                      </a:r>
                      <a:endParaRPr lang="en-US" sz="10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report repetitive problems / failures, analysis done, and corrective action taken</a:t>
                      </a:r>
                      <a:endParaRPr lang="en-US" sz="10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Quarterly</a:t>
                      </a:r>
                      <a:endParaRPr lang="en-US" sz="10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CDK project Manager</a:t>
                      </a:r>
                      <a:endParaRPr lang="en-US" sz="10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6366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E935CFB-1803-4CFD-922A-0B1883C33BFB}"/>
              </a:ext>
            </a:extLst>
          </p:cNvPr>
          <p:cNvSpPr/>
          <p:nvPr/>
        </p:nvSpPr>
        <p:spPr>
          <a:xfrm>
            <a:off x="2023650" y="3592025"/>
            <a:ext cx="3222164" cy="369332"/>
          </a:xfrm>
          <a:prstGeom prst="rect">
            <a:avLst/>
          </a:prstGeom>
          <a:solidFill>
            <a:srgbClr val="1575B6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Key features of the dashboard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05012E-DBEA-469A-B3AA-9C25999676D3}"/>
              </a:ext>
            </a:extLst>
          </p:cNvPr>
          <p:cNvSpPr/>
          <p:nvPr/>
        </p:nvSpPr>
        <p:spPr>
          <a:xfrm>
            <a:off x="7884744" y="3592025"/>
            <a:ext cx="2519216" cy="369332"/>
          </a:xfrm>
          <a:prstGeom prst="rect">
            <a:avLst/>
          </a:prstGeom>
          <a:solidFill>
            <a:srgbClr val="1575B6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Dashboard Capabilities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16A257-CDC6-4811-A497-D3FFE4E7A0AA}"/>
              </a:ext>
            </a:extLst>
          </p:cNvPr>
          <p:cNvSpPr/>
          <p:nvPr/>
        </p:nvSpPr>
        <p:spPr>
          <a:xfrm>
            <a:off x="933904" y="4099897"/>
            <a:ext cx="59388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marR="0" lvl="0" indent="-174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75B6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Monitoring of application/component availability (Up/Down) and performance out of specifications</a:t>
            </a:r>
          </a:p>
          <a:p>
            <a:pPr marL="174625" marR="0" lvl="0" indent="-174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75B6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Sends email notifications when an application/component is unavailable or out of performance specifications</a:t>
            </a:r>
          </a:p>
          <a:p>
            <a:pPr marL="174625" marR="0" lvl="0" indent="-174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75B6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Has built in escalation procedures for problem escalation</a:t>
            </a:r>
          </a:p>
          <a:p>
            <a:pPr marL="174625" marR="0" lvl="0" indent="-174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75B6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Application has built in sophisticated charts and graphs that allow users to do analysis and view application trends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4F199-43A3-4F79-AFFF-D94A639DD1FB}"/>
              </a:ext>
            </a:extLst>
          </p:cNvPr>
          <p:cNvSpPr/>
          <p:nvPr/>
        </p:nvSpPr>
        <p:spPr>
          <a:xfrm>
            <a:off x="7015776" y="4069120"/>
            <a:ext cx="3307029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marR="0" lvl="0" indent="-174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75B6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Application Availability</a:t>
            </a:r>
          </a:p>
          <a:p>
            <a:pPr marL="174625" marR="0" lvl="0" indent="-174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75B6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System Availability</a:t>
            </a:r>
          </a:p>
          <a:p>
            <a:pPr marL="174625" marR="0" lvl="0" indent="-174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75B6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Service Level Management</a:t>
            </a:r>
          </a:p>
          <a:p>
            <a:pPr marL="174625" marR="0" lvl="0" indent="-174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75B6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Escalation Matrix</a:t>
            </a:r>
          </a:p>
          <a:p>
            <a:pPr marL="174625" marR="0" lvl="0" indent="-174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75B6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IT Contacts</a:t>
            </a:r>
          </a:p>
          <a:p>
            <a:pPr marL="174625" marR="0" lvl="0" indent="-174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75B6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Application Dashboard Reports</a:t>
            </a:r>
          </a:p>
          <a:p>
            <a:pPr marL="174625" marR="0" lvl="0" indent="-174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75B6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Component Dashboard Reports</a:t>
            </a:r>
          </a:p>
        </p:txBody>
      </p:sp>
    </p:spTree>
    <p:extLst>
      <p:ext uri="{BB962C8B-B14F-4D97-AF65-F5344CB8AC3E}">
        <p14:creationId xmlns:p14="http://schemas.microsoft.com/office/powerpoint/2010/main" val="28407423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Application Lifecycle Management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880382-D610-4AA6-862E-B5A0E9816467}"/>
              </a:ext>
            </a:extLst>
          </p:cNvPr>
          <p:cNvGrpSpPr/>
          <p:nvPr/>
        </p:nvGrpSpPr>
        <p:grpSpPr>
          <a:xfrm>
            <a:off x="36045" y="739036"/>
            <a:ext cx="12289631" cy="5662920"/>
            <a:chOff x="125226" y="857250"/>
            <a:chExt cx="12501876" cy="599409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CC5563-9CDE-44FE-9A97-A47277B93528}"/>
                </a:ext>
              </a:extLst>
            </p:cNvPr>
            <p:cNvSpPr/>
            <p:nvPr/>
          </p:nvSpPr>
          <p:spPr>
            <a:xfrm>
              <a:off x="125226" y="4805879"/>
              <a:ext cx="8832630" cy="1118802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Team Foundation Server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79D45E-088D-430C-B969-EF784B2E11E6}"/>
                </a:ext>
              </a:extLst>
            </p:cNvPr>
            <p:cNvSpPr/>
            <p:nvPr/>
          </p:nvSpPr>
          <p:spPr>
            <a:xfrm>
              <a:off x="125226" y="857250"/>
              <a:ext cx="8832630" cy="3741994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42F26B-8C14-44E1-BA08-F2E73A070FB5}"/>
                </a:ext>
              </a:extLst>
            </p:cNvPr>
            <p:cNvSpPr/>
            <p:nvPr/>
          </p:nvSpPr>
          <p:spPr>
            <a:xfrm>
              <a:off x="250036" y="952874"/>
              <a:ext cx="8534400" cy="1295400"/>
            </a:xfrm>
            <a:prstGeom prst="rect">
              <a:avLst/>
            </a:prstGeom>
            <a:solidFill>
              <a:srgbClr val="FFC0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Application Lifecycle Management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AA844C-6F9F-4546-98C4-D56BFE134AB8}"/>
                </a:ext>
              </a:extLst>
            </p:cNvPr>
            <p:cNvSpPr/>
            <p:nvPr/>
          </p:nvSpPr>
          <p:spPr>
            <a:xfrm>
              <a:off x="250036" y="1638674"/>
              <a:ext cx="4267200" cy="609600"/>
            </a:xfrm>
            <a:prstGeom prst="rect">
              <a:avLst/>
            </a:prstGeom>
            <a:solidFill>
              <a:srgbClr val="46566E"/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Project Planning &amp; Tracking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04E4B4-2DC4-47A2-AD98-86734846FCD8}"/>
                </a:ext>
              </a:extLst>
            </p:cNvPr>
            <p:cNvSpPr/>
            <p:nvPr/>
          </p:nvSpPr>
          <p:spPr>
            <a:xfrm>
              <a:off x="4506085" y="1641730"/>
              <a:ext cx="4267200" cy="609600"/>
            </a:xfrm>
            <a:prstGeom prst="rect">
              <a:avLst/>
            </a:prstGeom>
            <a:solidFill>
              <a:srgbClr val="46566E"/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Release Management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B175C0-0AED-413A-AF38-D45821601928}"/>
                </a:ext>
              </a:extLst>
            </p:cNvPr>
            <p:cNvSpPr/>
            <p:nvPr/>
          </p:nvSpPr>
          <p:spPr>
            <a:xfrm>
              <a:off x="250036" y="5186796"/>
              <a:ext cx="2072368" cy="615381"/>
            </a:xfrm>
            <a:prstGeom prst="rect">
              <a:avLst/>
            </a:prstGeom>
            <a:solidFill>
              <a:srgbClr val="2DA5FF"/>
            </a:solidFill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Traceability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31E4E6-6FB6-4BD1-8646-55518C570F35}"/>
                </a:ext>
              </a:extLst>
            </p:cNvPr>
            <p:cNvSpPr/>
            <p:nvPr/>
          </p:nvSpPr>
          <p:spPr>
            <a:xfrm>
              <a:off x="2334149" y="5193714"/>
              <a:ext cx="2209800" cy="615381"/>
            </a:xfrm>
            <a:prstGeom prst="rect">
              <a:avLst/>
            </a:prstGeom>
            <a:solidFill>
              <a:srgbClr val="2DA5FF"/>
            </a:solidFill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Process Standardization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8AEF7F-C15C-46A5-BD3B-3273D3A47AC9}"/>
                </a:ext>
              </a:extLst>
            </p:cNvPr>
            <p:cNvSpPr/>
            <p:nvPr/>
          </p:nvSpPr>
          <p:spPr>
            <a:xfrm>
              <a:off x="4543072" y="5193714"/>
              <a:ext cx="2286000" cy="615381"/>
            </a:xfrm>
            <a:prstGeom prst="rect">
              <a:avLst/>
            </a:prstGeom>
            <a:solidFill>
              <a:srgbClr val="2DA5FF"/>
            </a:solidFill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Reporting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120CCF-6BB1-41A5-B224-C128D7589C2F}"/>
                </a:ext>
              </a:extLst>
            </p:cNvPr>
            <p:cNvSpPr/>
            <p:nvPr/>
          </p:nvSpPr>
          <p:spPr>
            <a:xfrm>
              <a:off x="6828196" y="5193716"/>
              <a:ext cx="1966750" cy="613708"/>
            </a:xfrm>
            <a:prstGeom prst="rect">
              <a:avLst/>
            </a:prstGeom>
            <a:solidFill>
              <a:srgbClr val="2DA5FF"/>
            </a:solidFill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Extensibility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32281B-4454-4787-9CCA-B8484537DF4C}"/>
                </a:ext>
              </a:extLst>
            </p:cNvPr>
            <p:cNvSpPr/>
            <p:nvPr/>
          </p:nvSpPr>
          <p:spPr>
            <a:xfrm>
              <a:off x="260546" y="2381250"/>
              <a:ext cx="2733964" cy="2057400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Requirements Management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86F638-2E50-4C1E-B678-65D474AEB1A8}"/>
                </a:ext>
              </a:extLst>
            </p:cNvPr>
            <p:cNvSpPr/>
            <p:nvPr/>
          </p:nvSpPr>
          <p:spPr>
            <a:xfrm>
              <a:off x="3064580" y="2388704"/>
              <a:ext cx="2881745" cy="2057400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Development Management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8130B66-67F1-4E9E-A239-F20E9B979D02}"/>
                </a:ext>
              </a:extLst>
            </p:cNvPr>
            <p:cNvSpPr/>
            <p:nvPr/>
          </p:nvSpPr>
          <p:spPr>
            <a:xfrm>
              <a:off x="6060982" y="2381250"/>
              <a:ext cx="2733964" cy="2057400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Quality Management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42F770-621C-43CB-B3FC-34D283711CE8}"/>
                </a:ext>
              </a:extLst>
            </p:cNvPr>
            <p:cNvSpPr/>
            <p:nvPr/>
          </p:nvSpPr>
          <p:spPr>
            <a:xfrm>
              <a:off x="270738" y="3535401"/>
              <a:ext cx="987336" cy="914400"/>
            </a:xfrm>
            <a:prstGeom prst="rect">
              <a:avLst/>
            </a:prstGeom>
            <a:solidFill>
              <a:srgbClr val="4472C4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Requirement Understanding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1175FA-02C9-4BA5-9E73-E8FE91DD50DE}"/>
                </a:ext>
              </a:extLst>
            </p:cNvPr>
            <p:cNvSpPr/>
            <p:nvPr/>
          </p:nvSpPr>
          <p:spPr>
            <a:xfrm>
              <a:off x="1287929" y="3535401"/>
              <a:ext cx="839589" cy="914400"/>
            </a:xfrm>
            <a:prstGeom prst="rect">
              <a:avLst/>
            </a:prstGeom>
            <a:solidFill>
              <a:srgbClr val="4472C4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Scoping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D8B8B9-4D8A-4AE8-BC85-C9D06C0E0CC2}"/>
                </a:ext>
              </a:extLst>
            </p:cNvPr>
            <p:cNvSpPr/>
            <p:nvPr/>
          </p:nvSpPr>
          <p:spPr>
            <a:xfrm>
              <a:off x="3061070" y="3535401"/>
              <a:ext cx="941832" cy="914400"/>
            </a:xfrm>
            <a:prstGeom prst="rect">
              <a:avLst/>
            </a:prstGeom>
            <a:solidFill>
              <a:srgbClr val="4472C4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Dev. Integration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00C605-8ECE-49DE-A8B3-B7B3A48352D4}"/>
                </a:ext>
              </a:extLst>
            </p:cNvPr>
            <p:cNvSpPr/>
            <p:nvPr/>
          </p:nvSpPr>
          <p:spPr>
            <a:xfrm>
              <a:off x="4021652" y="3535401"/>
              <a:ext cx="960582" cy="914400"/>
            </a:xfrm>
            <a:prstGeom prst="rect">
              <a:avLst/>
            </a:prstGeom>
            <a:solidFill>
              <a:srgbClr val="4472C4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Defect Management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B2A8AB-E1F7-45E4-A23C-560C3043B726}"/>
                </a:ext>
              </a:extLst>
            </p:cNvPr>
            <p:cNvSpPr/>
            <p:nvPr/>
          </p:nvSpPr>
          <p:spPr>
            <a:xfrm>
              <a:off x="5003576" y="3535401"/>
              <a:ext cx="942749" cy="914400"/>
            </a:xfrm>
            <a:prstGeom prst="rect">
              <a:avLst/>
            </a:prstGeom>
            <a:solidFill>
              <a:srgbClr val="4472C4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Quality Development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63F1D74-8BF3-47D3-B224-F25F1DD7F4C5}"/>
                </a:ext>
              </a:extLst>
            </p:cNvPr>
            <p:cNvSpPr/>
            <p:nvPr/>
          </p:nvSpPr>
          <p:spPr>
            <a:xfrm>
              <a:off x="6061016" y="3535401"/>
              <a:ext cx="886657" cy="914400"/>
            </a:xfrm>
            <a:prstGeom prst="rect">
              <a:avLst/>
            </a:prstGeom>
            <a:solidFill>
              <a:srgbClr val="4472C4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Functional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2798F5D-6B6B-449E-A993-77E905A965A1}"/>
                </a:ext>
              </a:extLst>
            </p:cNvPr>
            <p:cNvSpPr/>
            <p:nvPr/>
          </p:nvSpPr>
          <p:spPr>
            <a:xfrm>
              <a:off x="6970534" y="3535401"/>
              <a:ext cx="896848" cy="914400"/>
            </a:xfrm>
            <a:prstGeom prst="rect">
              <a:avLst/>
            </a:prstGeom>
            <a:solidFill>
              <a:srgbClr val="4472C4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Performance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9C3620-952C-4B3D-872E-5B7A3B97490A}"/>
                </a:ext>
              </a:extLst>
            </p:cNvPr>
            <p:cNvSpPr/>
            <p:nvPr/>
          </p:nvSpPr>
          <p:spPr>
            <a:xfrm>
              <a:off x="7890242" y="3535401"/>
              <a:ext cx="896112" cy="914400"/>
            </a:xfrm>
            <a:prstGeom prst="rect">
              <a:avLst/>
            </a:prstGeom>
            <a:solidFill>
              <a:srgbClr val="4472C4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Security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F201E4-2747-4AE8-A2C0-DB5041F9306D}"/>
                </a:ext>
              </a:extLst>
            </p:cNvPr>
            <p:cNvSpPr/>
            <p:nvPr/>
          </p:nvSpPr>
          <p:spPr>
            <a:xfrm>
              <a:off x="2157373" y="3535401"/>
              <a:ext cx="841248" cy="914400"/>
            </a:xfrm>
            <a:prstGeom prst="rect">
              <a:avLst/>
            </a:prstGeom>
            <a:solidFill>
              <a:srgbClr val="4472C4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Planning</a:t>
              </a:r>
            </a:p>
          </p:txBody>
        </p:sp>
        <p:pic>
          <p:nvPicPr>
            <p:cNvPr id="25" name="Picture 10" descr="https://s-media-cache-ak0.pinimg.com/736x/8c/75/37/8c7537317e263e430f62ddc285e64ab8.jpg">
              <a:extLst>
                <a:ext uri="{FF2B5EF4-FFF2-40B4-BE49-F238E27FC236}">
                  <a16:creationId xmlns:a16="http://schemas.microsoft.com/office/drawing/2014/main" id="{F7255380-8CA7-4ABA-838C-96654A3F34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9" b="11631"/>
            <a:stretch/>
          </p:blipFill>
          <p:spPr bwMode="auto">
            <a:xfrm>
              <a:off x="8346344" y="4746302"/>
              <a:ext cx="4280758" cy="2105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707CC5-787B-4317-86E6-01DBA86B5E85}"/>
                </a:ext>
              </a:extLst>
            </p:cNvPr>
            <p:cNvSpPr txBox="1"/>
            <p:nvPr/>
          </p:nvSpPr>
          <p:spPr>
            <a:xfrm>
              <a:off x="9012797" y="2540632"/>
              <a:ext cx="3441653" cy="3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CONTINUOUS INTEGRATION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D58668-3A97-4B38-9856-0E18B4290BC8}"/>
                </a:ext>
              </a:extLst>
            </p:cNvPr>
            <p:cNvSpPr txBox="1"/>
            <p:nvPr/>
          </p:nvSpPr>
          <p:spPr>
            <a:xfrm>
              <a:off x="9012797" y="2963673"/>
              <a:ext cx="2848620" cy="3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VERSION CONTROL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F9A54D-56D9-438E-8FF7-AED5B173FA58}"/>
                </a:ext>
              </a:extLst>
            </p:cNvPr>
            <p:cNvSpPr txBox="1"/>
            <p:nvPr/>
          </p:nvSpPr>
          <p:spPr>
            <a:xfrm>
              <a:off x="9012797" y="3386716"/>
              <a:ext cx="2585486" cy="3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COLLABORATION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524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90195-DC63-4EAC-A28B-4A07B065C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Engagement Model – ALD CoE UK</a:t>
            </a:r>
            <a:endParaRPr lang="da-DK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50A4F6C9-DFD6-46A7-90B0-C628BCF44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751" y="566767"/>
            <a:ext cx="6322915" cy="57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19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Change Management Process</a:t>
            </a:r>
            <a:endParaRPr lang="en-IN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5E2D04-3CD9-4BFC-9BCD-1C2788148D5C}"/>
              </a:ext>
            </a:extLst>
          </p:cNvPr>
          <p:cNvGrpSpPr/>
          <p:nvPr/>
        </p:nvGrpSpPr>
        <p:grpSpPr>
          <a:xfrm>
            <a:off x="381402" y="1050107"/>
            <a:ext cx="2980653" cy="829180"/>
            <a:chOff x="1516828" y="845729"/>
            <a:chExt cx="3136064" cy="872413"/>
          </a:xfrm>
        </p:grpSpPr>
        <p:sp>
          <p:nvSpPr>
            <p:cNvPr id="54" name="TextBox 53"/>
            <p:cNvSpPr txBox="1"/>
            <p:nvPr/>
          </p:nvSpPr>
          <p:spPr>
            <a:xfrm>
              <a:off x="2021284" y="1183833"/>
              <a:ext cx="2127152" cy="534309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225425" marR="0" lvl="0" indent="-111125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Require new functionality</a:t>
              </a:r>
              <a:endPara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25425" marR="0" lvl="0" indent="-111125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Encounter problem</a:t>
              </a:r>
              <a:endPara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25425" marR="0" lvl="0" indent="-111125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Request change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516828" y="845729"/>
              <a:ext cx="3136064" cy="22667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6AA3"/>
                  </a:solidFill>
                </a:rPr>
                <a:t>IDENTIFY POTENTIAL CHANGE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F6E8AF4-0AD9-4098-BD56-9BB2C6297288}"/>
              </a:ext>
            </a:extLst>
          </p:cNvPr>
          <p:cNvGrpSpPr/>
          <p:nvPr/>
        </p:nvGrpSpPr>
        <p:grpSpPr>
          <a:xfrm>
            <a:off x="3515994" y="1077405"/>
            <a:ext cx="2577163" cy="801884"/>
            <a:chOff x="4814858" y="874449"/>
            <a:chExt cx="2711537" cy="843693"/>
          </a:xfrm>
        </p:grpSpPr>
        <p:sp>
          <p:nvSpPr>
            <p:cNvPr id="57" name="TextBox 56"/>
            <p:cNvSpPr txBox="1"/>
            <p:nvPr/>
          </p:nvSpPr>
          <p:spPr>
            <a:xfrm>
              <a:off x="5376939" y="1183833"/>
              <a:ext cx="1719055" cy="534309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225425" marR="0" lvl="0" indent="-111125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  <a:defRPr sz="120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sz="1100" dirty="0"/>
                <a:t>Execute change</a:t>
              </a:r>
            </a:p>
            <a:p>
              <a:r>
                <a:rPr lang="en-US" sz="1100" dirty="0"/>
                <a:t>Propagate change</a:t>
              </a:r>
            </a:p>
            <a:p>
              <a:r>
                <a:rPr lang="en-US" sz="1100" dirty="0"/>
                <a:t>Test change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814858" y="874449"/>
              <a:ext cx="2711537" cy="19429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EA34F"/>
                  </a:solidFill>
                  <a:latin typeface="Calibri (Body)"/>
                </a:rPr>
                <a:t>IMPLEMENT CHANGE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5ED618B-5AF0-4D7B-B358-669EB67692B0}"/>
              </a:ext>
            </a:extLst>
          </p:cNvPr>
          <p:cNvGrpSpPr/>
          <p:nvPr/>
        </p:nvGrpSpPr>
        <p:grpSpPr>
          <a:xfrm>
            <a:off x="6530611" y="1063755"/>
            <a:ext cx="1803102" cy="646254"/>
            <a:chOff x="7986657" y="860089"/>
            <a:chExt cx="1897116" cy="679950"/>
          </a:xfrm>
        </p:grpSpPr>
        <p:sp>
          <p:nvSpPr>
            <p:cNvPr id="60" name="TextBox 59"/>
            <p:cNvSpPr txBox="1"/>
            <p:nvPr/>
          </p:nvSpPr>
          <p:spPr>
            <a:xfrm>
              <a:off x="8004406" y="1183833"/>
              <a:ext cx="1879367" cy="35620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225425" marR="0" lvl="0" indent="-111125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  <a:defRPr sz="120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sz="1100" dirty="0"/>
                <a:t>Rollout the change</a:t>
              </a:r>
            </a:p>
            <a:p>
              <a:r>
                <a:rPr lang="en-US" sz="1100" dirty="0"/>
                <a:t>Document the change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986657" y="860089"/>
              <a:ext cx="1828799" cy="19429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16AA3"/>
                  </a:solidFill>
                  <a:latin typeface="Calibri (Body)"/>
                </a:rPr>
                <a:t>TRANSITION</a:t>
              </a:r>
              <a:endParaRPr lang="en-US" b="1" dirty="0">
                <a:solidFill>
                  <a:srgbClr val="016AA3"/>
                </a:solidFill>
                <a:latin typeface="Calibri (Body)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C3889D2-A549-4936-B932-57A8D99302FE}"/>
              </a:ext>
            </a:extLst>
          </p:cNvPr>
          <p:cNvGrpSpPr/>
          <p:nvPr/>
        </p:nvGrpSpPr>
        <p:grpSpPr>
          <a:xfrm>
            <a:off x="2294669" y="5243656"/>
            <a:ext cx="2431399" cy="978009"/>
            <a:chOff x="3529853" y="5279445"/>
            <a:chExt cx="2558172" cy="1029002"/>
          </a:xfrm>
        </p:grpSpPr>
        <p:sp>
          <p:nvSpPr>
            <p:cNvPr id="63" name="TextBox 62"/>
            <p:cNvSpPr txBox="1"/>
            <p:nvPr/>
          </p:nvSpPr>
          <p:spPr>
            <a:xfrm>
              <a:off x="3624451" y="5579843"/>
              <a:ext cx="2463574" cy="72860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225425" marR="0" lvl="0" indent="-111125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  <a:defRPr sz="120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sz="1100" dirty="0"/>
                <a:t>Determine technical feasibility</a:t>
              </a:r>
            </a:p>
            <a:p>
              <a:r>
                <a:rPr lang="en-US" sz="1100" dirty="0"/>
                <a:t>Determine costs and benefits</a:t>
              </a:r>
            </a:p>
            <a:p>
              <a:r>
                <a:rPr lang="en-US" sz="1100" dirty="0"/>
                <a:t>Analyze change impact</a:t>
              </a:r>
            </a:p>
            <a:p>
              <a:r>
                <a:rPr lang="en-US" sz="1100" dirty="0"/>
                <a:t>Create planning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29853" y="5279445"/>
              <a:ext cx="2320665" cy="19429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46B688"/>
                  </a:solidFill>
                  <a:latin typeface="Calibri (Body)"/>
                </a:rPr>
                <a:t>CHANGE REQUEST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AF5BC53-D083-474E-A3D2-7E041C182C7A}"/>
              </a:ext>
            </a:extLst>
          </p:cNvPr>
          <p:cNvGrpSpPr/>
          <p:nvPr/>
        </p:nvGrpSpPr>
        <p:grpSpPr>
          <a:xfrm>
            <a:off x="4963673" y="5243655"/>
            <a:ext cx="2365753" cy="624063"/>
            <a:chOff x="6338019" y="5279445"/>
            <a:chExt cx="2489104" cy="656602"/>
          </a:xfrm>
        </p:grpSpPr>
        <p:sp>
          <p:nvSpPr>
            <p:cNvPr id="66" name="TextBox 65"/>
            <p:cNvSpPr txBox="1"/>
            <p:nvPr/>
          </p:nvSpPr>
          <p:spPr>
            <a:xfrm>
              <a:off x="6809635" y="5579841"/>
              <a:ext cx="1731191" cy="35620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225425" marR="0" lvl="0" indent="-111125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  <a:defRPr sz="120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sz="1100" dirty="0"/>
                <a:t>Verify change</a:t>
              </a:r>
            </a:p>
            <a:p>
              <a:r>
                <a:rPr lang="en-US" sz="1100" dirty="0"/>
                <a:t>Close change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338019" y="5279445"/>
              <a:ext cx="2489104" cy="19429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2">
                      <a:lumMod val="25000"/>
                    </a:schemeClr>
                  </a:solidFill>
                  <a:latin typeface="Calibri (Body)"/>
                </a:rPr>
                <a:t>REVIEW &amp; CLOSE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80C7838-4001-488D-B75C-4F47049162C5}"/>
              </a:ext>
            </a:extLst>
          </p:cNvPr>
          <p:cNvGrpSpPr/>
          <p:nvPr/>
        </p:nvGrpSpPr>
        <p:grpSpPr>
          <a:xfrm>
            <a:off x="791607" y="2184969"/>
            <a:ext cx="7868927" cy="2934319"/>
            <a:chOff x="791607" y="2184969"/>
            <a:chExt cx="7868927" cy="2934319"/>
          </a:xfrm>
        </p:grpSpPr>
        <p:grpSp>
          <p:nvGrpSpPr>
            <p:cNvPr id="69" name="Group 68"/>
            <p:cNvGrpSpPr/>
            <p:nvPr/>
          </p:nvGrpSpPr>
          <p:grpSpPr>
            <a:xfrm>
              <a:off x="1027111" y="2683248"/>
              <a:ext cx="1927067" cy="1922929"/>
              <a:chOff x="1437462" y="2610442"/>
              <a:chExt cx="1834854" cy="1830914"/>
            </a:xfrm>
          </p:grpSpPr>
          <p:sp>
            <p:nvSpPr>
              <p:cNvPr id="101" name="Freeform 84"/>
              <p:cNvSpPr>
                <a:spLocks/>
              </p:cNvSpPr>
              <p:nvPr/>
            </p:nvSpPr>
            <p:spPr bwMode="auto">
              <a:xfrm>
                <a:off x="1437462" y="2610442"/>
                <a:ext cx="1834854" cy="1830914"/>
              </a:xfrm>
              <a:custGeom>
                <a:avLst/>
                <a:gdLst>
                  <a:gd name="T0" fmla="*/ 1172 w 1182"/>
                  <a:gd name="T1" fmla="*/ 706 h 1179"/>
                  <a:gd name="T2" fmla="*/ 1182 w 1182"/>
                  <a:gd name="T3" fmla="*/ 619 h 1179"/>
                  <a:gd name="T4" fmla="*/ 1082 w 1182"/>
                  <a:gd name="T5" fmla="*/ 588 h 1179"/>
                  <a:gd name="T6" fmla="*/ 1075 w 1182"/>
                  <a:gd name="T7" fmla="*/ 511 h 1179"/>
                  <a:gd name="T8" fmla="*/ 1168 w 1182"/>
                  <a:gd name="T9" fmla="*/ 459 h 1179"/>
                  <a:gd name="T10" fmla="*/ 1143 w 1182"/>
                  <a:gd name="T11" fmla="*/ 377 h 1179"/>
                  <a:gd name="T12" fmla="*/ 1038 w 1182"/>
                  <a:gd name="T13" fmla="*/ 389 h 1179"/>
                  <a:gd name="T14" fmla="*/ 999 w 1182"/>
                  <a:gd name="T15" fmla="*/ 319 h 1179"/>
                  <a:gd name="T16" fmla="*/ 1062 w 1182"/>
                  <a:gd name="T17" fmla="*/ 234 h 1179"/>
                  <a:gd name="T18" fmla="*/ 1006 w 1182"/>
                  <a:gd name="T19" fmla="*/ 171 h 1179"/>
                  <a:gd name="T20" fmla="*/ 916 w 1182"/>
                  <a:gd name="T21" fmla="*/ 224 h 1179"/>
                  <a:gd name="T22" fmla="*/ 850 w 1182"/>
                  <a:gd name="T23" fmla="*/ 175 h 1179"/>
                  <a:gd name="T24" fmla="*/ 873 w 1182"/>
                  <a:gd name="T25" fmla="*/ 72 h 1179"/>
                  <a:gd name="T26" fmla="*/ 797 w 1182"/>
                  <a:gd name="T27" fmla="*/ 37 h 1179"/>
                  <a:gd name="T28" fmla="*/ 735 w 1182"/>
                  <a:gd name="T29" fmla="*/ 123 h 1179"/>
                  <a:gd name="T30" fmla="*/ 654 w 1182"/>
                  <a:gd name="T31" fmla="*/ 105 h 1179"/>
                  <a:gd name="T32" fmla="*/ 633 w 1182"/>
                  <a:gd name="T33" fmla="*/ 2 h 1179"/>
                  <a:gd name="T34" fmla="*/ 591 w 1182"/>
                  <a:gd name="T35" fmla="*/ 0 h 1179"/>
                  <a:gd name="T36" fmla="*/ 549 w 1182"/>
                  <a:gd name="T37" fmla="*/ 2 h 1179"/>
                  <a:gd name="T38" fmla="*/ 528 w 1182"/>
                  <a:gd name="T39" fmla="*/ 105 h 1179"/>
                  <a:gd name="T40" fmla="*/ 447 w 1182"/>
                  <a:gd name="T41" fmla="*/ 123 h 1179"/>
                  <a:gd name="T42" fmla="*/ 386 w 1182"/>
                  <a:gd name="T43" fmla="*/ 37 h 1179"/>
                  <a:gd name="T44" fmla="*/ 310 w 1182"/>
                  <a:gd name="T45" fmla="*/ 72 h 1179"/>
                  <a:gd name="T46" fmla="*/ 333 w 1182"/>
                  <a:gd name="T47" fmla="*/ 175 h 1179"/>
                  <a:gd name="T48" fmla="*/ 267 w 1182"/>
                  <a:gd name="T49" fmla="*/ 224 h 1179"/>
                  <a:gd name="T50" fmla="*/ 176 w 1182"/>
                  <a:gd name="T51" fmla="*/ 171 h 1179"/>
                  <a:gd name="T52" fmla="*/ 120 w 1182"/>
                  <a:gd name="T53" fmla="*/ 234 h 1179"/>
                  <a:gd name="T54" fmla="*/ 183 w 1182"/>
                  <a:gd name="T55" fmla="*/ 319 h 1179"/>
                  <a:gd name="T56" fmla="*/ 144 w 1182"/>
                  <a:gd name="T57" fmla="*/ 389 h 1179"/>
                  <a:gd name="T58" fmla="*/ 40 w 1182"/>
                  <a:gd name="T59" fmla="*/ 377 h 1179"/>
                  <a:gd name="T60" fmla="*/ 14 w 1182"/>
                  <a:gd name="T61" fmla="*/ 459 h 1179"/>
                  <a:gd name="T62" fmla="*/ 107 w 1182"/>
                  <a:gd name="T63" fmla="*/ 511 h 1179"/>
                  <a:gd name="T64" fmla="*/ 100 w 1182"/>
                  <a:gd name="T65" fmla="*/ 588 h 1179"/>
                  <a:gd name="T66" fmla="*/ 0 w 1182"/>
                  <a:gd name="T67" fmla="*/ 619 h 1179"/>
                  <a:gd name="T68" fmla="*/ 10 w 1182"/>
                  <a:gd name="T69" fmla="*/ 706 h 1179"/>
                  <a:gd name="T70" fmla="*/ 116 w 1182"/>
                  <a:gd name="T71" fmla="*/ 716 h 1179"/>
                  <a:gd name="T72" fmla="*/ 140 w 1182"/>
                  <a:gd name="T73" fmla="*/ 786 h 1179"/>
                  <a:gd name="T74" fmla="*/ 61 w 1182"/>
                  <a:gd name="T75" fmla="*/ 856 h 1179"/>
                  <a:gd name="T76" fmla="*/ 107 w 1182"/>
                  <a:gd name="T77" fmla="*/ 932 h 1179"/>
                  <a:gd name="T78" fmla="*/ 207 w 1182"/>
                  <a:gd name="T79" fmla="*/ 898 h 1179"/>
                  <a:gd name="T80" fmla="*/ 256 w 1182"/>
                  <a:gd name="T81" fmla="*/ 951 h 1179"/>
                  <a:gd name="T82" fmla="*/ 212 w 1182"/>
                  <a:gd name="T83" fmla="*/ 1047 h 1179"/>
                  <a:gd name="T84" fmla="*/ 285 w 1182"/>
                  <a:gd name="T85" fmla="*/ 1099 h 1179"/>
                  <a:gd name="T86" fmla="*/ 363 w 1182"/>
                  <a:gd name="T87" fmla="*/ 1027 h 1179"/>
                  <a:gd name="T88" fmla="*/ 427 w 1182"/>
                  <a:gd name="T89" fmla="*/ 1055 h 1179"/>
                  <a:gd name="T90" fmla="*/ 426 w 1182"/>
                  <a:gd name="T91" fmla="*/ 1161 h 1179"/>
                  <a:gd name="T92" fmla="*/ 514 w 1182"/>
                  <a:gd name="T93" fmla="*/ 1179 h 1179"/>
                  <a:gd name="T94" fmla="*/ 557 w 1182"/>
                  <a:gd name="T95" fmla="*/ 1082 h 1179"/>
                  <a:gd name="T96" fmla="*/ 591 w 1182"/>
                  <a:gd name="T97" fmla="*/ 1083 h 1179"/>
                  <a:gd name="T98" fmla="*/ 626 w 1182"/>
                  <a:gd name="T99" fmla="*/ 1082 h 1179"/>
                  <a:gd name="T100" fmla="*/ 668 w 1182"/>
                  <a:gd name="T101" fmla="*/ 1179 h 1179"/>
                  <a:gd name="T102" fmla="*/ 756 w 1182"/>
                  <a:gd name="T103" fmla="*/ 1161 h 1179"/>
                  <a:gd name="T104" fmla="*/ 755 w 1182"/>
                  <a:gd name="T105" fmla="*/ 1055 h 1179"/>
                  <a:gd name="T106" fmla="*/ 819 w 1182"/>
                  <a:gd name="T107" fmla="*/ 1027 h 1179"/>
                  <a:gd name="T108" fmla="*/ 897 w 1182"/>
                  <a:gd name="T109" fmla="*/ 1099 h 1179"/>
                  <a:gd name="T110" fmla="*/ 970 w 1182"/>
                  <a:gd name="T111" fmla="*/ 1047 h 1179"/>
                  <a:gd name="T112" fmla="*/ 927 w 1182"/>
                  <a:gd name="T113" fmla="*/ 951 h 1179"/>
                  <a:gd name="T114" fmla="*/ 975 w 1182"/>
                  <a:gd name="T115" fmla="*/ 898 h 1179"/>
                  <a:gd name="T116" fmla="*/ 1076 w 1182"/>
                  <a:gd name="T117" fmla="*/ 932 h 1179"/>
                  <a:gd name="T118" fmla="*/ 1121 w 1182"/>
                  <a:gd name="T119" fmla="*/ 856 h 1179"/>
                  <a:gd name="T120" fmla="*/ 1042 w 1182"/>
                  <a:gd name="T121" fmla="*/ 786 h 1179"/>
                  <a:gd name="T122" fmla="*/ 1066 w 1182"/>
                  <a:gd name="T123" fmla="*/ 716 h 1179"/>
                  <a:gd name="T124" fmla="*/ 1172 w 1182"/>
                  <a:gd name="T125" fmla="*/ 706 h 1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82" h="1179">
                    <a:moveTo>
                      <a:pt x="1172" y="706"/>
                    </a:moveTo>
                    <a:cubicBezTo>
                      <a:pt x="1177" y="678"/>
                      <a:pt x="1181" y="649"/>
                      <a:pt x="1182" y="619"/>
                    </a:cubicBezTo>
                    <a:cubicBezTo>
                      <a:pt x="1082" y="588"/>
                      <a:pt x="1082" y="588"/>
                      <a:pt x="1082" y="588"/>
                    </a:cubicBezTo>
                    <a:cubicBezTo>
                      <a:pt x="1082" y="562"/>
                      <a:pt x="1080" y="536"/>
                      <a:pt x="1075" y="511"/>
                    </a:cubicBezTo>
                    <a:cubicBezTo>
                      <a:pt x="1168" y="459"/>
                      <a:pt x="1168" y="459"/>
                      <a:pt x="1168" y="459"/>
                    </a:cubicBezTo>
                    <a:cubicBezTo>
                      <a:pt x="1161" y="431"/>
                      <a:pt x="1153" y="403"/>
                      <a:pt x="1143" y="377"/>
                    </a:cubicBezTo>
                    <a:cubicBezTo>
                      <a:pt x="1038" y="389"/>
                      <a:pt x="1038" y="389"/>
                      <a:pt x="1038" y="389"/>
                    </a:cubicBezTo>
                    <a:cubicBezTo>
                      <a:pt x="1027" y="364"/>
                      <a:pt x="1014" y="341"/>
                      <a:pt x="999" y="319"/>
                    </a:cubicBezTo>
                    <a:cubicBezTo>
                      <a:pt x="1062" y="234"/>
                      <a:pt x="1062" y="234"/>
                      <a:pt x="1062" y="234"/>
                    </a:cubicBezTo>
                    <a:cubicBezTo>
                      <a:pt x="1045" y="211"/>
                      <a:pt x="1026" y="190"/>
                      <a:pt x="1006" y="171"/>
                    </a:cubicBezTo>
                    <a:cubicBezTo>
                      <a:pt x="916" y="224"/>
                      <a:pt x="916" y="224"/>
                      <a:pt x="916" y="224"/>
                    </a:cubicBezTo>
                    <a:cubicBezTo>
                      <a:pt x="895" y="206"/>
                      <a:pt x="873" y="189"/>
                      <a:pt x="850" y="175"/>
                    </a:cubicBezTo>
                    <a:cubicBezTo>
                      <a:pt x="873" y="72"/>
                      <a:pt x="873" y="72"/>
                      <a:pt x="873" y="72"/>
                    </a:cubicBezTo>
                    <a:cubicBezTo>
                      <a:pt x="848" y="58"/>
                      <a:pt x="823" y="47"/>
                      <a:pt x="797" y="37"/>
                    </a:cubicBezTo>
                    <a:cubicBezTo>
                      <a:pt x="735" y="123"/>
                      <a:pt x="735" y="123"/>
                      <a:pt x="735" y="123"/>
                    </a:cubicBezTo>
                    <a:cubicBezTo>
                      <a:pt x="709" y="115"/>
                      <a:pt x="682" y="109"/>
                      <a:pt x="654" y="105"/>
                    </a:cubicBezTo>
                    <a:cubicBezTo>
                      <a:pt x="633" y="2"/>
                      <a:pt x="633" y="2"/>
                      <a:pt x="633" y="2"/>
                    </a:cubicBezTo>
                    <a:cubicBezTo>
                      <a:pt x="619" y="1"/>
                      <a:pt x="605" y="0"/>
                      <a:pt x="591" y="0"/>
                    </a:cubicBezTo>
                    <a:cubicBezTo>
                      <a:pt x="577" y="0"/>
                      <a:pt x="563" y="1"/>
                      <a:pt x="549" y="2"/>
                    </a:cubicBezTo>
                    <a:cubicBezTo>
                      <a:pt x="528" y="105"/>
                      <a:pt x="528" y="105"/>
                      <a:pt x="528" y="105"/>
                    </a:cubicBezTo>
                    <a:cubicBezTo>
                      <a:pt x="500" y="109"/>
                      <a:pt x="473" y="115"/>
                      <a:pt x="447" y="123"/>
                    </a:cubicBezTo>
                    <a:cubicBezTo>
                      <a:pt x="386" y="37"/>
                      <a:pt x="386" y="37"/>
                      <a:pt x="386" y="37"/>
                    </a:cubicBezTo>
                    <a:cubicBezTo>
                      <a:pt x="359" y="47"/>
                      <a:pt x="334" y="58"/>
                      <a:pt x="310" y="72"/>
                    </a:cubicBezTo>
                    <a:cubicBezTo>
                      <a:pt x="333" y="175"/>
                      <a:pt x="333" y="175"/>
                      <a:pt x="333" y="175"/>
                    </a:cubicBezTo>
                    <a:cubicBezTo>
                      <a:pt x="309" y="189"/>
                      <a:pt x="287" y="206"/>
                      <a:pt x="267" y="224"/>
                    </a:cubicBezTo>
                    <a:cubicBezTo>
                      <a:pt x="176" y="171"/>
                      <a:pt x="176" y="171"/>
                      <a:pt x="176" y="171"/>
                    </a:cubicBezTo>
                    <a:cubicBezTo>
                      <a:pt x="156" y="190"/>
                      <a:pt x="137" y="211"/>
                      <a:pt x="120" y="234"/>
                    </a:cubicBezTo>
                    <a:cubicBezTo>
                      <a:pt x="183" y="319"/>
                      <a:pt x="183" y="319"/>
                      <a:pt x="183" y="319"/>
                    </a:cubicBezTo>
                    <a:cubicBezTo>
                      <a:pt x="168" y="341"/>
                      <a:pt x="155" y="364"/>
                      <a:pt x="144" y="389"/>
                    </a:cubicBezTo>
                    <a:cubicBezTo>
                      <a:pt x="40" y="377"/>
                      <a:pt x="40" y="377"/>
                      <a:pt x="40" y="377"/>
                    </a:cubicBezTo>
                    <a:cubicBezTo>
                      <a:pt x="29" y="403"/>
                      <a:pt x="21" y="431"/>
                      <a:pt x="14" y="459"/>
                    </a:cubicBezTo>
                    <a:cubicBezTo>
                      <a:pt x="107" y="511"/>
                      <a:pt x="107" y="511"/>
                      <a:pt x="107" y="511"/>
                    </a:cubicBezTo>
                    <a:cubicBezTo>
                      <a:pt x="103" y="536"/>
                      <a:pt x="100" y="562"/>
                      <a:pt x="100" y="588"/>
                    </a:cubicBezTo>
                    <a:cubicBezTo>
                      <a:pt x="0" y="619"/>
                      <a:pt x="0" y="619"/>
                      <a:pt x="0" y="619"/>
                    </a:cubicBezTo>
                    <a:cubicBezTo>
                      <a:pt x="1" y="649"/>
                      <a:pt x="5" y="678"/>
                      <a:pt x="10" y="706"/>
                    </a:cubicBezTo>
                    <a:cubicBezTo>
                      <a:pt x="116" y="716"/>
                      <a:pt x="116" y="716"/>
                      <a:pt x="116" y="716"/>
                    </a:cubicBezTo>
                    <a:cubicBezTo>
                      <a:pt x="122" y="740"/>
                      <a:pt x="130" y="764"/>
                      <a:pt x="140" y="786"/>
                    </a:cubicBezTo>
                    <a:cubicBezTo>
                      <a:pt x="61" y="856"/>
                      <a:pt x="61" y="856"/>
                      <a:pt x="61" y="856"/>
                    </a:cubicBezTo>
                    <a:cubicBezTo>
                      <a:pt x="74" y="883"/>
                      <a:pt x="90" y="908"/>
                      <a:pt x="107" y="932"/>
                    </a:cubicBezTo>
                    <a:cubicBezTo>
                      <a:pt x="207" y="898"/>
                      <a:pt x="207" y="898"/>
                      <a:pt x="207" y="898"/>
                    </a:cubicBezTo>
                    <a:cubicBezTo>
                      <a:pt x="222" y="917"/>
                      <a:pt x="238" y="934"/>
                      <a:pt x="256" y="951"/>
                    </a:cubicBezTo>
                    <a:cubicBezTo>
                      <a:pt x="212" y="1047"/>
                      <a:pt x="212" y="1047"/>
                      <a:pt x="212" y="1047"/>
                    </a:cubicBezTo>
                    <a:cubicBezTo>
                      <a:pt x="235" y="1066"/>
                      <a:pt x="259" y="1083"/>
                      <a:pt x="285" y="1099"/>
                    </a:cubicBezTo>
                    <a:cubicBezTo>
                      <a:pt x="363" y="1027"/>
                      <a:pt x="363" y="1027"/>
                      <a:pt x="363" y="1027"/>
                    </a:cubicBezTo>
                    <a:cubicBezTo>
                      <a:pt x="384" y="1038"/>
                      <a:pt x="405" y="1047"/>
                      <a:pt x="427" y="1055"/>
                    </a:cubicBezTo>
                    <a:cubicBezTo>
                      <a:pt x="426" y="1161"/>
                      <a:pt x="426" y="1161"/>
                      <a:pt x="426" y="1161"/>
                    </a:cubicBezTo>
                    <a:cubicBezTo>
                      <a:pt x="455" y="1169"/>
                      <a:pt x="484" y="1175"/>
                      <a:pt x="514" y="1179"/>
                    </a:cubicBezTo>
                    <a:cubicBezTo>
                      <a:pt x="557" y="1082"/>
                      <a:pt x="557" y="1082"/>
                      <a:pt x="557" y="1082"/>
                    </a:cubicBezTo>
                    <a:cubicBezTo>
                      <a:pt x="568" y="1083"/>
                      <a:pt x="580" y="1083"/>
                      <a:pt x="591" y="1083"/>
                    </a:cubicBezTo>
                    <a:cubicBezTo>
                      <a:pt x="603" y="1083"/>
                      <a:pt x="614" y="1083"/>
                      <a:pt x="626" y="1082"/>
                    </a:cubicBezTo>
                    <a:cubicBezTo>
                      <a:pt x="668" y="1179"/>
                      <a:pt x="668" y="1179"/>
                      <a:pt x="668" y="1179"/>
                    </a:cubicBezTo>
                    <a:cubicBezTo>
                      <a:pt x="698" y="1175"/>
                      <a:pt x="728" y="1169"/>
                      <a:pt x="756" y="1161"/>
                    </a:cubicBezTo>
                    <a:cubicBezTo>
                      <a:pt x="755" y="1055"/>
                      <a:pt x="755" y="1055"/>
                      <a:pt x="755" y="1055"/>
                    </a:cubicBezTo>
                    <a:cubicBezTo>
                      <a:pt x="777" y="1047"/>
                      <a:pt x="799" y="1038"/>
                      <a:pt x="819" y="1027"/>
                    </a:cubicBezTo>
                    <a:cubicBezTo>
                      <a:pt x="897" y="1099"/>
                      <a:pt x="897" y="1099"/>
                      <a:pt x="897" y="1099"/>
                    </a:cubicBezTo>
                    <a:cubicBezTo>
                      <a:pt x="923" y="1083"/>
                      <a:pt x="947" y="1066"/>
                      <a:pt x="970" y="1047"/>
                    </a:cubicBezTo>
                    <a:cubicBezTo>
                      <a:pt x="927" y="951"/>
                      <a:pt x="927" y="951"/>
                      <a:pt x="927" y="951"/>
                    </a:cubicBezTo>
                    <a:cubicBezTo>
                      <a:pt x="944" y="934"/>
                      <a:pt x="960" y="917"/>
                      <a:pt x="975" y="898"/>
                    </a:cubicBezTo>
                    <a:cubicBezTo>
                      <a:pt x="1076" y="932"/>
                      <a:pt x="1076" y="932"/>
                      <a:pt x="1076" y="932"/>
                    </a:cubicBezTo>
                    <a:cubicBezTo>
                      <a:pt x="1093" y="908"/>
                      <a:pt x="1108" y="883"/>
                      <a:pt x="1121" y="856"/>
                    </a:cubicBezTo>
                    <a:cubicBezTo>
                      <a:pt x="1042" y="786"/>
                      <a:pt x="1042" y="786"/>
                      <a:pt x="1042" y="786"/>
                    </a:cubicBezTo>
                    <a:cubicBezTo>
                      <a:pt x="1052" y="764"/>
                      <a:pt x="1060" y="740"/>
                      <a:pt x="1066" y="716"/>
                    </a:cubicBezTo>
                    <a:lnTo>
                      <a:pt x="1172" y="706"/>
                    </a:lnTo>
                    <a:close/>
                  </a:path>
                </a:pathLst>
              </a:custGeom>
              <a:solidFill>
                <a:srgbClr val="016AA3"/>
              </a:solidFill>
              <a:ln>
                <a:noFill/>
              </a:ln>
              <a:effectLst>
                <a:outerShdw blurRad="50800" dist="25400" dir="10800000" algn="r" rotWithShape="0">
                  <a:prstClr val="black">
                    <a:alpha val="3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102" name="Oval 87"/>
              <p:cNvSpPr>
                <a:spLocks noChangeArrowheads="1"/>
              </p:cNvSpPr>
              <p:nvPr/>
            </p:nvSpPr>
            <p:spPr bwMode="auto">
              <a:xfrm>
                <a:off x="1710450" y="2882255"/>
                <a:ext cx="1288877" cy="1287287"/>
              </a:xfrm>
              <a:prstGeom prst="ellipse">
                <a:avLst/>
              </a:prstGeom>
              <a:solidFill>
                <a:srgbClr val="015685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103" name="Oval 87"/>
              <p:cNvSpPr>
                <a:spLocks noChangeArrowheads="1"/>
              </p:cNvSpPr>
              <p:nvPr/>
            </p:nvSpPr>
            <p:spPr bwMode="auto">
              <a:xfrm>
                <a:off x="1822295" y="2993961"/>
                <a:ext cx="1065187" cy="1063874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p:grpSp>
        <p:sp>
          <p:nvSpPr>
            <p:cNvPr id="70" name="Arc 69"/>
            <p:cNvSpPr>
              <a:spLocks noChangeArrowheads="1"/>
            </p:cNvSpPr>
            <p:nvPr/>
          </p:nvSpPr>
          <p:spPr bwMode="auto">
            <a:xfrm>
              <a:off x="791607" y="2447154"/>
              <a:ext cx="2398077" cy="2395119"/>
            </a:xfrm>
            <a:prstGeom prst="arc">
              <a:avLst>
                <a:gd name="adj1" fmla="val 13742682"/>
                <a:gd name="adj2" fmla="val 18423165"/>
              </a:avLst>
            </a:prstGeom>
            <a:noFill/>
            <a:ln w="57150" cap="rnd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2394824" y="2683249"/>
              <a:ext cx="1927068" cy="1922929"/>
              <a:chOff x="1437463" y="2610443"/>
              <a:chExt cx="1834855" cy="1830914"/>
            </a:xfrm>
          </p:grpSpPr>
          <p:sp>
            <p:nvSpPr>
              <p:cNvPr id="98" name="Freeform 84"/>
              <p:cNvSpPr>
                <a:spLocks/>
              </p:cNvSpPr>
              <p:nvPr/>
            </p:nvSpPr>
            <p:spPr bwMode="auto">
              <a:xfrm>
                <a:off x="1437463" y="2610443"/>
                <a:ext cx="1834855" cy="1830914"/>
              </a:xfrm>
              <a:custGeom>
                <a:avLst/>
                <a:gdLst>
                  <a:gd name="T0" fmla="*/ 1172 w 1182"/>
                  <a:gd name="T1" fmla="*/ 706 h 1179"/>
                  <a:gd name="T2" fmla="*/ 1182 w 1182"/>
                  <a:gd name="T3" fmla="*/ 619 h 1179"/>
                  <a:gd name="T4" fmla="*/ 1082 w 1182"/>
                  <a:gd name="T5" fmla="*/ 588 h 1179"/>
                  <a:gd name="T6" fmla="*/ 1075 w 1182"/>
                  <a:gd name="T7" fmla="*/ 511 h 1179"/>
                  <a:gd name="T8" fmla="*/ 1168 w 1182"/>
                  <a:gd name="T9" fmla="*/ 459 h 1179"/>
                  <a:gd name="T10" fmla="*/ 1143 w 1182"/>
                  <a:gd name="T11" fmla="*/ 377 h 1179"/>
                  <a:gd name="T12" fmla="*/ 1038 w 1182"/>
                  <a:gd name="T13" fmla="*/ 389 h 1179"/>
                  <a:gd name="T14" fmla="*/ 999 w 1182"/>
                  <a:gd name="T15" fmla="*/ 319 h 1179"/>
                  <a:gd name="T16" fmla="*/ 1062 w 1182"/>
                  <a:gd name="T17" fmla="*/ 234 h 1179"/>
                  <a:gd name="T18" fmla="*/ 1006 w 1182"/>
                  <a:gd name="T19" fmla="*/ 171 h 1179"/>
                  <a:gd name="T20" fmla="*/ 916 w 1182"/>
                  <a:gd name="T21" fmla="*/ 224 h 1179"/>
                  <a:gd name="T22" fmla="*/ 850 w 1182"/>
                  <a:gd name="T23" fmla="*/ 175 h 1179"/>
                  <a:gd name="T24" fmla="*/ 873 w 1182"/>
                  <a:gd name="T25" fmla="*/ 72 h 1179"/>
                  <a:gd name="T26" fmla="*/ 797 w 1182"/>
                  <a:gd name="T27" fmla="*/ 37 h 1179"/>
                  <a:gd name="T28" fmla="*/ 735 w 1182"/>
                  <a:gd name="T29" fmla="*/ 123 h 1179"/>
                  <a:gd name="T30" fmla="*/ 654 w 1182"/>
                  <a:gd name="T31" fmla="*/ 105 h 1179"/>
                  <a:gd name="T32" fmla="*/ 633 w 1182"/>
                  <a:gd name="T33" fmla="*/ 2 h 1179"/>
                  <a:gd name="T34" fmla="*/ 591 w 1182"/>
                  <a:gd name="T35" fmla="*/ 0 h 1179"/>
                  <a:gd name="T36" fmla="*/ 549 w 1182"/>
                  <a:gd name="T37" fmla="*/ 2 h 1179"/>
                  <a:gd name="T38" fmla="*/ 528 w 1182"/>
                  <a:gd name="T39" fmla="*/ 105 h 1179"/>
                  <a:gd name="T40" fmla="*/ 447 w 1182"/>
                  <a:gd name="T41" fmla="*/ 123 h 1179"/>
                  <a:gd name="T42" fmla="*/ 386 w 1182"/>
                  <a:gd name="T43" fmla="*/ 37 h 1179"/>
                  <a:gd name="T44" fmla="*/ 310 w 1182"/>
                  <a:gd name="T45" fmla="*/ 72 h 1179"/>
                  <a:gd name="T46" fmla="*/ 333 w 1182"/>
                  <a:gd name="T47" fmla="*/ 175 h 1179"/>
                  <a:gd name="T48" fmla="*/ 267 w 1182"/>
                  <a:gd name="T49" fmla="*/ 224 h 1179"/>
                  <a:gd name="T50" fmla="*/ 176 w 1182"/>
                  <a:gd name="T51" fmla="*/ 171 h 1179"/>
                  <a:gd name="T52" fmla="*/ 120 w 1182"/>
                  <a:gd name="T53" fmla="*/ 234 h 1179"/>
                  <a:gd name="T54" fmla="*/ 183 w 1182"/>
                  <a:gd name="T55" fmla="*/ 319 h 1179"/>
                  <a:gd name="T56" fmla="*/ 144 w 1182"/>
                  <a:gd name="T57" fmla="*/ 389 h 1179"/>
                  <a:gd name="T58" fmla="*/ 40 w 1182"/>
                  <a:gd name="T59" fmla="*/ 377 h 1179"/>
                  <a:gd name="T60" fmla="*/ 14 w 1182"/>
                  <a:gd name="T61" fmla="*/ 459 h 1179"/>
                  <a:gd name="T62" fmla="*/ 107 w 1182"/>
                  <a:gd name="T63" fmla="*/ 511 h 1179"/>
                  <a:gd name="T64" fmla="*/ 100 w 1182"/>
                  <a:gd name="T65" fmla="*/ 588 h 1179"/>
                  <a:gd name="T66" fmla="*/ 0 w 1182"/>
                  <a:gd name="T67" fmla="*/ 619 h 1179"/>
                  <a:gd name="T68" fmla="*/ 10 w 1182"/>
                  <a:gd name="T69" fmla="*/ 706 h 1179"/>
                  <a:gd name="T70" fmla="*/ 116 w 1182"/>
                  <a:gd name="T71" fmla="*/ 716 h 1179"/>
                  <a:gd name="T72" fmla="*/ 140 w 1182"/>
                  <a:gd name="T73" fmla="*/ 786 h 1179"/>
                  <a:gd name="T74" fmla="*/ 61 w 1182"/>
                  <a:gd name="T75" fmla="*/ 856 h 1179"/>
                  <a:gd name="T76" fmla="*/ 107 w 1182"/>
                  <a:gd name="T77" fmla="*/ 932 h 1179"/>
                  <a:gd name="T78" fmla="*/ 207 w 1182"/>
                  <a:gd name="T79" fmla="*/ 898 h 1179"/>
                  <a:gd name="T80" fmla="*/ 256 w 1182"/>
                  <a:gd name="T81" fmla="*/ 951 h 1179"/>
                  <a:gd name="T82" fmla="*/ 212 w 1182"/>
                  <a:gd name="T83" fmla="*/ 1047 h 1179"/>
                  <a:gd name="T84" fmla="*/ 285 w 1182"/>
                  <a:gd name="T85" fmla="*/ 1099 h 1179"/>
                  <a:gd name="T86" fmla="*/ 363 w 1182"/>
                  <a:gd name="T87" fmla="*/ 1027 h 1179"/>
                  <a:gd name="T88" fmla="*/ 427 w 1182"/>
                  <a:gd name="T89" fmla="*/ 1055 h 1179"/>
                  <a:gd name="T90" fmla="*/ 426 w 1182"/>
                  <a:gd name="T91" fmla="*/ 1161 h 1179"/>
                  <a:gd name="T92" fmla="*/ 514 w 1182"/>
                  <a:gd name="T93" fmla="*/ 1179 h 1179"/>
                  <a:gd name="T94" fmla="*/ 557 w 1182"/>
                  <a:gd name="T95" fmla="*/ 1082 h 1179"/>
                  <a:gd name="T96" fmla="*/ 591 w 1182"/>
                  <a:gd name="T97" fmla="*/ 1083 h 1179"/>
                  <a:gd name="T98" fmla="*/ 626 w 1182"/>
                  <a:gd name="T99" fmla="*/ 1082 h 1179"/>
                  <a:gd name="T100" fmla="*/ 668 w 1182"/>
                  <a:gd name="T101" fmla="*/ 1179 h 1179"/>
                  <a:gd name="T102" fmla="*/ 756 w 1182"/>
                  <a:gd name="T103" fmla="*/ 1161 h 1179"/>
                  <a:gd name="T104" fmla="*/ 755 w 1182"/>
                  <a:gd name="T105" fmla="*/ 1055 h 1179"/>
                  <a:gd name="T106" fmla="*/ 819 w 1182"/>
                  <a:gd name="T107" fmla="*/ 1027 h 1179"/>
                  <a:gd name="T108" fmla="*/ 897 w 1182"/>
                  <a:gd name="T109" fmla="*/ 1099 h 1179"/>
                  <a:gd name="T110" fmla="*/ 970 w 1182"/>
                  <a:gd name="T111" fmla="*/ 1047 h 1179"/>
                  <a:gd name="T112" fmla="*/ 927 w 1182"/>
                  <a:gd name="T113" fmla="*/ 951 h 1179"/>
                  <a:gd name="T114" fmla="*/ 975 w 1182"/>
                  <a:gd name="T115" fmla="*/ 898 h 1179"/>
                  <a:gd name="T116" fmla="*/ 1076 w 1182"/>
                  <a:gd name="T117" fmla="*/ 932 h 1179"/>
                  <a:gd name="T118" fmla="*/ 1121 w 1182"/>
                  <a:gd name="T119" fmla="*/ 856 h 1179"/>
                  <a:gd name="T120" fmla="*/ 1042 w 1182"/>
                  <a:gd name="T121" fmla="*/ 786 h 1179"/>
                  <a:gd name="T122" fmla="*/ 1066 w 1182"/>
                  <a:gd name="T123" fmla="*/ 716 h 1179"/>
                  <a:gd name="T124" fmla="*/ 1172 w 1182"/>
                  <a:gd name="T125" fmla="*/ 706 h 1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82" h="1179">
                    <a:moveTo>
                      <a:pt x="1172" y="706"/>
                    </a:moveTo>
                    <a:cubicBezTo>
                      <a:pt x="1177" y="678"/>
                      <a:pt x="1181" y="649"/>
                      <a:pt x="1182" y="619"/>
                    </a:cubicBezTo>
                    <a:cubicBezTo>
                      <a:pt x="1082" y="588"/>
                      <a:pt x="1082" y="588"/>
                      <a:pt x="1082" y="588"/>
                    </a:cubicBezTo>
                    <a:cubicBezTo>
                      <a:pt x="1082" y="562"/>
                      <a:pt x="1080" y="536"/>
                      <a:pt x="1075" y="511"/>
                    </a:cubicBezTo>
                    <a:cubicBezTo>
                      <a:pt x="1168" y="459"/>
                      <a:pt x="1168" y="459"/>
                      <a:pt x="1168" y="459"/>
                    </a:cubicBezTo>
                    <a:cubicBezTo>
                      <a:pt x="1161" y="431"/>
                      <a:pt x="1153" y="403"/>
                      <a:pt x="1143" y="377"/>
                    </a:cubicBezTo>
                    <a:cubicBezTo>
                      <a:pt x="1038" y="389"/>
                      <a:pt x="1038" y="389"/>
                      <a:pt x="1038" y="389"/>
                    </a:cubicBezTo>
                    <a:cubicBezTo>
                      <a:pt x="1027" y="364"/>
                      <a:pt x="1014" y="341"/>
                      <a:pt x="999" y="319"/>
                    </a:cubicBezTo>
                    <a:cubicBezTo>
                      <a:pt x="1062" y="234"/>
                      <a:pt x="1062" y="234"/>
                      <a:pt x="1062" y="234"/>
                    </a:cubicBezTo>
                    <a:cubicBezTo>
                      <a:pt x="1045" y="211"/>
                      <a:pt x="1026" y="190"/>
                      <a:pt x="1006" y="171"/>
                    </a:cubicBezTo>
                    <a:cubicBezTo>
                      <a:pt x="916" y="224"/>
                      <a:pt x="916" y="224"/>
                      <a:pt x="916" y="224"/>
                    </a:cubicBezTo>
                    <a:cubicBezTo>
                      <a:pt x="895" y="206"/>
                      <a:pt x="873" y="189"/>
                      <a:pt x="850" y="175"/>
                    </a:cubicBezTo>
                    <a:cubicBezTo>
                      <a:pt x="873" y="72"/>
                      <a:pt x="873" y="72"/>
                      <a:pt x="873" y="72"/>
                    </a:cubicBezTo>
                    <a:cubicBezTo>
                      <a:pt x="848" y="58"/>
                      <a:pt x="823" y="47"/>
                      <a:pt x="797" y="37"/>
                    </a:cubicBezTo>
                    <a:cubicBezTo>
                      <a:pt x="735" y="123"/>
                      <a:pt x="735" y="123"/>
                      <a:pt x="735" y="123"/>
                    </a:cubicBezTo>
                    <a:cubicBezTo>
                      <a:pt x="709" y="115"/>
                      <a:pt x="682" y="109"/>
                      <a:pt x="654" y="105"/>
                    </a:cubicBezTo>
                    <a:cubicBezTo>
                      <a:pt x="633" y="2"/>
                      <a:pt x="633" y="2"/>
                      <a:pt x="633" y="2"/>
                    </a:cubicBezTo>
                    <a:cubicBezTo>
                      <a:pt x="619" y="1"/>
                      <a:pt x="605" y="0"/>
                      <a:pt x="591" y="0"/>
                    </a:cubicBezTo>
                    <a:cubicBezTo>
                      <a:pt x="577" y="0"/>
                      <a:pt x="563" y="1"/>
                      <a:pt x="549" y="2"/>
                    </a:cubicBezTo>
                    <a:cubicBezTo>
                      <a:pt x="528" y="105"/>
                      <a:pt x="528" y="105"/>
                      <a:pt x="528" y="105"/>
                    </a:cubicBezTo>
                    <a:cubicBezTo>
                      <a:pt x="500" y="109"/>
                      <a:pt x="473" y="115"/>
                      <a:pt x="447" y="123"/>
                    </a:cubicBezTo>
                    <a:cubicBezTo>
                      <a:pt x="386" y="37"/>
                      <a:pt x="386" y="37"/>
                      <a:pt x="386" y="37"/>
                    </a:cubicBezTo>
                    <a:cubicBezTo>
                      <a:pt x="359" y="47"/>
                      <a:pt x="334" y="58"/>
                      <a:pt x="310" y="72"/>
                    </a:cubicBezTo>
                    <a:cubicBezTo>
                      <a:pt x="333" y="175"/>
                      <a:pt x="333" y="175"/>
                      <a:pt x="333" y="175"/>
                    </a:cubicBezTo>
                    <a:cubicBezTo>
                      <a:pt x="309" y="189"/>
                      <a:pt x="287" y="206"/>
                      <a:pt x="267" y="224"/>
                    </a:cubicBezTo>
                    <a:cubicBezTo>
                      <a:pt x="176" y="171"/>
                      <a:pt x="176" y="171"/>
                      <a:pt x="176" y="171"/>
                    </a:cubicBezTo>
                    <a:cubicBezTo>
                      <a:pt x="156" y="190"/>
                      <a:pt x="137" y="211"/>
                      <a:pt x="120" y="234"/>
                    </a:cubicBezTo>
                    <a:cubicBezTo>
                      <a:pt x="183" y="319"/>
                      <a:pt x="183" y="319"/>
                      <a:pt x="183" y="319"/>
                    </a:cubicBezTo>
                    <a:cubicBezTo>
                      <a:pt x="168" y="341"/>
                      <a:pt x="155" y="364"/>
                      <a:pt x="144" y="389"/>
                    </a:cubicBezTo>
                    <a:cubicBezTo>
                      <a:pt x="40" y="377"/>
                      <a:pt x="40" y="377"/>
                      <a:pt x="40" y="377"/>
                    </a:cubicBezTo>
                    <a:cubicBezTo>
                      <a:pt x="29" y="403"/>
                      <a:pt x="21" y="431"/>
                      <a:pt x="14" y="459"/>
                    </a:cubicBezTo>
                    <a:cubicBezTo>
                      <a:pt x="107" y="511"/>
                      <a:pt x="107" y="511"/>
                      <a:pt x="107" y="511"/>
                    </a:cubicBezTo>
                    <a:cubicBezTo>
                      <a:pt x="103" y="536"/>
                      <a:pt x="100" y="562"/>
                      <a:pt x="100" y="588"/>
                    </a:cubicBezTo>
                    <a:cubicBezTo>
                      <a:pt x="0" y="619"/>
                      <a:pt x="0" y="619"/>
                      <a:pt x="0" y="619"/>
                    </a:cubicBezTo>
                    <a:cubicBezTo>
                      <a:pt x="1" y="649"/>
                      <a:pt x="5" y="678"/>
                      <a:pt x="10" y="706"/>
                    </a:cubicBezTo>
                    <a:cubicBezTo>
                      <a:pt x="116" y="716"/>
                      <a:pt x="116" y="716"/>
                      <a:pt x="116" y="716"/>
                    </a:cubicBezTo>
                    <a:cubicBezTo>
                      <a:pt x="122" y="740"/>
                      <a:pt x="130" y="764"/>
                      <a:pt x="140" y="786"/>
                    </a:cubicBezTo>
                    <a:cubicBezTo>
                      <a:pt x="61" y="856"/>
                      <a:pt x="61" y="856"/>
                      <a:pt x="61" y="856"/>
                    </a:cubicBezTo>
                    <a:cubicBezTo>
                      <a:pt x="74" y="883"/>
                      <a:pt x="90" y="908"/>
                      <a:pt x="107" y="932"/>
                    </a:cubicBezTo>
                    <a:cubicBezTo>
                      <a:pt x="207" y="898"/>
                      <a:pt x="207" y="898"/>
                      <a:pt x="207" y="898"/>
                    </a:cubicBezTo>
                    <a:cubicBezTo>
                      <a:pt x="222" y="917"/>
                      <a:pt x="238" y="934"/>
                      <a:pt x="256" y="951"/>
                    </a:cubicBezTo>
                    <a:cubicBezTo>
                      <a:pt x="212" y="1047"/>
                      <a:pt x="212" y="1047"/>
                      <a:pt x="212" y="1047"/>
                    </a:cubicBezTo>
                    <a:cubicBezTo>
                      <a:pt x="235" y="1066"/>
                      <a:pt x="259" y="1083"/>
                      <a:pt x="285" y="1099"/>
                    </a:cubicBezTo>
                    <a:cubicBezTo>
                      <a:pt x="363" y="1027"/>
                      <a:pt x="363" y="1027"/>
                      <a:pt x="363" y="1027"/>
                    </a:cubicBezTo>
                    <a:cubicBezTo>
                      <a:pt x="384" y="1038"/>
                      <a:pt x="405" y="1047"/>
                      <a:pt x="427" y="1055"/>
                    </a:cubicBezTo>
                    <a:cubicBezTo>
                      <a:pt x="426" y="1161"/>
                      <a:pt x="426" y="1161"/>
                      <a:pt x="426" y="1161"/>
                    </a:cubicBezTo>
                    <a:cubicBezTo>
                      <a:pt x="455" y="1169"/>
                      <a:pt x="484" y="1175"/>
                      <a:pt x="514" y="1179"/>
                    </a:cubicBezTo>
                    <a:cubicBezTo>
                      <a:pt x="557" y="1082"/>
                      <a:pt x="557" y="1082"/>
                      <a:pt x="557" y="1082"/>
                    </a:cubicBezTo>
                    <a:cubicBezTo>
                      <a:pt x="568" y="1083"/>
                      <a:pt x="580" y="1083"/>
                      <a:pt x="591" y="1083"/>
                    </a:cubicBezTo>
                    <a:cubicBezTo>
                      <a:pt x="603" y="1083"/>
                      <a:pt x="614" y="1083"/>
                      <a:pt x="626" y="1082"/>
                    </a:cubicBezTo>
                    <a:cubicBezTo>
                      <a:pt x="668" y="1179"/>
                      <a:pt x="668" y="1179"/>
                      <a:pt x="668" y="1179"/>
                    </a:cubicBezTo>
                    <a:cubicBezTo>
                      <a:pt x="698" y="1175"/>
                      <a:pt x="728" y="1169"/>
                      <a:pt x="756" y="1161"/>
                    </a:cubicBezTo>
                    <a:cubicBezTo>
                      <a:pt x="755" y="1055"/>
                      <a:pt x="755" y="1055"/>
                      <a:pt x="755" y="1055"/>
                    </a:cubicBezTo>
                    <a:cubicBezTo>
                      <a:pt x="777" y="1047"/>
                      <a:pt x="799" y="1038"/>
                      <a:pt x="819" y="1027"/>
                    </a:cubicBezTo>
                    <a:cubicBezTo>
                      <a:pt x="897" y="1099"/>
                      <a:pt x="897" y="1099"/>
                      <a:pt x="897" y="1099"/>
                    </a:cubicBezTo>
                    <a:cubicBezTo>
                      <a:pt x="923" y="1083"/>
                      <a:pt x="947" y="1066"/>
                      <a:pt x="970" y="1047"/>
                    </a:cubicBezTo>
                    <a:cubicBezTo>
                      <a:pt x="927" y="951"/>
                      <a:pt x="927" y="951"/>
                      <a:pt x="927" y="951"/>
                    </a:cubicBezTo>
                    <a:cubicBezTo>
                      <a:pt x="944" y="934"/>
                      <a:pt x="960" y="917"/>
                      <a:pt x="975" y="898"/>
                    </a:cubicBezTo>
                    <a:cubicBezTo>
                      <a:pt x="1076" y="932"/>
                      <a:pt x="1076" y="932"/>
                      <a:pt x="1076" y="932"/>
                    </a:cubicBezTo>
                    <a:cubicBezTo>
                      <a:pt x="1093" y="908"/>
                      <a:pt x="1108" y="883"/>
                      <a:pt x="1121" y="856"/>
                    </a:cubicBezTo>
                    <a:cubicBezTo>
                      <a:pt x="1042" y="786"/>
                      <a:pt x="1042" y="786"/>
                      <a:pt x="1042" y="786"/>
                    </a:cubicBezTo>
                    <a:cubicBezTo>
                      <a:pt x="1052" y="764"/>
                      <a:pt x="1060" y="740"/>
                      <a:pt x="1066" y="716"/>
                    </a:cubicBezTo>
                    <a:lnTo>
                      <a:pt x="1172" y="706"/>
                    </a:lnTo>
                    <a:close/>
                  </a:path>
                </a:pathLst>
              </a:custGeom>
              <a:solidFill>
                <a:srgbClr val="46B688"/>
              </a:solidFill>
              <a:ln>
                <a:noFill/>
              </a:ln>
              <a:effectLst>
                <a:outerShdw blurRad="50800" dist="25400" dir="10800000" algn="r" rotWithShape="0">
                  <a:prstClr val="black">
                    <a:alpha val="3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99" name="Oval 87"/>
              <p:cNvSpPr>
                <a:spLocks noChangeArrowheads="1"/>
              </p:cNvSpPr>
              <p:nvPr/>
            </p:nvSpPr>
            <p:spPr bwMode="auto">
              <a:xfrm>
                <a:off x="1710450" y="2882256"/>
                <a:ext cx="1288877" cy="1287287"/>
              </a:xfrm>
              <a:prstGeom prst="ellipse">
                <a:avLst/>
              </a:prstGeom>
              <a:solidFill>
                <a:srgbClr val="38906C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100" name="Oval 87"/>
              <p:cNvSpPr>
                <a:spLocks noChangeArrowheads="1"/>
              </p:cNvSpPr>
              <p:nvPr/>
            </p:nvSpPr>
            <p:spPr bwMode="auto">
              <a:xfrm>
                <a:off x="1822295" y="2993961"/>
                <a:ext cx="1065187" cy="1063874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3762536" y="2683248"/>
              <a:ext cx="1927067" cy="1922929"/>
              <a:chOff x="1437462" y="2610442"/>
              <a:chExt cx="1834854" cy="1830914"/>
            </a:xfrm>
          </p:grpSpPr>
          <p:sp>
            <p:nvSpPr>
              <p:cNvPr id="95" name="Freeform 84"/>
              <p:cNvSpPr>
                <a:spLocks/>
              </p:cNvSpPr>
              <p:nvPr/>
            </p:nvSpPr>
            <p:spPr bwMode="auto">
              <a:xfrm>
                <a:off x="1437462" y="2610442"/>
                <a:ext cx="1834854" cy="1830914"/>
              </a:xfrm>
              <a:custGeom>
                <a:avLst/>
                <a:gdLst>
                  <a:gd name="T0" fmla="*/ 1172 w 1182"/>
                  <a:gd name="T1" fmla="*/ 706 h 1179"/>
                  <a:gd name="T2" fmla="*/ 1182 w 1182"/>
                  <a:gd name="T3" fmla="*/ 619 h 1179"/>
                  <a:gd name="T4" fmla="*/ 1082 w 1182"/>
                  <a:gd name="T5" fmla="*/ 588 h 1179"/>
                  <a:gd name="T6" fmla="*/ 1075 w 1182"/>
                  <a:gd name="T7" fmla="*/ 511 h 1179"/>
                  <a:gd name="T8" fmla="*/ 1168 w 1182"/>
                  <a:gd name="T9" fmla="*/ 459 h 1179"/>
                  <a:gd name="T10" fmla="*/ 1143 w 1182"/>
                  <a:gd name="T11" fmla="*/ 377 h 1179"/>
                  <a:gd name="T12" fmla="*/ 1038 w 1182"/>
                  <a:gd name="T13" fmla="*/ 389 h 1179"/>
                  <a:gd name="T14" fmla="*/ 999 w 1182"/>
                  <a:gd name="T15" fmla="*/ 319 h 1179"/>
                  <a:gd name="T16" fmla="*/ 1062 w 1182"/>
                  <a:gd name="T17" fmla="*/ 234 h 1179"/>
                  <a:gd name="T18" fmla="*/ 1006 w 1182"/>
                  <a:gd name="T19" fmla="*/ 171 h 1179"/>
                  <a:gd name="T20" fmla="*/ 916 w 1182"/>
                  <a:gd name="T21" fmla="*/ 224 h 1179"/>
                  <a:gd name="T22" fmla="*/ 850 w 1182"/>
                  <a:gd name="T23" fmla="*/ 175 h 1179"/>
                  <a:gd name="T24" fmla="*/ 873 w 1182"/>
                  <a:gd name="T25" fmla="*/ 72 h 1179"/>
                  <a:gd name="T26" fmla="*/ 797 w 1182"/>
                  <a:gd name="T27" fmla="*/ 37 h 1179"/>
                  <a:gd name="T28" fmla="*/ 735 w 1182"/>
                  <a:gd name="T29" fmla="*/ 123 h 1179"/>
                  <a:gd name="T30" fmla="*/ 654 w 1182"/>
                  <a:gd name="T31" fmla="*/ 105 h 1179"/>
                  <a:gd name="T32" fmla="*/ 633 w 1182"/>
                  <a:gd name="T33" fmla="*/ 2 h 1179"/>
                  <a:gd name="T34" fmla="*/ 591 w 1182"/>
                  <a:gd name="T35" fmla="*/ 0 h 1179"/>
                  <a:gd name="T36" fmla="*/ 549 w 1182"/>
                  <a:gd name="T37" fmla="*/ 2 h 1179"/>
                  <a:gd name="T38" fmla="*/ 528 w 1182"/>
                  <a:gd name="T39" fmla="*/ 105 h 1179"/>
                  <a:gd name="T40" fmla="*/ 447 w 1182"/>
                  <a:gd name="T41" fmla="*/ 123 h 1179"/>
                  <a:gd name="T42" fmla="*/ 386 w 1182"/>
                  <a:gd name="T43" fmla="*/ 37 h 1179"/>
                  <a:gd name="T44" fmla="*/ 310 w 1182"/>
                  <a:gd name="T45" fmla="*/ 72 h 1179"/>
                  <a:gd name="T46" fmla="*/ 333 w 1182"/>
                  <a:gd name="T47" fmla="*/ 175 h 1179"/>
                  <a:gd name="T48" fmla="*/ 267 w 1182"/>
                  <a:gd name="T49" fmla="*/ 224 h 1179"/>
                  <a:gd name="T50" fmla="*/ 176 w 1182"/>
                  <a:gd name="T51" fmla="*/ 171 h 1179"/>
                  <a:gd name="T52" fmla="*/ 120 w 1182"/>
                  <a:gd name="T53" fmla="*/ 234 h 1179"/>
                  <a:gd name="T54" fmla="*/ 183 w 1182"/>
                  <a:gd name="T55" fmla="*/ 319 h 1179"/>
                  <a:gd name="T56" fmla="*/ 144 w 1182"/>
                  <a:gd name="T57" fmla="*/ 389 h 1179"/>
                  <a:gd name="T58" fmla="*/ 40 w 1182"/>
                  <a:gd name="T59" fmla="*/ 377 h 1179"/>
                  <a:gd name="T60" fmla="*/ 14 w 1182"/>
                  <a:gd name="T61" fmla="*/ 459 h 1179"/>
                  <a:gd name="T62" fmla="*/ 107 w 1182"/>
                  <a:gd name="T63" fmla="*/ 511 h 1179"/>
                  <a:gd name="T64" fmla="*/ 100 w 1182"/>
                  <a:gd name="T65" fmla="*/ 588 h 1179"/>
                  <a:gd name="T66" fmla="*/ 0 w 1182"/>
                  <a:gd name="T67" fmla="*/ 619 h 1179"/>
                  <a:gd name="T68" fmla="*/ 10 w 1182"/>
                  <a:gd name="T69" fmla="*/ 706 h 1179"/>
                  <a:gd name="T70" fmla="*/ 116 w 1182"/>
                  <a:gd name="T71" fmla="*/ 716 h 1179"/>
                  <a:gd name="T72" fmla="*/ 140 w 1182"/>
                  <a:gd name="T73" fmla="*/ 786 h 1179"/>
                  <a:gd name="T74" fmla="*/ 61 w 1182"/>
                  <a:gd name="T75" fmla="*/ 856 h 1179"/>
                  <a:gd name="T76" fmla="*/ 107 w 1182"/>
                  <a:gd name="T77" fmla="*/ 932 h 1179"/>
                  <a:gd name="T78" fmla="*/ 207 w 1182"/>
                  <a:gd name="T79" fmla="*/ 898 h 1179"/>
                  <a:gd name="T80" fmla="*/ 256 w 1182"/>
                  <a:gd name="T81" fmla="*/ 951 h 1179"/>
                  <a:gd name="T82" fmla="*/ 212 w 1182"/>
                  <a:gd name="T83" fmla="*/ 1047 h 1179"/>
                  <a:gd name="T84" fmla="*/ 285 w 1182"/>
                  <a:gd name="T85" fmla="*/ 1099 h 1179"/>
                  <a:gd name="T86" fmla="*/ 363 w 1182"/>
                  <a:gd name="T87" fmla="*/ 1027 h 1179"/>
                  <a:gd name="T88" fmla="*/ 427 w 1182"/>
                  <a:gd name="T89" fmla="*/ 1055 h 1179"/>
                  <a:gd name="T90" fmla="*/ 426 w 1182"/>
                  <a:gd name="T91" fmla="*/ 1161 h 1179"/>
                  <a:gd name="T92" fmla="*/ 514 w 1182"/>
                  <a:gd name="T93" fmla="*/ 1179 h 1179"/>
                  <a:gd name="T94" fmla="*/ 557 w 1182"/>
                  <a:gd name="T95" fmla="*/ 1082 h 1179"/>
                  <a:gd name="T96" fmla="*/ 591 w 1182"/>
                  <a:gd name="T97" fmla="*/ 1083 h 1179"/>
                  <a:gd name="T98" fmla="*/ 626 w 1182"/>
                  <a:gd name="T99" fmla="*/ 1082 h 1179"/>
                  <a:gd name="T100" fmla="*/ 668 w 1182"/>
                  <a:gd name="T101" fmla="*/ 1179 h 1179"/>
                  <a:gd name="T102" fmla="*/ 756 w 1182"/>
                  <a:gd name="T103" fmla="*/ 1161 h 1179"/>
                  <a:gd name="T104" fmla="*/ 755 w 1182"/>
                  <a:gd name="T105" fmla="*/ 1055 h 1179"/>
                  <a:gd name="T106" fmla="*/ 819 w 1182"/>
                  <a:gd name="T107" fmla="*/ 1027 h 1179"/>
                  <a:gd name="T108" fmla="*/ 897 w 1182"/>
                  <a:gd name="T109" fmla="*/ 1099 h 1179"/>
                  <a:gd name="T110" fmla="*/ 970 w 1182"/>
                  <a:gd name="T111" fmla="*/ 1047 h 1179"/>
                  <a:gd name="T112" fmla="*/ 927 w 1182"/>
                  <a:gd name="T113" fmla="*/ 951 h 1179"/>
                  <a:gd name="T114" fmla="*/ 975 w 1182"/>
                  <a:gd name="T115" fmla="*/ 898 h 1179"/>
                  <a:gd name="T116" fmla="*/ 1076 w 1182"/>
                  <a:gd name="T117" fmla="*/ 932 h 1179"/>
                  <a:gd name="T118" fmla="*/ 1121 w 1182"/>
                  <a:gd name="T119" fmla="*/ 856 h 1179"/>
                  <a:gd name="T120" fmla="*/ 1042 w 1182"/>
                  <a:gd name="T121" fmla="*/ 786 h 1179"/>
                  <a:gd name="T122" fmla="*/ 1066 w 1182"/>
                  <a:gd name="T123" fmla="*/ 716 h 1179"/>
                  <a:gd name="T124" fmla="*/ 1172 w 1182"/>
                  <a:gd name="T125" fmla="*/ 706 h 1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82" h="1179">
                    <a:moveTo>
                      <a:pt x="1172" y="706"/>
                    </a:moveTo>
                    <a:cubicBezTo>
                      <a:pt x="1177" y="678"/>
                      <a:pt x="1181" y="649"/>
                      <a:pt x="1182" y="619"/>
                    </a:cubicBezTo>
                    <a:cubicBezTo>
                      <a:pt x="1082" y="588"/>
                      <a:pt x="1082" y="588"/>
                      <a:pt x="1082" y="588"/>
                    </a:cubicBezTo>
                    <a:cubicBezTo>
                      <a:pt x="1082" y="562"/>
                      <a:pt x="1080" y="536"/>
                      <a:pt x="1075" y="511"/>
                    </a:cubicBezTo>
                    <a:cubicBezTo>
                      <a:pt x="1168" y="459"/>
                      <a:pt x="1168" y="459"/>
                      <a:pt x="1168" y="459"/>
                    </a:cubicBezTo>
                    <a:cubicBezTo>
                      <a:pt x="1161" y="431"/>
                      <a:pt x="1153" y="403"/>
                      <a:pt x="1143" y="377"/>
                    </a:cubicBezTo>
                    <a:cubicBezTo>
                      <a:pt x="1038" y="389"/>
                      <a:pt x="1038" y="389"/>
                      <a:pt x="1038" y="389"/>
                    </a:cubicBezTo>
                    <a:cubicBezTo>
                      <a:pt x="1027" y="364"/>
                      <a:pt x="1014" y="341"/>
                      <a:pt x="999" y="319"/>
                    </a:cubicBezTo>
                    <a:cubicBezTo>
                      <a:pt x="1062" y="234"/>
                      <a:pt x="1062" y="234"/>
                      <a:pt x="1062" y="234"/>
                    </a:cubicBezTo>
                    <a:cubicBezTo>
                      <a:pt x="1045" y="211"/>
                      <a:pt x="1026" y="190"/>
                      <a:pt x="1006" y="171"/>
                    </a:cubicBezTo>
                    <a:cubicBezTo>
                      <a:pt x="916" y="224"/>
                      <a:pt x="916" y="224"/>
                      <a:pt x="916" y="224"/>
                    </a:cubicBezTo>
                    <a:cubicBezTo>
                      <a:pt x="895" y="206"/>
                      <a:pt x="873" y="189"/>
                      <a:pt x="850" y="175"/>
                    </a:cubicBezTo>
                    <a:cubicBezTo>
                      <a:pt x="873" y="72"/>
                      <a:pt x="873" y="72"/>
                      <a:pt x="873" y="72"/>
                    </a:cubicBezTo>
                    <a:cubicBezTo>
                      <a:pt x="848" y="58"/>
                      <a:pt x="823" y="47"/>
                      <a:pt x="797" y="37"/>
                    </a:cubicBezTo>
                    <a:cubicBezTo>
                      <a:pt x="735" y="123"/>
                      <a:pt x="735" y="123"/>
                      <a:pt x="735" y="123"/>
                    </a:cubicBezTo>
                    <a:cubicBezTo>
                      <a:pt x="709" y="115"/>
                      <a:pt x="682" y="109"/>
                      <a:pt x="654" y="105"/>
                    </a:cubicBezTo>
                    <a:cubicBezTo>
                      <a:pt x="633" y="2"/>
                      <a:pt x="633" y="2"/>
                      <a:pt x="633" y="2"/>
                    </a:cubicBezTo>
                    <a:cubicBezTo>
                      <a:pt x="619" y="1"/>
                      <a:pt x="605" y="0"/>
                      <a:pt x="591" y="0"/>
                    </a:cubicBezTo>
                    <a:cubicBezTo>
                      <a:pt x="577" y="0"/>
                      <a:pt x="563" y="1"/>
                      <a:pt x="549" y="2"/>
                    </a:cubicBezTo>
                    <a:cubicBezTo>
                      <a:pt x="528" y="105"/>
                      <a:pt x="528" y="105"/>
                      <a:pt x="528" y="105"/>
                    </a:cubicBezTo>
                    <a:cubicBezTo>
                      <a:pt x="500" y="109"/>
                      <a:pt x="473" y="115"/>
                      <a:pt x="447" y="123"/>
                    </a:cubicBezTo>
                    <a:cubicBezTo>
                      <a:pt x="386" y="37"/>
                      <a:pt x="386" y="37"/>
                      <a:pt x="386" y="37"/>
                    </a:cubicBezTo>
                    <a:cubicBezTo>
                      <a:pt x="359" y="47"/>
                      <a:pt x="334" y="58"/>
                      <a:pt x="310" y="72"/>
                    </a:cubicBezTo>
                    <a:cubicBezTo>
                      <a:pt x="333" y="175"/>
                      <a:pt x="333" y="175"/>
                      <a:pt x="333" y="175"/>
                    </a:cubicBezTo>
                    <a:cubicBezTo>
                      <a:pt x="309" y="189"/>
                      <a:pt x="287" y="206"/>
                      <a:pt x="267" y="224"/>
                    </a:cubicBezTo>
                    <a:cubicBezTo>
                      <a:pt x="176" y="171"/>
                      <a:pt x="176" y="171"/>
                      <a:pt x="176" y="171"/>
                    </a:cubicBezTo>
                    <a:cubicBezTo>
                      <a:pt x="156" y="190"/>
                      <a:pt x="137" y="211"/>
                      <a:pt x="120" y="234"/>
                    </a:cubicBezTo>
                    <a:cubicBezTo>
                      <a:pt x="183" y="319"/>
                      <a:pt x="183" y="319"/>
                      <a:pt x="183" y="319"/>
                    </a:cubicBezTo>
                    <a:cubicBezTo>
                      <a:pt x="168" y="341"/>
                      <a:pt x="155" y="364"/>
                      <a:pt x="144" y="389"/>
                    </a:cubicBezTo>
                    <a:cubicBezTo>
                      <a:pt x="40" y="377"/>
                      <a:pt x="40" y="377"/>
                      <a:pt x="40" y="377"/>
                    </a:cubicBezTo>
                    <a:cubicBezTo>
                      <a:pt x="29" y="403"/>
                      <a:pt x="21" y="431"/>
                      <a:pt x="14" y="459"/>
                    </a:cubicBezTo>
                    <a:cubicBezTo>
                      <a:pt x="107" y="511"/>
                      <a:pt x="107" y="511"/>
                      <a:pt x="107" y="511"/>
                    </a:cubicBezTo>
                    <a:cubicBezTo>
                      <a:pt x="103" y="536"/>
                      <a:pt x="100" y="562"/>
                      <a:pt x="100" y="588"/>
                    </a:cubicBezTo>
                    <a:cubicBezTo>
                      <a:pt x="0" y="619"/>
                      <a:pt x="0" y="619"/>
                      <a:pt x="0" y="619"/>
                    </a:cubicBezTo>
                    <a:cubicBezTo>
                      <a:pt x="1" y="649"/>
                      <a:pt x="5" y="678"/>
                      <a:pt x="10" y="706"/>
                    </a:cubicBezTo>
                    <a:cubicBezTo>
                      <a:pt x="116" y="716"/>
                      <a:pt x="116" y="716"/>
                      <a:pt x="116" y="716"/>
                    </a:cubicBezTo>
                    <a:cubicBezTo>
                      <a:pt x="122" y="740"/>
                      <a:pt x="130" y="764"/>
                      <a:pt x="140" y="786"/>
                    </a:cubicBezTo>
                    <a:cubicBezTo>
                      <a:pt x="61" y="856"/>
                      <a:pt x="61" y="856"/>
                      <a:pt x="61" y="856"/>
                    </a:cubicBezTo>
                    <a:cubicBezTo>
                      <a:pt x="74" y="883"/>
                      <a:pt x="90" y="908"/>
                      <a:pt x="107" y="932"/>
                    </a:cubicBezTo>
                    <a:cubicBezTo>
                      <a:pt x="207" y="898"/>
                      <a:pt x="207" y="898"/>
                      <a:pt x="207" y="898"/>
                    </a:cubicBezTo>
                    <a:cubicBezTo>
                      <a:pt x="222" y="917"/>
                      <a:pt x="238" y="934"/>
                      <a:pt x="256" y="951"/>
                    </a:cubicBezTo>
                    <a:cubicBezTo>
                      <a:pt x="212" y="1047"/>
                      <a:pt x="212" y="1047"/>
                      <a:pt x="212" y="1047"/>
                    </a:cubicBezTo>
                    <a:cubicBezTo>
                      <a:pt x="235" y="1066"/>
                      <a:pt x="259" y="1083"/>
                      <a:pt x="285" y="1099"/>
                    </a:cubicBezTo>
                    <a:cubicBezTo>
                      <a:pt x="363" y="1027"/>
                      <a:pt x="363" y="1027"/>
                      <a:pt x="363" y="1027"/>
                    </a:cubicBezTo>
                    <a:cubicBezTo>
                      <a:pt x="384" y="1038"/>
                      <a:pt x="405" y="1047"/>
                      <a:pt x="427" y="1055"/>
                    </a:cubicBezTo>
                    <a:cubicBezTo>
                      <a:pt x="426" y="1161"/>
                      <a:pt x="426" y="1161"/>
                      <a:pt x="426" y="1161"/>
                    </a:cubicBezTo>
                    <a:cubicBezTo>
                      <a:pt x="455" y="1169"/>
                      <a:pt x="484" y="1175"/>
                      <a:pt x="514" y="1179"/>
                    </a:cubicBezTo>
                    <a:cubicBezTo>
                      <a:pt x="557" y="1082"/>
                      <a:pt x="557" y="1082"/>
                      <a:pt x="557" y="1082"/>
                    </a:cubicBezTo>
                    <a:cubicBezTo>
                      <a:pt x="568" y="1083"/>
                      <a:pt x="580" y="1083"/>
                      <a:pt x="591" y="1083"/>
                    </a:cubicBezTo>
                    <a:cubicBezTo>
                      <a:pt x="603" y="1083"/>
                      <a:pt x="614" y="1083"/>
                      <a:pt x="626" y="1082"/>
                    </a:cubicBezTo>
                    <a:cubicBezTo>
                      <a:pt x="668" y="1179"/>
                      <a:pt x="668" y="1179"/>
                      <a:pt x="668" y="1179"/>
                    </a:cubicBezTo>
                    <a:cubicBezTo>
                      <a:pt x="698" y="1175"/>
                      <a:pt x="728" y="1169"/>
                      <a:pt x="756" y="1161"/>
                    </a:cubicBezTo>
                    <a:cubicBezTo>
                      <a:pt x="755" y="1055"/>
                      <a:pt x="755" y="1055"/>
                      <a:pt x="755" y="1055"/>
                    </a:cubicBezTo>
                    <a:cubicBezTo>
                      <a:pt x="777" y="1047"/>
                      <a:pt x="799" y="1038"/>
                      <a:pt x="819" y="1027"/>
                    </a:cubicBezTo>
                    <a:cubicBezTo>
                      <a:pt x="897" y="1099"/>
                      <a:pt x="897" y="1099"/>
                      <a:pt x="897" y="1099"/>
                    </a:cubicBezTo>
                    <a:cubicBezTo>
                      <a:pt x="923" y="1083"/>
                      <a:pt x="947" y="1066"/>
                      <a:pt x="970" y="1047"/>
                    </a:cubicBezTo>
                    <a:cubicBezTo>
                      <a:pt x="927" y="951"/>
                      <a:pt x="927" y="951"/>
                      <a:pt x="927" y="951"/>
                    </a:cubicBezTo>
                    <a:cubicBezTo>
                      <a:pt x="944" y="934"/>
                      <a:pt x="960" y="917"/>
                      <a:pt x="975" y="898"/>
                    </a:cubicBezTo>
                    <a:cubicBezTo>
                      <a:pt x="1076" y="932"/>
                      <a:pt x="1076" y="932"/>
                      <a:pt x="1076" y="932"/>
                    </a:cubicBezTo>
                    <a:cubicBezTo>
                      <a:pt x="1093" y="908"/>
                      <a:pt x="1108" y="883"/>
                      <a:pt x="1121" y="856"/>
                    </a:cubicBezTo>
                    <a:cubicBezTo>
                      <a:pt x="1042" y="786"/>
                      <a:pt x="1042" y="786"/>
                      <a:pt x="1042" y="786"/>
                    </a:cubicBezTo>
                    <a:cubicBezTo>
                      <a:pt x="1052" y="764"/>
                      <a:pt x="1060" y="740"/>
                      <a:pt x="1066" y="716"/>
                    </a:cubicBezTo>
                    <a:lnTo>
                      <a:pt x="1172" y="706"/>
                    </a:lnTo>
                    <a:close/>
                  </a:path>
                </a:pathLst>
              </a:custGeom>
              <a:solidFill>
                <a:srgbClr val="FEA34F"/>
              </a:solidFill>
              <a:ln>
                <a:noFill/>
              </a:ln>
              <a:effectLst>
                <a:outerShdw blurRad="50800" dist="25400" dir="10800000" algn="r" rotWithShape="0">
                  <a:prstClr val="black">
                    <a:alpha val="3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96" name="Oval 87"/>
              <p:cNvSpPr>
                <a:spLocks noChangeArrowheads="1"/>
              </p:cNvSpPr>
              <p:nvPr/>
            </p:nvSpPr>
            <p:spPr bwMode="auto">
              <a:xfrm>
                <a:off x="1710450" y="2882255"/>
                <a:ext cx="1288877" cy="1287287"/>
              </a:xfrm>
              <a:prstGeom prst="ellipse">
                <a:avLst/>
              </a:prstGeom>
              <a:solidFill>
                <a:srgbClr val="FE8D26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97" name="Oval 87"/>
              <p:cNvSpPr>
                <a:spLocks noChangeArrowheads="1"/>
              </p:cNvSpPr>
              <p:nvPr/>
            </p:nvSpPr>
            <p:spPr bwMode="auto">
              <a:xfrm>
                <a:off x="1822295" y="2993961"/>
                <a:ext cx="1065187" cy="1063874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5130249" y="2683248"/>
              <a:ext cx="1927067" cy="1922929"/>
              <a:chOff x="1437462" y="2610442"/>
              <a:chExt cx="1834854" cy="1830914"/>
            </a:xfrm>
          </p:grpSpPr>
          <p:sp>
            <p:nvSpPr>
              <p:cNvPr id="92" name="Freeform 84"/>
              <p:cNvSpPr>
                <a:spLocks/>
              </p:cNvSpPr>
              <p:nvPr/>
            </p:nvSpPr>
            <p:spPr bwMode="auto">
              <a:xfrm>
                <a:off x="1437462" y="2610442"/>
                <a:ext cx="1834854" cy="1830914"/>
              </a:xfrm>
              <a:custGeom>
                <a:avLst/>
                <a:gdLst>
                  <a:gd name="T0" fmla="*/ 1172 w 1182"/>
                  <a:gd name="T1" fmla="*/ 706 h 1179"/>
                  <a:gd name="T2" fmla="*/ 1182 w 1182"/>
                  <a:gd name="T3" fmla="*/ 619 h 1179"/>
                  <a:gd name="T4" fmla="*/ 1082 w 1182"/>
                  <a:gd name="T5" fmla="*/ 588 h 1179"/>
                  <a:gd name="T6" fmla="*/ 1075 w 1182"/>
                  <a:gd name="T7" fmla="*/ 511 h 1179"/>
                  <a:gd name="T8" fmla="*/ 1168 w 1182"/>
                  <a:gd name="T9" fmla="*/ 459 h 1179"/>
                  <a:gd name="T10" fmla="*/ 1143 w 1182"/>
                  <a:gd name="T11" fmla="*/ 377 h 1179"/>
                  <a:gd name="T12" fmla="*/ 1038 w 1182"/>
                  <a:gd name="T13" fmla="*/ 389 h 1179"/>
                  <a:gd name="T14" fmla="*/ 999 w 1182"/>
                  <a:gd name="T15" fmla="*/ 319 h 1179"/>
                  <a:gd name="T16" fmla="*/ 1062 w 1182"/>
                  <a:gd name="T17" fmla="*/ 234 h 1179"/>
                  <a:gd name="T18" fmla="*/ 1006 w 1182"/>
                  <a:gd name="T19" fmla="*/ 171 h 1179"/>
                  <a:gd name="T20" fmla="*/ 916 w 1182"/>
                  <a:gd name="T21" fmla="*/ 224 h 1179"/>
                  <a:gd name="T22" fmla="*/ 850 w 1182"/>
                  <a:gd name="T23" fmla="*/ 175 h 1179"/>
                  <a:gd name="T24" fmla="*/ 873 w 1182"/>
                  <a:gd name="T25" fmla="*/ 72 h 1179"/>
                  <a:gd name="T26" fmla="*/ 797 w 1182"/>
                  <a:gd name="T27" fmla="*/ 37 h 1179"/>
                  <a:gd name="T28" fmla="*/ 735 w 1182"/>
                  <a:gd name="T29" fmla="*/ 123 h 1179"/>
                  <a:gd name="T30" fmla="*/ 654 w 1182"/>
                  <a:gd name="T31" fmla="*/ 105 h 1179"/>
                  <a:gd name="T32" fmla="*/ 633 w 1182"/>
                  <a:gd name="T33" fmla="*/ 2 h 1179"/>
                  <a:gd name="T34" fmla="*/ 591 w 1182"/>
                  <a:gd name="T35" fmla="*/ 0 h 1179"/>
                  <a:gd name="T36" fmla="*/ 549 w 1182"/>
                  <a:gd name="T37" fmla="*/ 2 h 1179"/>
                  <a:gd name="T38" fmla="*/ 528 w 1182"/>
                  <a:gd name="T39" fmla="*/ 105 h 1179"/>
                  <a:gd name="T40" fmla="*/ 447 w 1182"/>
                  <a:gd name="T41" fmla="*/ 123 h 1179"/>
                  <a:gd name="T42" fmla="*/ 386 w 1182"/>
                  <a:gd name="T43" fmla="*/ 37 h 1179"/>
                  <a:gd name="T44" fmla="*/ 310 w 1182"/>
                  <a:gd name="T45" fmla="*/ 72 h 1179"/>
                  <a:gd name="T46" fmla="*/ 333 w 1182"/>
                  <a:gd name="T47" fmla="*/ 175 h 1179"/>
                  <a:gd name="T48" fmla="*/ 267 w 1182"/>
                  <a:gd name="T49" fmla="*/ 224 h 1179"/>
                  <a:gd name="T50" fmla="*/ 176 w 1182"/>
                  <a:gd name="T51" fmla="*/ 171 h 1179"/>
                  <a:gd name="T52" fmla="*/ 120 w 1182"/>
                  <a:gd name="T53" fmla="*/ 234 h 1179"/>
                  <a:gd name="T54" fmla="*/ 183 w 1182"/>
                  <a:gd name="T55" fmla="*/ 319 h 1179"/>
                  <a:gd name="T56" fmla="*/ 144 w 1182"/>
                  <a:gd name="T57" fmla="*/ 389 h 1179"/>
                  <a:gd name="T58" fmla="*/ 40 w 1182"/>
                  <a:gd name="T59" fmla="*/ 377 h 1179"/>
                  <a:gd name="T60" fmla="*/ 14 w 1182"/>
                  <a:gd name="T61" fmla="*/ 459 h 1179"/>
                  <a:gd name="T62" fmla="*/ 107 w 1182"/>
                  <a:gd name="T63" fmla="*/ 511 h 1179"/>
                  <a:gd name="T64" fmla="*/ 100 w 1182"/>
                  <a:gd name="T65" fmla="*/ 588 h 1179"/>
                  <a:gd name="T66" fmla="*/ 0 w 1182"/>
                  <a:gd name="T67" fmla="*/ 619 h 1179"/>
                  <a:gd name="T68" fmla="*/ 10 w 1182"/>
                  <a:gd name="T69" fmla="*/ 706 h 1179"/>
                  <a:gd name="T70" fmla="*/ 116 w 1182"/>
                  <a:gd name="T71" fmla="*/ 716 h 1179"/>
                  <a:gd name="T72" fmla="*/ 140 w 1182"/>
                  <a:gd name="T73" fmla="*/ 786 h 1179"/>
                  <a:gd name="T74" fmla="*/ 61 w 1182"/>
                  <a:gd name="T75" fmla="*/ 856 h 1179"/>
                  <a:gd name="T76" fmla="*/ 107 w 1182"/>
                  <a:gd name="T77" fmla="*/ 932 h 1179"/>
                  <a:gd name="T78" fmla="*/ 207 w 1182"/>
                  <a:gd name="T79" fmla="*/ 898 h 1179"/>
                  <a:gd name="T80" fmla="*/ 256 w 1182"/>
                  <a:gd name="T81" fmla="*/ 951 h 1179"/>
                  <a:gd name="T82" fmla="*/ 212 w 1182"/>
                  <a:gd name="T83" fmla="*/ 1047 h 1179"/>
                  <a:gd name="T84" fmla="*/ 285 w 1182"/>
                  <a:gd name="T85" fmla="*/ 1099 h 1179"/>
                  <a:gd name="T86" fmla="*/ 363 w 1182"/>
                  <a:gd name="T87" fmla="*/ 1027 h 1179"/>
                  <a:gd name="T88" fmla="*/ 427 w 1182"/>
                  <a:gd name="T89" fmla="*/ 1055 h 1179"/>
                  <a:gd name="T90" fmla="*/ 426 w 1182"/>
                  <a:gd name="T91" fmla="*/ 1161 h 1179"/>
                  <a:gd name="T92" fmla="*/ 514 w 1182"/>
                  <a:gd name="T93" fmla="*/ 1179 h 1179"/>
                  <a:gd name="T94" fmla="*/ 557 w 1182"/>
                  <a:gd name="T95" fmla="*/ 1082 h 1179"/>
                  <a:gd name="T96" fmla="*/ 591 w 1182"/>
                  <a:gd name="T97" fmla="*/ 1083 h 1179"/>
                  <a:gd name="T98" fmla="*/ 626 w 1182"/>
                  <a:gd name="T99" fmla="*/ 1082 h 1179"/>
                  <a:gd name="T100" fmla="*/ 668 w 1182"/>
                  <a:gd name="T101" fmla="*/ 1179 h 1179"/>
                  <a:gd name="T102" fmla="*/ 756 w 1182"/>
                  <a:gd name="T103" fmla="*/ 1161 h 1179"/>
                  <a:gd name="T104" fmla="*/ 755 w 1182"/>
                  <a:gd name="T105" fmla="*/ 1055 h 1179"/>
                  <a:gd name="T106" fmla="*/ 819 w 1182"/>
                  <a:gd name="T107" fmla="*/ 1027 h 1179"/>
                  <a:gd name="T108" fmla="*/ 897 w 1182"/>
                  <a:gd name="T109" fmla="*/ 1099 h 1179"/>
                  <a:gd name="T110" fmla="*/ 970 w 1182"/>
                  <a:gd name="T111" fmla="*/ 1047 h 1179"/>
                  <a:gd name="T112" fmla="*/ 927 w 1182"/>
                  <a:gd name="T113" fmla="*/ 951 h 1179"/>
                  <a:gd name="T114" fmla="*/ 975 w 1182"/>
                  <a:gd name="T115" fmla="*/ 898 h 1179"/>
                  <a:gd name="T116" fmla="*/ 1076 w 1182"/>
                  <a:gd name="T117" fmla="*/ 932 h 1179"/>
                  <a:gd name="T118" fmla="*/ 1121 w 1182"/>
                  <a:gd name="T119" fmla="*/ 856 h 1179"/>
                  <a:gd name="T120" fmla="*/ 1042 w 1182"/>
                  <a:gd name="T121" fmla="*/ 786 h 1179"/>
                  <a:gd name="T122" fmla="*/ 1066 w 1182"/>
                  <a:gd name="T123" fmla="*/ 716 h 1179"/>
                  <a:gd name="T124" fmla="*/ 1172 w 1182"/>
                  <a:gd name="T125" fmla="*/ 706 h 1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82" h="1179">
                    <a:moveTo>
                      <a:pt x="1172" y="706"/>
                    </a:moveTo>
                    <a:cubicBezTo>
                      <a:pt x="1177" y="678"/>
                      <a:pt x="1181" y="649"/>
                      <a:pt x="1182" y="619"/>
                    </a:cubicBezTo>
                    <a:cubicBezTo>
                      <a:pt x="1082" y="588"/>
                      <a:pt x="1082" y="588"/>
                      <a:pt x="1082" y="588"/>
                    </a:cubicBezTo>
                    <a:cubicBezTo>
                      <a:pt x="1082" y="562"/>
                      <a:pt x="1080" y="536"/>
                      <a:pt x="1075" y="511"/>
                    </a:cubicBezTo>
                    <a:cubicBezTo>
                      <a:pt x="1168" y="459"/>
                      <a:pt x="1168" y="459"/>
                      <a:pt x="1168" y="459"/>
                    </a:cubicBezTo>
                    <a:cubicBezTo>
                      <a:pt x="1161" y="431"/>
                      <a:pt x="1153" y="403"/>
                      <a:pt x="1143" y="377"/>
                    </a:cubicBezTo>
                    <a:cubicBezTo>
                      <a:pt x="1038" y="389"/>
                      <a:pt x="1038" y="389"/>
                      <a:pt x="1038" y="389"/>
                    </a:cubicBezTo>
                    <a:cubicBezTo>
                      <a:pt x="1027" y="364"/>
                      <a:pt x="1014" y="341"/>
                      <a:pt x="999" y="319"/>
                    </a:cubicBezTo>
                    <a:cubicBezTo>
                      <a:pt x="1062" y="234"/>
                      <a:pt x="1062" y="234"/>
                      <a:pt x="1062" y="234"/>
                    </a:cubicBezTo>
                    <a:cubicBezTo>
                      <a:pt x="1045" y="211"/>
                      <a:pt x="1026" y="190"/>
                      <a:pt x="1006" y="171"/>
                    </a:cubicBezTo>
                    <a:cubicBezTo>
                      <a:pt x="916" y="224"/>
                      <a:pt x="916" y="224"/>
                      <a:pt x="916" y="224"/>
                    </a:cubicBezTo>
                    <a:cubicBezTo>
                      <a:pt x="895" y="206"/>
                      <a:pt x="873" y="189"/>
                      <a:pt x="850" y="175"/>
                    </a:cubicBezTo>
                    <a:cubicBezTo>
                      <a:pt x="873" y="72"/>
                      <a:pt x="873" y="72"/>
                      <a:pt x="873" y="72"/>
                    </a:cubicBezTo>
                    <a:cubicBezTo>
                      <a:pt x="848" y="58"/>
                      <a:pt x="823" y="47"/>
                      <a:pt x="797" y="37"/>
                    </a:cubicBezTo>
                    <a:cubicBezTo>
                      <a:pt x="735" y="123"/>
                      <a:pt x="735" y="123"/>
                      <a:pt x="735" y="123"/>
                    </a:cubicBezTo>
                    <a:cubicBezTo>
                      <a:pt x="709" y="115"/>
                      <a:pt x="682" y="109"/>
                      <a:pt x="654" y="105"/>
                    </a:cubicBezTo>
                    <a:cubicBezTo>
                      <a:pt x="633" y="2"/>
                      <a:pt x="633" y="2"/>
                      <a:pt x="633" y="2"/>
                    </a:cubicBezTo>
                    <a:cubicBezTo>
                      <a:pt x="619" y="1"/>
                      <a:pt x="605" y="0"/>
                      <a:pt x="591" y="0"/>
                    </a:cubicBezTo>
                    <a:cubicBezTo>
                      <a:pt x="577" y="0"/>
                      <a:pt x="563" y="1"/>
                      <a:pt x="549" y="2"/>
                    </a:cubicBezTo>
                    <a:cubicBezTo>
                      <a:pt x="528" y="105"/>
                      <a:pt x="528" y="105"/>
                      <a:pt x="528" y="105"/>
                    </a:cubicBezTo>
                    <a:cubicBezTo>
                      <a:pt x="500" y="109"/>
                      <a:pt x="473" y="115"/>
                      <a:pt x="447" y="123"/>
                    </a:cubicBezTo>
                    <a:cubicBezTo>
                      <a:pt x="386" y="37"/>
                      <a:pt x="386" y="37"/>
                      <a:pt x="386" y="37"/>
                    </a:cubicBezTo>
                    <a:cubicBezTo>
                      <a:pt x="359" y="47"/>
                      <a:pt x="334" y="58"/>
                      <a:pt x="310" y="72"/>
                    </a:cubicBezTo>
                    <a:cubicBezTo>
                      <a:pt x="333" y="175"/>
                      <a:pt x="333" y="175"/>
                      <a:pt x="333" y="175"/>
                    </a:cubicBezTo>
                    <a:cubicBezTo>
                      <a:pt x="309" y="189"/>
                      <a:pt x="287" y="206"/>
                      <a:pt x="267" y="224"/>
                    </a:cubicBezTo>
                    <a:cubicBezTo>
                      <a:pt x="176" y="171"/>
                      <a:pt x="176" y="171"/>
                      <a:pt x="176" y="171"/>
                    </a:cubicBezTo>
                    <a:cubicBezTo>
                      <a:pt x="156" y="190"/>
                      <a:pt x="137" y="211"/>
                      <a:pt x="120" y="234"/>
                    </a:cubicBezTo>
                    <a:cubicBezTo>
                      <a:pt x="183" y="319"/>
                      <a:pt x="183" y="319"/>
                      <a:pt x="183" y="319"/>
                    </a:cubicBezTo>
                    <a:cubicBezTo>
                      <a:pt x="168" y="341"/>
                      <a:pt x="155" y="364"/>
                      <a:pt x="144" y="389"/>
                    </a:cubicBezTo>
                    <a:cubicBezTo>
                      <a:pt x="40" y="377"/>
                      <a:pt x="40" y="377"/>
                      <a:pt x="40" y="377"/>
                    </a:cubicBezTo>
                    <a:cubicBezTo>
                      <a:pt x="29" y="403"/>
                      <a:pt x="21" y="431"/>
                      <a:pt x="14" y="459"/>
                    </a:cubicBezTo>
                    <a:cubicBezTo>
                      <a:pt x="107" y="511"/>
                      <a:pt x="107" y="511"/>
                      <a:pt x="107" y="511"/>
                    </a:cubicBezTo>
                    <a:cubicBezTo>
                      <a:pt x="103" y="536"/>
                      <a:pt x="100" y="562"/>
                      <a:pt x="100" y="588"/>
                    </a:cubicBezTo>
                    <a:cubicBezTo>
                      <a:pt x="0" y="619"/>
                      <a:pt x="0" y="619"/>
                      <a:pt x="0" y="619"/>
                    </a:cubicBezTo>
                    <a:cubicBezTo>
                      <a:pt x="1" y="649"/>
                      <a:pt x="5" y="678"/>
                      <a:pt x="10" y="706"/>
                    </a:cubicBezTo>
                    <a:cubicBezTo>
                      <a:pt x="116" y="716"/>
                      <a:pt x="116" y="716"/>
                      <a:pt x="116" y="716"/>
                    </a:cubicBezTo>
                    <a:cubicBezTo>
                      <a:pt x="122" y="740"/>
                      <a:pt x="130" y="764"/>
                      <a:pt x="140" y="786"/>
                    </a:cubicBezTo>
                    <a:cubicBezTo>
                      <a:pt x="61" y="856"/>
                      <a:pt x="61" y="856"/>
                      <a:pt x="61" y="856"/>
                    </a:cubicBezTo>
                    <a:cubicBezTo>
                      <a:pt x="74" y="883"/>
                      <a:pt x="90" y="908"/>
                      <a:pt x="107" y="932"/>
                    </a:cubicBezTo>
                    <a:cubicBezTo>
                      <a:pt x="207" y="898"/>
                      <a:pt x="207" y="898"/>
                      <a:pt x="207" y="898"/>
                    </a:cubicBezTo>
                    <a:cubicBezTo>
                      <a:pt x="222" y="917"/>
                      <a:pt x="238" y="934"/>
                      <a:pt x="256" y="951"/>
                    </a:cubicBezTo>
                    <a:cubicBezTo>
                      <a:pt x="212" y="1047"/>
                      <a:pt x="212" y="1047"/>
                      <a:pt x="212" y="1047"/>
                    </a:cubicBezTo>
                    <a:cubicBezTo>
                      <a:pt x="235" y="1066"/>
                      <a:pt x="259" y="1083"/>
                      <a:pt x="285" y="1099"/>
                    </a:cubicBezTo>
                    <a:cubicBezTo>
                      <a:pt x="363" y="1027"/>
                      <a:pt x="363" y="1027"/>
                      <a:pt x="363" y="1027"/>
                    </a:cubicBezTo>
                    <a:cubicBezTo>
                      <a:pt x="384" y="1038"/>
                      <a:pt x="405" y="1047"/>
                      <a:pt x="427" y="1055"/>
                    </a:cubicBezTo>
                    <a:cubicBezTo>
                      <a:pt x="426" y="1161"/>
                      <a:pt x="426" y="1161"/>
                      <a:pt x="426" y="1161"/>
                    </a:cubicBezTo>
                    <a:cubicBezTo>
                      <a:pt x="455" y="1169"/>
                      <a:pt x="484" y="1175"/>
                      <a:pt x="514" y="1179"/>
                    </a:cubicBezTo>
                    <a:cubicBezTo>
                      <a:pt x="557" y="1082"/>
                      <a:pt x="557" y="1082"/>
                      <a:pt x="557" y="1082"/>
                    </a:cubicBezTo>
                    <a:cubicBezTo>
                      <a:pt x="568" y="1083"/>
                      <a:pt x="580" y="1083"/>
                      <a:pt x="591" y="1083"/>
                    </a:cubicBezTo>
                    <a:cubicBezTo>
                      <a:pt x="603" y="1083"/>
                      <a:pt x="614" y="1083"/>
                      <a:pt x="626" y="1082"/>
                    </a:cubicBezTo>
                    <a:cubicBezTo>
                      <a:pt x="668" y="1179"/>
                      <a:pt x="668" y="1179"/>
                      <a:pt x="668" y="1179"/>
                    </a:cubicBezTo>
                    <a:cubicBezTo>
                      <a:pt x="698" y="1175"/>
                      <a:pt x="728" y="1169"/>
                      <a:pt x="756" y="1161"/>
                    </a:cubicBezTo>
                    <a:cubicBezTo>
                      <a:pt x="755" y="1055"/>
                      <a:pt x="755" y="1055"/>
                      <a:pt x="755" y="1055"/>
                    </a:cubicBezTo>
                    <a:cubicBezTo>
                      <a:pt x="777" y="1047"/>
                      <a:pt x="799" y="1038"/>
                      <a:pt x="819" y="1027"/>
                    </a:cubicBezTo>
                    <a:cubicBezTo>
                      <a:pt x="897" y="1099"/>
                      <a:pt x="897" y="1099"/>
                      <a:pt x="897" y="1099"/>
                    </a:cubicBezTo>
                    <a:cubicBezTo>
                      <a:pt x="923" y="1083"/>
                      <a:pt x="947" y="1066"/>
                      <a:pt x="970" y="1047"/>
                    </a:cubicBezTo>
                    <a:cubicBezTo>
                      <a:pt x="927" y="951"/>
                      <a:pt x="927" y="951"/>
                      <a:pt x="927" y="951"/>
                    </a:cubicBezTo>
                    <a:cubicBezTo>
                      <a:pt x="944" y="934"/>
                      <a:pt x="960" y="917"/>
                      <a:pt x="975" y="898"/>
                    </a:cubicBezTo>
                    <a:cubicBezTo>
                      <a:pt x="1076" y="932"/>
                      <a:pt x="1076" y="932"/>
                      <a:pt x="1076" y="932"/>
                    </a:cubicBezTo>
                    <a:cubicBezTo>
                      <a:pt x="1093" y="908"/>
                      <a:pt x="1108" y="883"/>
                      <a:pt x="1121" y="856"/>
                    </a:cubicBezTo>
                    <a:cubicBezTo>
                      <a:pt x="1042" y="786"/>
                      <a:pt x="1042" y="786"/>
                      <a:pt x="1042" y="786"/>
                    </a:cubicBezTo>
                    <a:cubicBezTo>
                      <a:pt x="1052" y="764"/>
                      <a:pt x="1060" y="740"/>
                      <a:pt x="1066" y="716"/>
                    </a:cubicBezTo>
                    <a:lnTo>
                      <a:pt x="1172" y="706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outerShdw blurRad="50800" dist="25400" dir="10800000" algn="r" rotWithShape="0">
                  <a:prstClr val="black">
                    <a:alpha val="3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93" name="Oval 87"/>
              <p:cNvSpPr>
                <a:spLocks noChangeArrowheads="1"/>
              </p:cNvSpPr>
              <p:nvPr/>
            </p:nvSpPr>
            <p:spPr bwMode="auto">
              <a:xfrm>
                <a:off x="1710450" y="2882255"/>
                <a:ext cx="1288877" cy="1287287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94" name="Oval 87"/>
              <p:cNvSpPr>
                <a:spLocks noChangeArrowheads="1"/>
              </p:cNvSpPr>
              <p:nvPr/>
            </p:nvSpPr>
            <p:spPr bwMode="auto">
              <a:xfrm>
                <a:off x="1822295" y="2993961"/>
                <a:ext cx="1065187" cy="1063874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6497962" y="2683248"/>
              <a:ext cx="1927067" cy="1922929"/>
              <a:chOff x="1437462" y="2610442"/>
              <a:chExt cx="1834854" cy="1830914"/>
            </a:xfrm>
          </p:grpSpPr>
          <p:sp>
            <p:nvSpPr>
              <p:cNvPr id="89" name="Freeform 88"/>
              <p:cNvSpPr>
                <a:spLocks/>
              </p:cNvSpPr>
              <p:nvPr/>
            </p:nvSpPr>
            <p:spPr bwMode="auto">
              <a:xfrm>
                <a:off x="1437462" y="2610442"/>
                <a:ext cx="1834854" cy="1830914"/>
              </a:xfrm>
              <a:custGeom>
                <a:avLst/>
                <a:gdLst>
                  <a:gd name="T0" fmla="*/ 1172 w 1182"/>
                  <a:gd name="T1" fmla="*/ 706 h 1179"/>
                  <a:gd name="T2" fmla="*/ 1182 w 1182"/>
                  <a:gd name="T3" fmla="*/ 619 h 1179"/>
                  <a:gd name="T4" fmla="*/ 1082 w 1182"/>
                  <a:gd name="T5" fmla="*/ 588 h 1179"/>
                  <a:gd name="T6" fmla="*/ 1075 w 1182"/>
                  <a:gd name="T7" fmla="*/ 511 h 1179"/>
                  <a:gd name="T8" fmla="*/ 1168 w 1182"/>
                  <a:gd name="T9" fmla="*/ 459 h 1179"/>
                  <a:gd name="T10" fmla="*/ 1143 w 1182"/>
                  <a:gd name="T11" fmla="*/ 377 h 1179"/>
                  <a:gd name="T12" fmla="*/ 1038 w 1182"/>
                  <a:gd name="T13" fmla="*/ 389 h 1179"/>
                  <a:gd name="T14" fmla="*/ 999 w 1182"/>
                  <a:gd name="T15" fmla="*/ 319 h 1179"/>
                  <a:gd name="T16" fmla="*/ 1062 w 1182"/>
                  <a:gd name="T17" fmla="*/ 234 h 1179"/>
                  <a:gd name="T18" fmla="*/ 1006 w 1182"/>
                  <a:gd name="T19" fmla="*/ 171 h 1179"/>
                  <a:gd name="T20" fmla="*/ 916 w 1182"/>
                  <a:gd name="T21" fmla="*/ 224 h 1179"/>
                  <a:gd name="T22" fmla="*/ 850 w 1182"/>
                  <a:gd name="T23" fmla="*/ 175 h 1179"/>
                  <a:gd name="T24" fmla="*/ 873 w 1182"/>
                  <a:gd name="T25" fmla="*/ 72 h 1179"/>
                  <a:gd name="T26" fmla="*/ 797 w 1182"/>
                  <a:gd name="T27" fmla="*/ 37 h 1179"/>
                  <a:gd name="T28" fmla="*/ 735 w 1182"/>
                  <a:gd name="T29" fmla="*/ 123 h 1179"/>
                  <a:gd name="T30" fmla="*/ 654 w 1182"/>
                  <a:gd name="T31" fmla="*/ 105 h 1179"/>
                  <a:gd name="T32" fmla="*/ 633 w 1182"/>
                  <a:gd name="T33" fmla="*/ 2 h 1179"/>
                  <a:gd name="T34" fmla="*/ 591 w 1182"/>
                  <a:gd name="T35" fmla="*/ 0 h 1179"/>
                  <a:gd name="T36" fmla="*/ 549 w 1182"/>
                  <a:gd name="T37" fmla="*/ 2 h 1179"/>
                  <a:gd name="T38" fmla="*/ 528 w 1182"/>
                  <a:gd name="T39" fmla="*/ 105 h 1179"/>
                  <a:gd name="T40" fmla="*/ 447 w 1182"/>
                  <a:gd name="T41" fmla="*/ 123 h 1179"/>
                  <a:gd name="T42" fmla="*/ 386 w 1182"/>
                  <a:gd name="T43" fmla="*/ 37 h 1179"/>
                  <a:gd name="T44" fmla="*/ 310 w 1182"/>
                  <a:gd name="T45" fmla="*/ 72 h 1179"/>
                  <a:gd name="T46" fmla="*/ 333 w 1182"/>
                  <a:gd name="T47" fmla="*/ 175 h 1179"/>
                  <a:gd name="T48" fmla="*/ 267 w 1182"/>
                  <a:gd name="T49" fmla="*/ 224 h 1179"/>
                  <a:gd name="T50" fmla="*/ 176 w 1182"/>
                  <a:gd name="T51" fmla="*/ 171 h 1179"/>
                  <a:gd name="T52" fmla="*/ 120 w 1182"/>
                  <a:gd name="T53" fmla="*/ 234 h 1179"/>
                  <a:gd name="T54" fmla="*/ 183 w 1182"/>
                  <a:gd name="T55" fmla="*/ 319 h 1179"/>
                  <a:gd name="T56" fmla="*/ 144 w 1182"/>
                  <a:gd name="T57" fmla="*/ 389 h 1179"/>
                  <a:gd name="T58" fmla="*/ 40 w 1182"/>
                  <a:gd name="T59" fmla="*/ 377 h 1179"/>
                  <a:gd name="T60" fmla="*/ 14 w 1182"/>
                  <a:gd name="T61" fmla="*/ 459 h 1179"/>
                  <a:gd name="T62" fmla="*/ 107 w 1182"/>
                  <a:gd name="T63" fmla="*/ 511 h 1179"/>
                  <a:gd name="T64" fmla="*/ 100 w 1182"/>
                  <a:gd name="T65" fmla="*/ 588 h 1179"/>
                  <a:gd name="T66" fmla="*/ 0 w 1182"/>
                  <a:gd name="T67" fmla="*/ 619 h 1179"/>
                  <a:gd name="T68" fmla="*/ 10 w 1182"/>
                  <a:gd name="T69" fmla="*/ 706 h 1179"/>
                  <a:gd name="T70" fmla="*/ 116 w 1182"/>
                  <a:gd name="T71" fmla="*/ 716 h 1179"/>
                  <a:gd name="T72" fmla="*/ 140 w 1182"/>
                  <a:gd name="T73" fmla="*/ 786 h 1179"/>
                  <a:gd name="T74" fmla="*/ 61 w 1182"/>
                  <a:gd name="T75" fmla="*/ 856 h 1179"/>
                  <a:gd name="T76" fmla="*/ 107 w 1182"/>
                  <a:gd name="T77" fmla="*/ 932 h 1179"/>
                  <a:gd name="T78" fmla="*/ 207 w 1182"/>
                  <a:gd name="T79" fmla="*/ 898 h 1179"/>
                  <a:gd name="T80" fmla="*/ 256 w 1182"/>
                  <a:gd name="T81" fmla="*/ 951 h 1179"/>
                  <a:gd name="T82" fmla="*/ 212 w 1182"/>
                  <a:gd name="T83" fmla="*/ 1047 h 1179"/>
                  <a:gd name="T84" fmla="*/ 285 w 1182"/>
                  <a:gd name="T85" fmla="*/ 1099 h 1179"/>
                  <a:gd name="T86" fmla="*/ 363 w 1182"/>
                  <a:gd name="T87" fmla="*/ 1027 h 1179"/>
                  <a:gd name="T88" fmla="*/ 427 w 1182"/>
                  <a:gd name="T89" fmla="*/ 1055 h 1179"/>
                  <a:gd name="T90" fmla="*/ 426 w 1182"/>
                  <a:gd name="T91" fmla="*/ 1161 h 1179"/>
                  <a:gd name="T92" fmla="*/ 514 w 1182"/>
                  <a:gd name="T93" fmla="*/ 1179 h 1179"/>
                  <a:gd name="T94" fmla="*/ 557 w 1182"/>
                  <a:gd name="T95" fmla="*/ 1082 h 1179"/>
                  <a:gd name="T96" fmla="*/ 591 w 1182"/>
                  <a:gd name="T97" fmla="*/ 1083 h 1179"/>
                  <a:gd name="T98" fmla="*/ 626 w 1182"/>
                  <a:gd name="T99" fmla="*/ 1082 h 1179"/>
                  <a:gd name="T100" fmla="*/ 668 w 1182"/>
                  <a:gd name="T101" fmla="*/ 1179 h 1179"/>
                  <a:gd name="T102" fmla="*/ 756 w 1182"/>
                  <a:gd name="T103" fmla="*/ 1161 h 1179"/>
                  <a:gd name="T104" fmla="*/ 755 w 1182"/>
                  <a:gd name="T105" fmla="*/ 1055 h 1179"/>
                  <a:gd name="T106" fmla="*/ 819 w 1182"/>
                  <a:gd name="T107" fmla="*/ 1027 h 1179"/>
                  <a:gd name="T108" fmla="*/ 897 w 1182"/>
                  <a:gd name="T109" fmla="*/ 1099 h 1179"/>
                  <a:gd name="T110" fmla="*/ 970 w 1182"/>
                  <a:gd name="T111" fmla="*/ 1047 h 1179"/>
                  <a:gd name="T112" fmla="*/ 927 w 1182"/>
                  <a:gd name="T113" fmla="*/ 951 h 1179"/>
                  <a:gd name="T114" fmla="*/ 975 w 1182"/>
                  <a:gd name="T115" fmla="*/ 898 h 1179"/>
                  <a:gd name="T116" fmla="*/ 1076 w 1182"/>
                  <a:gd name="T117" fmla="*/ 932 h 1179"/>
                  <a:gd name="T118" fmla="*/ 1121 w 1182"/>
                  <a:gd name="T119" fmla="*/ 856 h 1179"/>
                  <a:gd name="T120" fmla="*/ 1042 w 1182"/>
                  <a:gd name="T121" fmla="*/ 786 h 1179"/>
                  <a:gd name="T122" fmla="*/ 1066 w 1182"/>
                  <a:gd name="T123" fmla="*/ 716 h 1179"/>
                  <a:gd name="T124" fmla="*/ 1172 w 1182"/>
                  <a:gd name="T125" fmla="*/ 706 h 1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82" h="1179">
                    <a:moveTo>
                      <a:pt x="1172" y="706"/>
                    </a:moveTo>
                    <a:cubicBezTo>
                      <a:pt x="1177" y="678"/>
                      <a:pt x="1181" y="649"/>
                      <a:pt x="1182" y="619"/>
                    </a:cubicBezTo>
                    <a:cubicBezTo>
                      <a:pt x="1082" y="588"/>
                      <a:pt x="1082" y="588"/>
                      <a:pt x="1082" y="588"/>
                    </a:cubicBezTo>
                    <a:cubicBezTo>
                      <a:pt x="1082" y="562"/>
                      <a:pt x="1080" y="536"/>
                      <a:pt x="1075" y="511"/>
                    </a:cubicBezTo>
                    <a:cubicBezTo>
                      <a:pt x="1168" y="459"/>
                      <a:pt x="1168" y="459"/>
                      <a:pt x="1168" y="459"/>
                    </a:cubicBezTo>
                    <a:cubicBezTo>
                      <a:pt x="1161" y="431"/>
                      <a:pt x="1153" y="403"/>
                      <a:pt x="1143" y="377"/>
                    </a:cubicBezTo>
                    <a:cubicBezTo>
                      <a:pt x="1038" y="389"/>
                      <a:pt x="1038" y="389"/>
                      <a:pt x="1038" y="389"/>
                    </a:cubicBezTo>
                    <a:cubicBezTo>
                      <a:pt x="1027" y="364"/>
                      <a:pt x="1014" y="341"/>
                      <a:pt x="999" y="319"/>
                    </a:cubicBezTo>
                    <a:cubicBezTo>
                      <a:pt x="1062" y="234"/>
                      <a:pt x="1062" y="234"/>
                      <a:pt x="1062" y="234"/>
                    </a:cubicBezTo>
                    <a:cubicBezTo>
                      <a:pt x="1045" y="211"/>
                      <a:pt x="1026" y="190"/>
                      <a:pt x="1006" y="171"/>
                    </a:cubicBezTo>
                    <a:cubicBezTo>
                      <a:pt x="916" y="224"/>
                      <a:pt x="916" y="224"/>
                      <a:pt x="916" y="224"/>
                    </a:cubicBezTo>
                    <a:cubicBezTo>
                      <a:pt x="895" y="206"/>
                      <a:pt x="873" y="189"/>
                      <a:pt x="850" y="175"/>
                    </a:cubicBezTo>
                    <a:cubicBezTo>
                      <a:pt x="873" y="72"/>
                      <a:pt x="873" y="72"/>
                      <a:pt x="873" y="72"/>
                    </a:cubicBezTo>
                    <a:cubicBezTo>
                      <a:pt x="848" y="58"/>
                      <a:pt x="823" y="47"/>
                      <a:pt x="797" y="37"/>
                    </a:cubicBezTo>
                    <a:cubicBezTo>
                      <a:pt x="735" y="123"/>
                      <a:pt x="735" y="123"/>
                      <a:pt x="735" y="123"/>
                    </a:cubicBezTo>
                    <a:cubicBezTo>
                      <a:pt x="709" y="115"/>
                      <a:pt x="682" y="109"/>
                      <a:pt x="654" y="105"/>
                    </a:cubicBezTo>
                    <a:cubicBezTo>
                      <a:pt x="633" y="2"/>
                      <a:pt x="633" y="2"/>
                      <a:pt x="633" y="2"/>
                    </a:cubicBezTo>
                    <a:cubicBezTo>
                      <a:pt x="619" y="1"/>
                      <a:pt x="605" y="0"/>
                      <a:pt x="591" y="0"/>
                    </a:cubicBezTo>
                    <a:cubicBezTo>
                      <a:pt x="577" y="0"/>
                      <a:pt x="563" y="1"/>
                      <a:pt x="549" y="2"/>
                    </a:cubicBezTo>
                    <a:cubicBezTo>
                      <a:pt x="528" y="105"/>
                      <a:pt x="528" y="105"/>
                      <a:pt x="528" y="105"/>
                    </a:cubicBezTo>
                    <a:cubicBezTo>
                      <a:pt x="500" y="109"/>
                      <a:pt x="473" y="115"/>
                      <a:pt x="447" y="123"/>
                    </a:cubicBezTo>
                    <a:cubicBezTo>
                      <a:pt x="386" y="37"/>
                      <a:pt x="386" y="37"/>
                      <a:pt x="386" y="37"/>
                    </a:cubicBezTo>
                    <a:cubicBezTo>
                      <a:pt x="359" y="47"/>
                      <a:pt x="334" y="58"/>
                      <a:pt x="310" y="72"/>
                    </a:cubicBezTo>
                    <a:cubicBezTo>
                      <a:pt x="333" y="175"/>
                      <a:pt x="333" y="175"/>
                      <a:pt x="333" y="175"/>
                    </a:cubicBezTo>
                    <a:cubicBezTo>
                      <a:pt x="309" y="189"/>
                      <a:pt x="287" y="206"/>
                      <a:pt x="267" y="224"/>
                    </a:cubicBezTo>
                    <a:cubicBezTo>
                      <a:pt x="176" y="171"/>
                      <a:pt x="176" y="171"/>
                      <a:pt x="176" y="171"/>
                    </a:cubicBezTo>
                    <a:cubicBezTo>
                      <a:pt x="156" y="190"/>
                      <a:pt x="137" y="211"/>
                      <a:pt x="120" y="234"/>
                    </a:cubicBezTo>
                    <a:cubicBezTo>
                      <a:pt x="183" y="319"/>
                      <a:pt x="183" y="319"/>
                      <a:pt x="183" y="319"/>
                    </a:cubicBezTo>
                    <a:cubicBezTo>
                      <a:pt x="168" y="341"/>
                      <a:pt x="155" y="364"/>
                      <a:pt x="144" y="389"/>
                    </a:cubicBezTo>
                    <a:cubicBezTo>
                      <a:pt x="40" y="377"/>
                      <a:pt x="40" y="377"/>
                      <a:pt x="40" y="377"/>
                    </a:cubicBezTo>
                    <a:cubicBezTo>
                      <a:pt x="29" y="403"/>
                      <a:pt x="21" y="431"/>
                      <a:pt x="14" y="459"/>
                    </a:cubicBezTo>
                    <a:cubicBezTo>
                      <a:pt x="107" y="511"/>
                      <a:pt x="107" y="511"/>
                      <a:pt x="107" y="511"/>
                    </a:cubicBezTo>
                    <a:cubicBezTo>
                      <a:pt x="103" y="536"/>
                      <a:pt x="100" y="562"/>
                      <a:pt x="100" y="588"/>
                    </a:cubicBezTo>
                    <a:cubicBezTo>
                      <a:pt x="0" y="619"/>
                      <a:pt x="0" y="619"/>
                      <a:pt x="0" y="619"/>
                    </a:cubicBezTo>
                    <a:cubicBezTo>
                      <a:pt x="1" y="649"/>
                      <a:pt x="5" y="678"/>
                      <a:pt x="10" y="706"/>
                    </a:cubicBezTo>
                    <a:cubicBezTo>
                      <a:pt x="116" y="716"/>
                      <a:pt x="116" y="716"/>
                      <a:pt x="116" y="716"/>
                    </a:cubicBezTo>
                    <a:cubicBezTo>
                      <a:pt x="122" y="740"/>
                      <a:pt x="130" y="764"/>
                      <a:pt x="140" y="786"/>
                    </a:cubicBezTo>
                    <a:cubicBezTo>
                      <a:pt x="61" y="856"/>
                      <a:pt x="61" y="856"/>
                      <a:pt x="61" y="856"/>
                    </a:cubicBezTo>
                    <a:cubicBezTo>
                      <a:pt x="74" y="883"/>
                      <a:pt x="90" y="908"/>
                      <a:pt x="107" y="932"/>
                    </a:cubicBezTo>
                    <a:cubicBezTo>
                      <a:pt x="207" y="898"/>
                      <a:pt x="207" y="898"/>
                      <a:pt x="207" y="898"/>
                    </a:cubicBezTo>
                    <a:cubicBezTo>
                      <a:pt x="222" y="917"/>
                      <a:pt x="238" y="934"/>
                      <a:pt x="256" y="951"/>
                    </a:cubicBezTo>
                    <a:cubicBezTo>
                      <a:pt x="212" y="1047"/>
                      <a:pt x="212" y="1047"/>
                      <a:pt x="212" y="1047"/>
                    </a:cubicBezTo>
                    <a:cubicBezTo>
                      <a:pt x="235" y="1066"/>
                      <a:pt x="259" y="1083"/>
                      <a:pt x="285" y="1099"/>
                    </a:cubicBezTo>
                    <a:cubicBezTo>
                      <a:pt x="363" y="1027"/>
                      <a:pt x="363" y="1027"/>
                      <a:pt x="363" y="1027"/>
                    </a:cubicBezTo>
                    <a:cubicBezTo>
                      <a:pt x="384" y="1038"/>
                      <a:pt x="405" y="1047"/>
                      <a:pt x="427" y="1055"/>
                    </a:cubicBezTo>
                    <a:cubicBezTo>
                      <a:pt x="426" y="1161"/>
                      <a:pt x="426" y="1161"/>
                      <a:pt x="426" y="1161"/>
                    </a:cubicBezTo>
                    <a:cubicBezTo>
                      <a:pt x="455" y="1169"/>
                      <a:pt x="484" y="1175"/>
                      <a:pt x="514" y="1179"/>
                    </a:cubicBezTo>
                    <a:cubicBezTo>
                      <a:pt x="557" y="1082"/>
                      <a:pt x="557" y="1082"/>
                      <a:pt x="557" y="1082"/>
                    </a:cubicBezTo>
                    <a:cubicBezTo>
                      <a:pt x="568" y="1083"/>
                      <a:pt x="580" y="1083"/>
                      <a:pt x="591" y="1083"/>
                    </a:cubicBezTo>
                    <a:cubicBezTo>
                      <a:pt x="603" y="1083"/>
                      <a:pt x="614" y="1083"/>
                      <a:pt x="626" y="1082"/>
                    </a:cubicBezTo>
                    <a:cubicBezTo>
                      <a:pt x="668" y="1179"/>
                      <a:pt x="668" y="1179"/>
                      <a:pt x="668" y="1179"/>
                    </a:cubicBezTo>
                    <a:cubicBezTo>
                      <a:pt x="698" y="1175"/>
                      <a:pt x="728" y="1169"/>
                      <a:pt x="756" y="1161"/>
                    </a:cubicBezTo>
                    <a:cubicBezTo>
                      <a:pt x="755" y="1055"/>
                      <a:pt x="755" y="1055"/>
                      <a:pt x="755" y="1055"/>
                    </a:cubicBezTo>
                    <a:cubicBezTo>
                      <a:pt x="777" y="1047"/>
                      <a:pt x="799" y="1038"/>
                      <a:pt x="819" y="1027"/>
                    </a:cubicBezTo>
                    <a:cubicBezTo>
                      <a:pt x="897" y="1099"/>
                      <a:pt x="897" y="1099"/>
                      <a:pt x="897" y="1099"/>
                    </a:cubicBezTo>
                    <a:cubicBezTo>
                      <a:pt x="923" y="1083"/>
                      <a:pt x="947" y="1066"/>
                      <a:pt x="970" y="1047"/>
                    </a:cubicBezTo>
                    <a:cubicBezTo>
                      <a:pt x="927" y="951"/>
                      <a:pt x="927" y="951"/>
                      <a:pt x="927" y="951"/>
                    </a:cubicBezTo>
                    <a:cubicBezTo>
                      <a:pt x="944" y="934"/>
                      <a:pt x="960" y="917"/>
                      <a:pt x="975" y="898"/>
                    </a:cubicBezTo>
                    <a:cubicBezTo>
                      <a:pt x="1076" y="932"/>
                      <a:pt x="1076" y="932"/>
                      <a:pt x="1076" y="932"/>
                    </a:cubicBezTo>
                    <a:cubicBezTo>
                      <a:pt x="1093" y="908"/>
                      <a:pt x="1108" y="883"/>
                      <a:pt x="1121" y="856"/>
                    </a:cubicBezTo>
                    <a:cubicBezTo>
                      <a:pt x="1042" y="786"/>
                      <a:pt x="1042" y="786"/>
                      <a:pt x="1042" y="786"/>
                    </a:cubicBezTo>
                    <a:cubicBezTo>
                      <a:pt x="1052" y="764"/>
                      <a:pt x="1060" y="740"/>
                      <a:pt x="1066" y="716"/>
                    </a:cubicBezTo>
                    <a:lnTo>
                      <a:pt x="1172" y="706"/>
                    </a:lnTo>
                    <a:close/>
                  </a:path>
                </a:pathLst>
              </a:custGeom>
              <a:solidFill>
                <a:srgbClr val="016AA3"/>
              </a:solidFill>
              <a:ln>
                <a:noFill/>
              </a:ln>
              <a:effectLst>
                <a:outerShdw blurRad="50800" dist="25400" dir="10800000" algn="r" rotWithShape="0">
                  <a:prstClr val="black">
                    <a:alpha val="3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90" name="Oval 87"/>
              <p:cNvSpPr>
                <a:spLocks noChangeArrowheads="1"/>
              </p:cNvSpPr>
              <p:nvPr/>
            </p:nvSpPr>
            <p:spPr bwMode="auto">
              <a:xfrm>
                <a:off x="1710450" y="2882255"/>
                <a:ext cx="1288877" cy="1287287"/>
              </a:xfrm>
              <a:prstGeom prst="ellipse">
                <a:avLst/>
              </a:prstGeom>
              <a:solidFill>
                <a:srgbClr val="015685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91" name="Oval 90"/>
              <p:cNvSpPr>
                <a:spLocks noChangeArrowheads="1"/>
              </p:cNvSpPr>
              <p:nvPr/>
            </p:nvSpPr>
            <p:spPr bwMode="auto">
              <a:xfrm>
                <a:off x="1822295" y="2993961"/>
                <a:ext cx="1065187" cy="1063874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p:grpSp>
        <p:sp>
          <p:nvSpPr>
            <p:cNvPr id="75" name="Arc 74"/>
            <p:cNvSpPr>
              <a:spLocks noChangeArrowheads="1"/>
            </p:cNvSpPr>
            <p:nvPr/>
          </p:nvSpPr>
          <p:spPr bwMode="auto">
            <a:xfrm flipV="1">
              <a:off x="2159319" y="2447154"/>
              <a:ext cx="2398077" cy="2395119"/>
            </a:xfrm>
            <a:prstGeom prst="arc">
              <a:avLst>
                <a:gd name="adj1" fmla="val 13742682"/>
                <a:gd name="adj2" fmla="val 18423165"/>
              </a:avLst>
            </a:prstGeom>
            <a:noFill/>
            <a:ln w="57150" cap="rnd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76" name="Arc 75"/>
            <p:cNvSpPr>
              <a:spLocks noChangeArrowheads="1"/>
            </p:cNvSpPr>
            <p:nvPr/>
          </p:nvSpPr>
          <p:spPr bwMode="auto">
            <a:xfrm>
              <a:off x="3527031" y="2447154"/>
              <a:ext cx="2398077" cy="2395119"/>
            </a:xfrm>
            <a:prstGeom prst="arc">
              <a:avLst>
                <a:gd name="adj1" fmla="val 13742682"/>
                <a:gd name="adj2" fmla="val 18423165"/>
              </a:avLst>
            </a:prstGeom>
            <a:noFill/>
            <a:ln w="57150" cap="rnd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77" name="Arc 76"/>
            <p:cNvSpPr>
              <a:spLocks noChangeArrowheads="1"/>
            </p:cNvSpPr>
            <p:nvPr/>
          </p:nvSpPr>
          <p:spPr bwMode="auto">
            <a:xfrm flipV="1">
              <a:off x="4894744" y="2447154"/>
              <a:ext cx="2398077" cy="2395119"/>
            </a:xfrm>
            <a:prstGeom prst="arc">
              <a:avLst>
                <a:gd name="adj1" fmla="val 13742682"/>
                <a:gd name="adj2" fmla="val 18423165"/>
              </a:avLst>
            </a:prstGeom>
            <a:noFill/>
            <a:ln w="57150" cap="rnd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78" name="Arc 77"/>
            <p:cNvSpPr>
              <a:spLocks noChangeArrowheads="1"/>
            </p:cNvSpPr>
            <p:nvPr/>
          </p:nvSpPr>
          <p:spPr bwMode="auto">
            <a:xfrm>
              <a:off x="6262457" y="2447154"/>
              <a:ext cx="2398077" cy="2395119"/>
            </a:xfrm>
            <a:prstGeom prst="arc">
              <a:avLst>
                <a:gd name="adj1" fmla="val 13742682"/>
                <a:gd name="adj2" fmla="val 18423165"/>
              </a:avLst>
            </a:prstGeom>
            <a:noFill/>
            <a:ln w="57150" cap="rnd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1990645" y="2184969"/>
              <a:ext cx="0" cy="261172"/>
            </a:xfrm>
            <a:prstGeom prst="line">
              <a:avLst/>
            </a:prstGeom>
            <a:noFill/>
            <a:ln w="57150" cap="rnd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Connector 79"/>
            <p:cNvCxnSpPr/>
            <p:nvPr/>
          </p:nvCxnSpPr>
          <p:spPr>
            <a:xfrm>
              <a:off x="4726069" y="2184969"/>
              <a:ext cx="0" cy="261172"/>
            </a:xfrm>
            <a:prstGeom prst="line">
              <a:avLst/>
            </a:prstGeom>
            <a:noFill/>
            <a:ln w="57150" cap="rnd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80"/>
            <p:cNvCxnSpPr/>
            <p:nvPr/>
          </p:nvCxnSpPr>
          <p:spPr>
            <a:xfrm>
              <a:off x="7461495" y="2184969"/>
              <a:ext cx="0" cy="261172"/>
            </a:xfrm>
            <a:prstGeom prst="line">
              <a:avLst/>
            </a:prstGeom>
            <a:noFill/>
            <a:ln w="57150" cap="rnd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Straight Connector 81"/>
            <p:cNvCxnSpPr/>
            <p:nvPr/>
          </p:nvCxnSpPr>
          <p:spPr>
            <a:xfrm>
              <a:off x="3358357" y="4858114"/>
              <a:ext cx="0" cy="261172"/>
            </a:xfrm>
            <a:prstGeom prst="line">
              <a:avLst/>
            </a:prstGeom>
            <a:noFill/>
            <a:ln w="57150" cap="rnd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Straight Connector 82"/>
            <p:cNvCxnSpPr/>
            <p:nvPr/>
          </p:nvCxnSpPr>
          <p:spPr>
            <a:xfrm>
              <a:off x="6093782" y="4858116"/>
              <a:ext cx="0" cy="261172"/>
            </a:xfrm>
            <a:prstGeom prst="line">
              <a:avLst/>
            </a:prstGeom>
            <a:noFill/>
            <a:ln w="57150" cap="rnd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4" name="TextBox 83"/>
            <p:cNvSpPr txBox="1"/>
            <p:nvPr/>
          </p:nvSpPr>
          <p:spPr>
            <a:xfrm>
              <a:off x="1659260" y="3396066"/>
              <a:ext cx="645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16AA3"/>
                  </a:solidFill>
                </a:rPr>
                <a:t>01</a:t>
              </a:r>
              <a:endParaRPr lang="en-US" sz="1600" dirty="0">
                <a:solidFill>
                  <a:srgbClr val="016AA3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031093" y="3396066"/>
              <a:ext cx="645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38906C"/>
                  </a:solidFill>
                </a:rPr>
                <a:t>02</a:t>
              </a:r>
              <a:endParaRPr lang="en-US" sz="1600" dirty="0">
                <a:solidFill>
                  <a:srgbClr val="38906C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409018" y="3396066"/>
              <a:ext cx="645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E8D26"/>
                  </a:solidFill>
                </a:rPr>
                <a:t>03</a:t>
              </a:r>
              <a:endParaRPr lang="en-US" sz="1600" dirty="0">
                <a:solidFill>
                  <a:srgbClr val="FE8D26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767442" y="3390437"/>
              <a:ext cx="645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7C7C7C"/>
                  </a:solidFill>
                </a:rPr>
                <a:t>04</a:t>
              </a:r>
              <a:endParaRPr lang="en-US" sz="1600" dirty="0">
                <a:solidFill>
                  <a:srgbClr val="7C7C7C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7170096" y="3390437"/>
              <a:ext cx="645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15685"/>
                  </a:solidFill>
                </a:rPr>
                <a:t>05</a:t>
              </a:r>
              <a:endParaRPr lang="en-US" sz="1600" dirty="0">
                <a:solidFill>
                  <a:srgbClr val="015685"/>
                </a:solidFill>
              </a:endParaRPr>
            </a:p>
          </p:txBody>
        </p:sp>
      </p:grpSp>
      <p:sp>
        <p:nvSpPr>
          <p:cNvPr id="104" name="Rectangle: Rounded Corners 6">
            <a:extLst>
              <a:ext uri="{FF2B5EF4-FFF2-40B4-BE49-F238E27FC236}">
                <a16:creationId xmlns:a16="http://schemas.microsoft.com/office/drawing/2014/main" id="{842C2B16-1312-4D89-89C0-F00F88FED69D}"/>
              </a:ext>
            </a:extLst>
          </p:cNvPr>
          <p:cNvSpPr/>
          <p:nvPr/>
        </p:nvSpPr>
        <p:spPr>
          <a:xfrm>
            <a:off x="166688" y="829258"/>
            <a:ext cx="8795706" cy="5489655"/>
          </a:xfrm>
          <a:prstGeom prst="roundRect">
            <a:avLst>
              <a:gd name="adj" fmla="val 3797"/>
            </a:avLst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8562906-60AE-46D6-8A37-198A06E0A40B}"/>
              </a:ext>
            </a:extLst>
          </p:cNvPr>
          <p:cNvSpPr txBox="1"/>
          <p:nvPr/>
        </p:nvSpPr>
        <p:spPr>
          <a:xfrm>
            <a:off x="9003338" y="2184969"/>
            <a:ext cx="31615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Better transparency</a:t>
            </a:r>
          </a:p>
          <a:p>
            <a:pPr marL="115888" indent="-1158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Ensures focus on planned deliveries</a:t>
            </a:r>
          </a:p>
          <a:p>
            <a:pPr marL="115888" indent="-1158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Facilitates prioritization</a:t>
            </a:r>
          </a:p>
          <a:p>
            <a:pPr marL="115888" indent="-1158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Enables decision to plan/ re-plan</a:t>
            </a:r>
          </a:p>
          <a:p>
            <a:pPr marL="115888" indent="-1158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Visible impact on Delivery &amp; Financial Milestones</a:t>
            </a:r>
          </a:p>
        </p:txBody>
      </p:sp>
    </p:spTree>
    <p:extLst>
      <p:ext uri="{BB962C8B-B14F-4D97-AF65-F5344CB8AC3E}">
        <p14:creationId xmlns:p14="http://schemas.microsoft.com/office/powerpoint/2010/main" val="1223123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Release Management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93440" y="1434010"/>
            <a:ext cx="3880747" cy="3705860"/>
            <a:chOff x="543610" y="1523099"/>
            <a:chExt cx="3880747" cy="37058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9AF5A02-79C5-437A-98AA-192A92ECAD0C}"/>
                </a:ext>
              </a:extLst>
            </p:cNvPr>
            <p:cNvGrpSpPr/>
            <p:nvPr/>
          </p:nvGrpSpPr>
          <p:grpSpPr>
            <a:xfrm>
              <a:off x="543610" y="1523099"/>
              <a:ext cx="3880747" cy="3705860"/>
              <a:chOff x="4243071" y="1695835"/>
              <a:chExt cx="3880747" cy="3705860"/>
            </a:xfrm>
          </p:grpSpPr>
          <p:sp>
            <p:nvSpPr>
              <p:cNvPr id="5" name="Shape">
                <a:extLst>
                  <a:ext uri="{FF2B5EF4-FFF2-40B4-BE49-F238E27FC236}">
                    <a16:creationId xmlns:a16="http://schemas.microsoft.com/office/drawing/2014/main" id="{F37CD5DD-04DB-41AD-8BBA-F1E34A5E5B52}"/>
                  </a:ext>
                </a:extLst>
              </p:cNvPr>
              <p:cNvSpPr/>
              <p:nvPr/>
            </p:nvSpPr>
            <p:spPr>
              <a:xfrm>
                <a:off x="4417959" y="1695835"/>
                <a:ext cx="3705859" cy="37058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49" y="21600"/>
                      <a:pt x="0" y="16759"/>
                      <a:pt x="0" y="10800"/>
                    </a:cubicBezTo>
                    <a:cubicBezTo>
                      <a:pt x="0" y="4849"/>
                      <a:pt x="4841" y="0"/>
                      <a:pt x="10800" y="0"/>
                    </a:cubicBezTo>
                    <a:cubicBezTo>
                      <a:pt x="16759" y="0"/>
                      <a:pt x="21600" y="4841"/>
                      <a:pt x="21600" y="10800"/>
                    </a:cubicBezTo>
                    <a:cubicBezTo>
                      <a:pt x="21600" y="16759"/>
                      <a:pt x="16751" y="21600"/>
                      <a:pt x="10800" y="21600"/>
                    </a:cubicBezTo>
                    <a:close/>
                    <a:moveTo>
                      <a:pt x="10800" y="4893"/>
                    </a:moveTo>
                    <a:cubicBezTo>
                      <a:pt x="7543" y="4893"/>
                      <a:pt x="4886" y="7543"/>
                      <a:pt x="4886" y="10807"/>
                    </a:cubicBezTo>
                    <a:cubicBezTo>
                      <a:pt x="4886" y="14064"/>
                      <a:pt x="7536" y="16722"/>
                      <a:pt x="10800" y="16722"/>
                    </a:cubicBezTo>
                    <a:cubicBezTo>
                      <a:pt x="14064" y="16722"/>
                      <a:pt x="16714" y="14072"/>
                      <a:pt x="16714" y="10807"/>
                    </a:cubicBezTo>
                    <a:cubicBezTo>
                      <a:pt x="16714" y="7543"/>
                      <a:pt x="14057" y="4893"/>
                      <a:pt x="10800" y="489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Freeform: Shape 32">
                <a:extLst>
                  <a:ext uri="{FF2B5EF4-FFF2-40B4-BE49-F238E27FC236}">
                    <a16:creationId xmlns:a16="http://schemas.microsoft.com/office/drawing/2014/main" id="{6D08CD74-6E59-4193-B2D4-90DAC8434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7959" y="1809749"/>
                <a:ext cx="1331276" cy="1312373"/>
              </a:xfrm>
              <a:custGeom>
                <a:avLst/>
                <a:gdLst>
                  <a:gd name="connsiteX0" fmla="*/ 1044509 w 1331276"/>
                  <a:gd name="connsiteY0" fmla="*/ 0 h 1312373"/>
                  <a:gd name="connsiteX1" fmla="*/ 1331276 w 1331276"/>
                  <a:gd name="connsiteY1" fmla="*/ 787940 h 1312373"/>
                  <a:gd name="connsiteX2" fmla="*/ 1283761 w 1331276"/>
                  <a:gd name="connsiteY2" fmla="*/ 805356 h 1312373"/>
                  <a:gd name="connsiteX3" fmla="*/ 786172 w 1331276"/>
                  <a:gd name="connsiteY3" fmla="*/ 1256743 h 1312373"/>
                  <a:gd name="connsiteX4" fmla="*/ 759311 w 1331276"/>
                  <a:gd name="connsiteY4" fmla="*/ 1312373 h 1312373"/>
                  <a:gd name="connsiteX5" fmla="*/ 0 w 1331276"/>
                  <a:gd name="connsiteY5" fmla="*/ 958338 h 1312373"/>
                  <a:gd name="connsiteX6" fmla="*/ 48947 w 1331276"/>
                  <a:gd name="connsiteY6" fmla="*/ 856839 h 1312373"/>
                  <a:gd name="connsiteX7" fmla="*/ 957209 w 1331276"/>
                  <a:gd name="connsiteY7" fmla="*/ 32028 h 1312373"/>
                  <a:gd name="connsiteX8" fmla="*/ 1044509 w 1331276"/>
                  <a:gd name="connsiteY8" fmla="*/ 0 h 131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1276" h="1312373">
                    <a:moveTo>
                      <a:pt x="1044509" y="0"/>
                    </a:moveTo>
                    <a:lnTo>
                      <a:pt x="1331276" y="787940"/>
                    </a:lnTo>
                    <a:lnTo>
                      <a:pt x="1283761" y="805356"/>
                    </a:lnTo>
                    <a:cubicBezTo>
                      <a:pt x="1071456" y="895260"/>
                      <a:pt x="895742" y="1055473"/>
                      <a:pt x="786172" y="1256743"/>
                    </a:cubicBezTo>
                    <a:lnTo>
                      <a:pt x="759311" y="1312373"/>
                    </a:lnTo>
                    <a:lnTo>
                      <a:pt x="0" y="958338"/>
                    </a:lnTo>
                    <a:lnTo>
                      <a:pt x="48947" y="856839"/>
                    </a:lnTo>
                    <a:cubicBezTo>
                      <a:pt x="248762" y="489316"/>
                      <a:pt x="569346" y="196435"/>
                      <a:pt x="957209" y="32028"/>
                    </a:cubicBezTo>
                    <a:lnTo>
                      <a:pt x="1044509" y="0"/>
                    </a:lnTo>
                    <a:close/>
                  </a:path>
                </a:pathLst>
              </a:custGeom>
              <a:solidFill>
                <a:srgbClr val="76CDE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" name="Freeform: Shape 33">
                <a:extLst>
                  <a:ext uri="{FF2B5EF4-FFF2-40B4-BE49-F238E27FC236}">
                    <a16:creationId xmlns:a16="http://schemas.microsoft.com/office/drawing/2014/main" id="{7A6B01F8-78B3-4038-9E2E-F11C1C17F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5487" y="1872036"/>
                <a:ext cx="1310532" cy="1331938"/>
              </a:xfrm>
              <a:custGeom>
                <a:avLst/>
                <a:gdLst>
                  <a:gd name="connsiteX0" fmla="*/ 354504 w 1310532"/>
                  <a:gd name="connsiteY0" fmla="*/ 0 h 1331938"/>
                  <a:gd name="connsiteX1" fmla="*/ 453299 w 1310532"/>
                  <a:gd name="connsiteY1" fmla="*/ 47634 h 1331938"/>
                  <a:gd name="connsiteX2" fmla="*/ 1277694 w 1310532"/>
                  <a:gd name="connsiteY2" fmla="*/ 955896 h 1331938"/>
                  <a:gd name="connsiteX3" fmla="*/ 1310532 w 1310532"/>
                  <a:gd name="connsiteY3" fmla="*/ 1045512 h 1331938"/>
                  <a:gd name="connsiteX4" fmla="*/ 523114 w 1310532"/>
                  <a:gd name="connsiteY4" fmla="*/ 1331938 h 1331938"/>
                  <a:gd name="connsiteX5" fmla="*/ 505205 w 1310532"/>
                  <a:gd name="connsiteY5" fmla="*/ 1283142 h 1331938"/>
                  <a:gd name="connsiteX6" fmla="*/ 53456 w 1310532"/>
                  <a:gd name="connsiteY6" fmla="*/ 785818 h 1331938"/>
                  <a:gd name="connsiteX7" fmla="*/ 0 w 1310532"/>
                  <a:gd name="connsiteY7" fmla="*/ 760043 h 1331938"/>
                  <a:gd name="connsiteX8" fmla="*/ 354504 w 1310532"/>
                  <a:gd name="connsiteY8" fmla="*/ 0 h 133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0532" h="1331938">
                    <a:moveTo>
                      <a:pt x="354504" y="0"/>
                    </a:moveTo>
                    <a:lnTo>
                      <a:pt x="453299" y="47634"/>
                    </a:lnTo>
                    <a:cubicBezTo>
                      <a:pt x="820847" y="247450"/>
                      <a:pt x="1113475" y="568033"/>
                      <a:pt x="1277694" y="955896"/>
                    </a:cubicBezTo>
                    <a:lnTo>
                      <a:pt x="1310532" y="1045512"/>
                    </a:lnTo>
                    <a:lnTo>
                      <a:pt x="523114" y="1331938"/>
                    </a:lnTo>
                    <a:lnTo>
                      <a:pt x="505205" y="1283142"/>
                    </a:lnTo>
                    <a:cubicBezTo>
                      <a:pt x="415137" y="1070739"/>
                      <a:pt x="254703" y="895214"/>
                      <a:pt x="53456" y="785818"/>
                    </a:cubicBezTo>
                    <a:lnTo>
                      <a:pt x="0" y="760043"/>
                    </a:lnTo>
                    <a:lnTo>
                      <a:pt x="354504" y="0"/>
                    </a:lnTo>
                    <a:close/>
                  </a:path>
                </a:pathLst>
              </a:custGeom>
              <a:solidFill>
                <a:srgbClr val="82CE8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" name="Freeform: Shape 34">
                <a:extLst>
                  <a:ext uri="{FF2B5EF4-FFF2-40B4-BE49-F238E27FC236}">
                    <a16:creationId xmlns:a16="http://schemas.microsoft.com/office/drawing/2014/main" id="{F0187E18-1390-493A-AB22-E753D566C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524" y="3897376"/>
                <a:ext cx="1310590" cy="1329279"/>
              </a:xfrm>
              <a:custGeom>
                <a:avLst/>
                <a:gdLst>
                  <a:gd name="connsiteX0" fmla="*/ 786427 w 1310590"/>
                  <a:gd name="connsiteY0" fmla="*/ 0 h 1329279"/>
                  <a:gd name="connsiteX1" fmla="*/ 803616 w 1310590"/>
                  <a:gd name="connsiteY1" fmla="*/ 46898 h 1329279"/>
                  <a:gd name="connsiteX2" fmla="*/ 1255002 w 1310590"/>
                  <a:gd name="connsiteY2" fmla="*/ 544591 h 1329279"/>
                  <a:gd name="connsiteX3" fmla="*/ 1310590 w 1310590"/>
                  <a:gd name="connsiteY3" fmla="*/ 571441 h 1329279"/>
                  <a:gd name="connsiteX4" fmla="*/ 957483 w 1310590"/>
                  <a:gd name="connsiteY4" fmla="*/ 1329279 h 1329279"/>
                  <a:gd name="connsiteX5" fmla="*/ 856300 w 1310590"/>
                  <a:gd name="connsiteY5" fmla="*/ 1280484 h 1329279"/>
                  <a:gd name="connsiteX6" fmla="*/ 31489 w 1310590"/>
                  <a:gd name="connsiteY6" fmla="*/ 372222 h 1329279"/>
                  <a:gd name="connsiteX7" fmla="*/ 0 w 1310590"/>
                  <a:gd name="connsiteY7" fmla="*/ 286389 h 1329279"/>
                  <a:gd name="connsiteX8" fmla="*/ 376933 w 1310590"/>
                  <a:gd name="connsiteY8" fmla="*/ 149083 h 1329279"/>
                  <a:gd name="connsiteX9" fmla="*/ 786427 w 1310590"/>
                  <a:gd name="connsiteY9" fmla="*/ 0 h 132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0590" h="1329279">
                    <a:moveTo>
                      <a:pt x="786427" y="0"/>
                    </a:moveTo>
                    <a:lnTo>
                      <a:pt x="803616" y="46898"/>
                    </a:lnTo>
                    <a:cubicBezTo>
                      <a:pt x="893519" y="259231"/>
                      <a:pt x="1053732" y="434990"/>
                      <a:pt x="1255002" y="544591"/>
                    </a:cubicBezTo>
                    <a:lnTo>
                      <a:pt x="1310590" y="571441"/>
                    </a:lnTo>
                    <a:lnTo>
                      <a:pt x="957483" y="1329279"/>
                    </a:lnTo>
                    <a:lnTo>
                      <a:pt x="856300" y="1280484"/>
                    </a:lnTo>
                    <a:cubicBezTo>
                      <a:pt x="488777" y="1080669"/>
                      <a:pt x="195896" y="760085"/>
                      <a:pt x="31489" y="372222"/>
                    </a:cubicBezTo>
                    <a:lnTo>
                      <a:pt x="0" y="286389"/>
                    </a:lnTo>
                    <a:lnTo>
                      <a:pt x="376933" y="149083"/>
                    </a:lnTo>
                    <a:lnTo>
                      <a:pt x="786427" y="0"/>
                    </a:lnTo>
                    <a:close/>
                  </a:path>
                </a:pathLst>
              </a:custGeom>
              <a:solidFill>
                <a:srgbClr val="71C18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" name="Freeform: Shape 35">
                <a:extLst>
                  <a:ext uri="{FF2B5EF4-FFF2-40B4-BE49-F238E27FC236}">
                    <a16:creationId xmlns:a16="http://schemas.microsoft.com/office/drawing/2014/main" id="{53A7F5DA-729F-47CE-8AB7-8F8AC2334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2707" y="3979674"/>
                <a:ext cx="1329644" cy="1308438"/>
              </a:xfrm>
              <a:custGeom>
                <a:avLst/>
                <a:gdLst>
                  <a:gd name="connsiteX0" fmla="*/ 571373 w 1329644"/>
                  <a:gd name="connsiteY0" fmla="*/ 0 h 1308438"/>
                  <a:gd name="connsiteX1" fmla="*/ 1329644 w 1329644"/>
                  <a:gd name="connsiteY1" fmla="*/ 353400 h 1308438"/>
                  <a:gd name="connsiteX2" fmla="*/ 1282112 w 1329644"/>
                  <a:gd name="connsiteY2" fmla="*/ 451876 h 1308438"/>
                  <a:gd name="connsiteX3" fmla="*/ 373548 w 1329644"/>
                  <a:gd name="connsiteY3" fmla="*/ 1276272 h 1308438"/>
                  <a:gd name="connsiteX4" fmla="*/ 285800 w 1329644"/>
                  <a:gd name="connsiteY4" fmla="*/ 1308438 h 1308438"/>
                  <a:gd name="connsiteX5" fmla="*/ 0 w 1329644"/>
                  <a:gd name="connsiteY5" fmla="*/ 522936 h 1308438"/>
                  <a:gd name="connsiteX6" fmla="*/ 48081 w 1329644"/>
                  <a:gd name="connsiteY6" fmla="*/ 505322 h 1308438"/>
                  <a:gd name="connsiteX7" fmla="*/ 545405 w 1329644"/>
                  <a:gd name="connsiteY7" fmla="*/ 53882 h 1308438"/>
                  <a:gd name="connsiteX8" fmla="*/ 571373 w 1329644"/>
                  <a:gd name="connsiteY8" fmla="*/ 0 h 1308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9644" h="1308438">
                    <a:moveTo>
                      <a:pt x="571373" y="0"/>
                    </a:moveTo>
                    <a:lnTo>
                      <a:pt x="1329644" y="353400"/>
                    </a:lnTo>
                    <a:lnTo>
                      <a:pt x="1282112" y="451876"/>
                    </a:lnTo>
                    <a:cubicBezTo>
                      <a:pt x="1082097" y="819425"/>
                      <a:pt x="761298" y="1112053"/>
                      <a:pt x="373548" y="1276272"/>
                    </a:cubicBezTo>
                    <a:lnTo>
                      <a:pt x="285800" y="1308438"/>
                    </a:lnTo>
                    <a:lnTo>
                      <a:pt x="0" y="522936"/>
                    </a:lnTo>
                    <a:lnTo>
                      <a:pt x="48081" y="505322"/>
                    </a:lnTo>
                    <a:cubicBezTo>
                      <a:pt x="260485" y="415413"/>
                      <a:pt x="436010" y="255188"/>
                      <a:pt x="545405" y="53882"/>
                    </a:cubicBezTo>
                    <a:lnTo>
                      <a:pt x="571373" y="0"/>
                    </a:lnTo>
                    <a:close/>
                  </a:path>
                </a:pathLst>
              </a:custGeom>
              <a:solidFill>
                <a:srgbClr val="7ECAD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" name="Circle: Hollow 36">
                <a:extLst>
                  <a:ext uri="{FF2B5EF4-FFF2-40B4-BE49-F238E27FC236}">
                    <a16:creationId xmlns:a16="http://schemas.microsoft.com/office/drawing/2014/main" id="{7D36D528-DF35-4A8B-A10C-DCE2CFD580F8}"/>
                  </a:ext>
                </a:extLst>
              </p:cNvPr>
              <p:cNvSpPr/>
              <p:nvPr/>
            </p:nvSpPr>
            <p:spPr>
              <a:xfrm>
                <a:off x="4770147" y="2222912"/>
                <a:ext cx="2651707" cy="2651707"/>
              </a:xfrm>
              <a:prstGeom prst="donut">
                <a:avLst>
                  <a:gd name="adj" fmla="val 11758"/>
                </a:avLst>
              </a:prstGeom>
              <a:gradFill flip="none" rotWithShape="1">
                <a:gsLst>
                  <a:gs pos="25000">
                    <a:schemeClr val="bg2">
                      <a:lumMod val="10000"/>
                    </a:schemeClr>
                  </a:gs>
                  <a:gs pos="70000">
                    <a:schemeClr val="bg2">
                      <a:lumMod val="10000"/>
                      <a:alpha val="0"/>
                    </a:schemeClr>
                  </a:gs>
                  <a:gs pos="0">
                    <a:schemeClr val="bg2">
                      <a:lumMod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37">
                <a:extLst>
                  <a:ext uri="{FF2B5EF4-FFF2-40B4-BE49-F238E27FC236}">
                    <a16:creationId xmlns:a16="http://schemas.microsoft.com/office/drawing/2014/main" id="{A2672E27-1E8B-4125-B6F0-B1EBCE983BAA}"/>
                  </a:ext>
                </a:extLst>
              </p:cNvPr>
              <p:cNvSpPr/>
              <p:nvPr/>
            </p:nvSpPr>
            <p:spPr>
              <a:xfrm>
                <a:off x="4243071" y="1695835"/>
                <a:ext cx="3705859" cy="3705860"/>
              </a:xfrm>
              <a:prstGeom prst="donut">
                <a:avLst>
                  <a:gd name="adj" fmla="val 6481"/>
                </a:avLst>
              </a:prstGeom>
              <a:gradFill flip="none" rotWithShape="1">
                <a:gsLst>
                  <a:gs pos="84000">
                    <a:schemeClr val="bg2">
                      <a:lumMod val="10000"/>
                    </a:schemeClr>
                  </a:gs>
                  <a:gs pos="64000">
                    <a:schemeClr val="bg2">
                      <a:lumMod val="10000"/>
                      <a:alpha val="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 rot="2727775">
              <a:off x="3004616" y="1969546"/>
              <a:ext cx="89639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dirty="0"/>
                <a:t>Release</a:t>
              </a:r>
            </a:p>
            <a:p>
              <a:r>
                <a:rPr lang="en-IN" sz="1400" dirty="0"/>
                <a:t> Planning </a:t>
              </a:r>
            </a:p>
            <a:p>
              <a:r>
                <a:rPr lang="en-IN" sz="1400" dirty="0"/>
                <a:t>&amp;Control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9233898">
              <a:off x="2748249" y="4042392"/>
              <a:ext cx="1165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400" dirty="0"/>
                <a:t>Build</a:t>
              </a:r>
            </a:p>
            <a:p>
              <a:pPr algn="ctr"/>
              <a:r>
                <a:rPr lang="en-IN" sz="1400" dirty="0"/>
                <a:t>Management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2493696">
              <a:off x="977984" y="4113837"/>
              <a:ext cx="697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400" dirty="0"/>
                <a:t>Testing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8543896">
              <a:off x="814197" y="2115786"/>
              <a:ext cx="1082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400" dirty="0"/>
                <a:t>Deployment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103" y="2709412"/>
              <a:ext cx="1191514" cy="82847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658242" y="3517068"/>
              <a:ext cx="1429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/>
                <a:t>Release </a:t>
              </a:r>
            </a:p>
            <a:p>
              <a:pPr algn="ctr"/>
              <a:r>
                <a:rPr lang="en-IN" sz="1200" dirty="0"/>
                <a:t>Management Office</a:t>
              </a:r>
            </a:p>
          </p:txBody>
        </p:sp>
      </p:grpSp>
      <p:sp>
        <p:nvSpPr>
          <p:cNvPr id="20" name="Circle: Hollow 37">
            <a:extLst>
              <a:ext uri="{FF2B5EF4-FFF2-40B4-BE49-F238E27FC236}">
                <a16:creationId xmlns:a16="http://schemas.microsoft.com/office/drawing/2014/main" id="{A2672E27-1E8B-4125-B6F0-B1EBCE983BAA}"/>
              </a:ext>
            </a:extLst>
          </p:cNvPr>
          <p:cNvSpPr/>
          <p:nvPr/>
        </p:nvSpPr>
        <p:spPr>
          <a:xfrm>
            <a:off x="633413" y="1074740"/>
            <a:ext cx="4410860" cy="4424400"/>
          </a:xfrm>
          <a:prstGeom prst="donut">
            <a:avLst>
              <a:gd name="adj" fmla="val 6481"/>
            </a:avLst>
          </a:prstGeom>
          <a:solidFill>
            <a:srgbClr val="7AC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16423811">
            <a:off x="141896" y="2950611"/>
            <a:ext cx="1698478" cy="307777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IN" sz="1400" dirty="0"/>
              <a:t>Tools &amp; Environment</a:t>
            </a:r>
          </a:p>
        </p:txBody>
      </p:sp>
      <p:sp>
        <p:nvSpPr>
          <p:cNvPr id="23" name="Circle: Hollow 37">
            <a:extLst>
              <a:ext uri="{FF2B5EF4-FFF2-40B4-BE49-F238E27FC236}">
                <a16:creationId xmlns:a16="http://schemas.microsoft.com/office/drawing/2014/main" id="{A2672E27-1E8B-4125-B6F0-B1EBCE983BAA}"/>
              </a:ext>
            </a:extLst>
          </p:cNvPr>
          <p:cNvSpPr/>
          <p:nvPr/>
        </p:nvSpPr>
        <p:spPr>
          <a:xfrm>
            <a:off x="246531" y="685800"/>
            <a:ext cx="5199676" cy="5162341"/>
          </a:xfrm>
          <a:prstGeom prst="donut">
            <a:avLst>
              <a:gd name="adj" fmla="val 6481"/>
            </a:avLst>
          </a:prstGeom>
          <a:solidFill>
            <a:srgbClr val="C7B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5400000">
            <a:off x="4223510" y="2985342"/>
            <a:ext cx="1698478" cy="307777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IN" sz="1400" dirty="0"/>
              <a:t>Change Management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8" t="3859" r="25806" b="3231"/>
          <a:stretch/>
        </p:blipFill>
        <p:spPr>
          <a:xfrm>
            <a:off x="2620622" y="1551246"/>
            <a:ext cx="584504" cy="5915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9091">
            <a:off x="2404861" y="4414756"/>
            <a:ext cx="700118" cy="6853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23" y="2960258"/>
            <a:ext cx="584504" cy="58450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71" y="3020487"/>
            <a:ext cx="584504" cy="58450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02E1B13-8694-49BA-BF9F-FCF6C16FB082}"/>
              </a:ext>
            </a:extLst>
          </p:cNvPr>
          <p:cNvGrpSpPr/>
          <p:nvPr/>
        </p:nvGrpSpPr>
        <p:grpSpPr>
          <a:xfrm>
            <a:off x="6250024" y="-86926"/>
            <a:ext cx="5303521" cy="7031852"/>
            <a:chOff x="6250024" y="-86926"/>
            <a:chExt cx="5303521" cy="7031852"/>
          </a:xfrm>
        </p:grpSpPr>
        <p:sp>
          <p:nvSpPr>
            <p:cNvPr id="28" name="Rectangle 27"/>
            <p:cNvSpPr/>
            <p:nvPr/>
          </p:nvSpPr>
          <p:spPr>
            <a:xfrm>
              <a:off x="6250025" y="-86926"/>
              <a:ext cx="5303520" cy="9795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Release Management Office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team of Release Managers with representatives from other teams 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50025" y="921783"/>
              <a:ext cx="5303520" cy="9795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Release Planning  Control</a:t>
              </a:r>
            </a:p>
            <a:p>
              <a:r>
                <a:rPr lang="en-IN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Create &amp; tracks plan identifying content of release activities, resources (hardware, software, people) required to successfully deploy a release into the production environment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250025" y="1930492"/>
              <a:ext cx="5303520" cy="9795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Build Management</a:t>
              </a:r>
            </a:p>
            <a:p>
              <a:r>
                <a:rPr lang="en-IN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Compiles/aggregates sources into a usable utility or application. Ensure that all builds in a release cycle are: Repeatable| Reproducible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50025" y="2939201"/>
              <a:ext cx="5303520" cy="9795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</a:p>
            <a:p>
              <a:r>
                <a:rPr lang="en-IN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Tests all the contents of the release. Ensures Presence of all required content | desired Quality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250025" y="3947910"/>
              <a:ext cx="5303520" cy="9795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Deployment</a:t>
              </a:r>
            </a:p>
            <a:p>
              <a:r>
                <a:rPr lang="en-IN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Release is moved into production environment.</a:t>
              </a:r>
            </a:p>
            <a:p>
              <a:r>
                <a:rPr lang="en-IN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Ensures low system downtime | Ensures successful decommission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250025" y="4956619"/>
              <a:ext cx="5303520" cy="9795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Change Management</a:t>
              </a:r>
            </a:p>
            <a:p>
              <a:r>
                <a:rPr lang="en-IN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Impacts all activities of release cycle, tools &amp; environment.</a:t>
              </a:r>
            </a:p>
            <a:p>
              <a:r>
                <a:rPr lang="en-IN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Ensures effective change mgmt. to cost,quality,content and schedule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50024" y="5965328"/>
              <a:ext cx="5303520" cy="9795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Tools &amp; Environment</a:t>
              </a:r>
            </a:p>
            <a:p>
              <a:r>
                <a:rPr lang="en-IN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Impacts all activities of release cycle. Relates to efficient planning and management of various tools and environments to ensure a successful reference.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9124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Release Management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1805E3-68D4-4F75-8242-96E6A469368F}"/>
              </a:ext>
            </a:extLst>
          </p:cNvPr>
          <p:cNvGrpSpPr/>
          <p:nvPr/>
        </p:nvGrpSpPr>
        <p:grpSpPr>
          <a:xfrm>
            <a:off x="541807" y="488374"/>
            <a:ext cx="11108387" cy="5881252"/>
            <a:chOff x="693616" y="606269"/>
            <a:chExt cx="11108387" cy="5881252"/>
          </a:xfrm>
        </p:grpSpPr>
        <p:sp>
          <p:nvSpPr>
            <p:cNvPr id="37" name="Rectangle: Rounded Corners 5">
              <a:extLst>
                <a:ext uri="{FF2B5EF4-FFF2-40B4-BE49-F238E27FC236}">
                  <a16:creationId xmlns:a16="http://schemas.microsoft.com/office/drawing/2014/main" id="{22E44F2B-613C-4763-A068-8EB2E57D87B9}"/>
                </a:ext>
              </a:extLst>
            </p:cNvPr>
            <p:cNvSpPr/>
            <p:nvPr/>
          </p:nvSpPr>
          <p:spPr>
            <a:xfrm>
              <a:off x="1003300" y="1831406"/>
              <a:ext cx="2133600" cy="365760"/>
            </a:xfrm>
            <a:prstGeom prst="roundRect">
              <a:avLst>
                <a:gd name="adj" fmla="val 9818"/>
              </a:avLst>
            </a:prstGeom>
            <a:noFill/>
            <a:ln w="28575">
              <a:solidFill>
                <a:srgbClr val="5B9BD5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: Rounded Corners 6">
              <a:extLst>
                <a:ext uri="{FF2B5EF4-FFF2-40B4-BE49-F238E27FC236}">
                  <a16:creationId xmlns:a16="http://schemas.microsoft.com/office/drawing/2014/main" id="{53B32C75-7295-44B9-BA4B-B5FFABE37967}"/>
                </a:ext>
              </a:extLst>
            </p:cNvPr>
            <p:cNvSpPr/>
            <p:nvPr/>
          </p:nvSpPr>
          <p:spPr>
            <a:xfrm>
              <a:off x="4725377" y="1819683"/>
              <a:ext cx="2133600" cy="365760"/>
            </a:xfrm>
            <a:prstGeom prst="roundRect">
              <a:avLst>
                <a:gd name="adj" fmla="val 9818"/>
              </a:avLst>
            </a:prstGeom>
            <a:noFill/>
            <a:ln w="28575">
              <a:solidFill>
                <a:srgbClr val="5B9BD5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: Rounded Corners 7">
              <a:extLst>
                <a:ext uri="{FF2B5EF4-FFF2-40B4-BE49-F238E27FC236}">
                  <a16:creationId xmlns:a16="http://schemas.microsoft.com/office/drawing/2014/main" id="{4FF177F2-CF3E-445C-BBE7-309B85E553E5}"/>
                </a:ext>
              </a:extLst>
            </p:cNvPr>
            <p:cNvSpPr/>
            <p:nvPr/>
          </p:nvSpPr>
          <p:spPr>
            <a:xfrm>
              <a:off x="8470900" y="1819683"/>
              <a:ext cx="2133600" cy="365760"/>
            </a:xfrm>
            <a:prstGeom prst="roundRect">
              <a:avLst>
                <a:gd name="adj" fmla="val 9818"/>
              </a:avLst>
            </a:prstGeom>
            <a:noFill/>
            <a:ln w="28575">
              <a:solidFill>
                <a:srgbClr val="5B9BD5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7C4A0D-1BA2-4C51-A1B2-C543A72D766A}"/>
                </a:ext>
              </a:extLst>
            </p:cNvPr>
            <p:cNvSpPr txBox="1"/>
            <p:nvPr/>
          </p:nvSpPr>
          <p:spPr>
            <a:xfrm>
              <a:off x="1143000" y="1850009"/>
              <a:ext cx="1879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Release Process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95A1E91-842C-4A78-8B93-AF166E7F4417}"/>
                </a:ext>
              </a:extLst>
            </p:cNvPr>
            <p:cNvSpPr txBox="1"/>
            <p:nvPr/>
          </p:nvSpPr>
          <p:spPr>
            <a:xfrm>
              <a:off x="4873437" y="1850009"/>
              <a:ext cx="1879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Testing Process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5D2E62D-3B56-4C0F-8BF5-CE90741D6868}"/>
                </a:ext>
              </a:extLst>
            </p:cNvPr>
            <p:cNvSpPr txBox="1"/>
            <p:nvPr/>
          </p:nvSpPr>
          <p:spPr>
            <a:xfrm>
              <a:off x="8603875" y="1850009"/>
              <a:ext cx="1879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Deployment Process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36B32D-8267-4A5E-8EAB-2FB7210AAA20}"/>
                </a:ext>
              </a:extLst>
            </p:cNvPr>
            <p:cNvSpPr txBox="1"/>
            <p:nvPr/>
          </p:nvSpPr>
          <p:spPr>
            <a:xfrm>
              <a:off x="693616" y="2244967"/>
              <a:ext cx="2908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ENTERPRISE RELEASE PLANNING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02399C-08E0-409D-A0A4-F05FCB325F59}"/>
                </a:ext>
              </a:extLst>
            </p:cNvPr>
            <p:cNvSpPr txBox="1"/>
            <p:nvPr/>
          </p:nvSpPr>
          <p:spPr>
            <a:xfrm>
              <a:off x="4355178" y="2227460"/>
              <a:ext cx="2908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MANAGE TEST ENVIRONMENTS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70F06D2-F473-451C-89AA-86E669D5174F}"/>
                </a:ext>
              </a:extLst>
            </p:cNvPr>
            <p:cNvSpPr txBox="1"/>
            <p:nvPr/>
          </p:nvSpPr>
          <p:spPr>
            <a:xfrm>
              <a:off x="7969847" y="2209953"/>
              <a:ext cx="3136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EXECUTE RELEASE DEPLOYMENT PLANS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027C28B-6877-445D-A582-E676CABDB98A}"/>
                </a:ext>
              </a:extLst>
            </p:cNvPr>
            <p:cNvCxnSpPr>
              <a:cxnSpLocks/>
            </p:cNvCxnSpPr>
            <p:nvPr/>
          </p:nvCxnSpPr>
          <p:spPr>
            <a:xfrm>
              <a:off x="860669" y="2602520"/>
              <a:ext cx="10716774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Rectangle: Rounded Corners 8">
              <a:extLst>
                <a:ext uri="{FF2B5EF4-FFF2-40B4-BE49-F238E27FC236}">
                  <a16:creationId xmlns:a16="http://schemas.microsoft.com/office/drawing/2014/main" id="{6AC53F30-8E72-4837-8062-2E16ECD12EF5}"/>
                </a:ext>
              </a:extLst>
            </p:cNvPr>
            <p:cNvSpPr/>
            <p:nvPr/>
          </p:nvSpPr>
          <p:spPr>
            <a:xfrm>
              <a:off x="1020955" y="2717512"/>
              <a:ext cx="2123689" cy="2651760"/>
            </a:xfrm>
            <a:prstGeom prst="roundRect">
              <a:avLst>
                <a:gd name="adj" fmla="val 2543"/>
              </a:avLst>
            </a:prstGeom>
            <a:solidFill>
              <a:srgbClr val="1575B6"/>
            </a:solidFill>
            <a:ln w="19050">
              <a:solidFill>
                <a:srgbClr val="5B9BD5">
                  <a:lumMod val="75000"/>
                </a:srgb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84D42AC-8F40-45CC-B8E9-36434B5FD854}"/>
                </a:ext>
              </a:extLst>
            </p:cNvPr>
            <p:cNvSpPr txBox="1"/>
            <p:nvPr/>
          </p:nvSpPr>
          <p:spPr>
            <a:xfrm>
              <a:off x="1298549" y="2755361"/>
              <a:ext cx="1543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RELEASE PACKAGE</a:t>
              </a:r>
            </a:p>
          </p:txBody>
        </p:sp>
        <p:sp>
          <p:nvSpPr>
            <p:cNvPr id="49" name="Arrow: Right 21">
              <a:extLst>
                <a:ext uri="{FF2B5EF4-FFF2-40B4-BE49-F238E27FC236}">
                  <a16:creationId xmlns:a16="http://schemas.microsoft.com/office/drawing/2014/main" id="{A35AEE90-ED09-4495-A1DD-993C112C5453}"/>
                </a:ext>
              </a:extLst>
            </p:cNvPr>
            <p:cNvSpPr/>
            <p:nvPr/>
          </p:nvSpPr>
          <p:spPr>
            <a:xfrm>
              <a:off x="1343707" y="3100986"/>
              <a:ext cx="1472546" cy="463452"/>
            </a:xfrm>
            <a:prstGeom prst="rightArrow">
              <a:avLst>
                <a:gd name="adj1" fmla="val 88888"/>
                <a:gd name="adj2" fmla="val 50000"/>
              </a:avLst>
            </a:prstGeom>
            <a:solidFill>
              <a:srgbClr val="A5A5A5"/>
            </a:solidFill>
            <a:ln>
              <a:solidFill>
                <a:sysClr val="window" lastClr="FFFFFF"/>
              </a:solidFill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Arrow: Right 22">
              <a:extLst>
                <a:ext uri="{FF2B5EF4-FFF2-40B4-BE49-F238E27FC236}">
                  <a16:creationId xmlns:a16="http://schemas.microsoft.com/office/drawing/2014/main" id="{548AE034-55F4-4073-862F-7070121A3201}"/>
                </a:ext>
              </a:extLst>
            </p:cNvPr>
            <p:cNvSpPr/>
            <p:nvPr/>
          </p:nvSpPr>
          <p:spPr>
            <a:xfrm>
              <a:off x="1343707" y="3639622"/>
              <a:ext cx="1472546" cy="463452"/>
            </a:xfrm>
            <a:prstGeom prst="rightArrow">
              <a:avLst>
                <a:gd name="adj1" fmla="val 88888"/>
                <a:gd name="adj2" fmla="val 50000"/>
              </a:avLst>
            </a:prstGeom>
            <a:solidFill>
              <a:srgbClr val="A5A5A5"/>
            </a:solidFill>
            <a:ln>
              <a:solidFill>
                <a:sysClr val="window" lastClr="FFFFFF"/>
              </a:solidFill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Arrow: Right 23">
              <a:extLst>
                <a:ext uri="{FF2B5EF4-FFF2-40B4-BE49-F238E27FC236}">
                  <a16:creationId xmlns:a16="http://schemas.microsoft.com/office/drawing/2014/main" id="{F3C9E122-FCF7-4373-8688-CAA40A0AFBA2}"/>
                </a:ext>
              </a:extLst>
            </p:cNvPr>
            <p:cNvSpPr/>
            <p:nvPr/>
          </p:nvSpPr>
          <p:spPr>
            <a:xfrm>
              <a:off x="1343707" y="4178258"/>
              <a:ext cx="1472546" cy="463452"/>
            </a:xfrm>
            <a:prstGeom prst="rightArrow">
              <a:avLst>
                <a:gd name="adj1" fmla="val 88888"/>
                <a:gd name="adj2" fmla="val 50000"/>
              </a:avLst>
            </a:prstGeom>
            <a:solidFill>
              <a:srgbClr val="A5A5A5"/>
            </a:solidFill>
            <a:ln>
              <a:solidFill>
                <a:sysClr val="window" lastClr="FFFFFF"/>
              </a:solidFill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Arrow: Right 24">
              <a:extLst>
                <a:ext uri="{FF2B5EF4-FFF2-40B4-BE49-F238E27FC236}">
                  <a16:creationId xmlns:a16="http://schemas.microsoft.com/office/drawing/2014/main" id="{C0B68EAF-FCF8-4B83-B917-5E465348877E}"/>
                </a:ext>
              </a:extLst>
            </p:cNvPr>
            <p:cNvSpPr/>
            <p:nvPr/>
          </p:nvSpPr>
          <p:spPr>
            <a:xfrm>
              <a:off x="1343707" y="4716894"/>
              <a:ext cx="1472546" cy="463452"/>
            </a:xfrm>
            <a:prstGeom prst="rightArrow">
              <a:avLst>
                <a:gd name="adj1" fmla="val 88888"/>
                <a:gd name="adj2" fmla="val 50000"/>
              </a:avLst>
            </a:prstGeom>
            <a:solidFill>
              <a:srgbClr val="A5A5A5"/>
            </a:solidFill>
            <a:ln>
              <a:solidFill>
                <a:sysClr val="window" lastClr="FFFFFF"/>
              </a:solidFill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D1D768B-36D6-4B98-B1E4-A087F29B9891}"/>
                </a:ext>
              </a:extLst>
            </p:cNvPr>
            <p:cNvSpPr txBox="1"/>
            <p:nvPr/>
          </p:nvSpPr>
          <p:spPr>
            <a:xfrm>
              <a:off x="1436077" y="3180368"/>
              <a:ext cx="11478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Release 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E84AD27-399A-43A8-9C11-506C10288938}"/>
                </a:ext>
              </a:extLst>
            </p:cNvPr>
            <p:cNvSpPr txBox="1"/>
            <p:nvPr/>
          </p:nvSpPr>
          <p:spPr>
            <a:xfrm>
              <a:off x="1436076" y="3720739"/>
              <a:ext cx="11478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Release 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64F6DC-F085-4C6D-A0D9-EE37240261E1}"/>
                </a:ext>
              </a:extLst>
            </p:cNvPr>
            <p:cNvSpPr txBox="1"/>
            <p:nvPr/>
          </p:nvSpPr>
          <p:spPr>
            <a:xfrm>
              <a:off x="1436075" y="4261110"/>
              <a:ext cx="11478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Release 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09A639-A48C-4186-91DF-D48B66E8534D}"/>
                </a:ext>
              </a:extLst>
            </p:cNvPr>
            <p:cNvSpPr txBox="1"/>
            <p:nvPr/>
          </p:nvSpPr>
          <p:spPr>
            <a:xfrm>
              <a:off x="1436074" y="4801481"/>
              <a:ext cx="11478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Release 4</a:t>
              </a:r>
            </a:p>
          </p:txBody>
        </p:sp>
        <p:sp>
          <p:nvSpPr>
            <p:cNvPr id="57" name="Rectangle: Rounded Corners 29">
              <a:extLst>
                <a:ext uri="{FF2B5EF4-FFF2-40B4-BE49-F238E27FC236}">
                  <a16:creationId xmlns:a16="http://schemas.microsoft.com/office/drawing/2014/main" id="{E94D7FEB-8A58-43C9-AD63-1CA83133B8EE}"/>
                </a:ext>
              </a:extLst>
            </p:cNvPr>
            <p:cNvSpPr/>
            <p:nvPr/>
          </p:nvSpPr>
          <p:spPr>
            <a:xfrm>
              <a:off x="3585501" y="2903402"/>
              <a:ext cx="1188720" cy="1554480"/>
            </a:xfrm>
            <a:prstGeom prst="roundRect">
              <a:avLst>
                <a:gd name="adj" fmla="val 2543"/>
              </a:avLst>
            </a:prstGeom>
            <a:solidFill>
              <a:srgbClr val="1575B6"/>
            </a:solidFill>
            <a:ln w="19050">
              <a:solidFill>
                <a:srgbClr val="5B9BD5">
                  <a:lumMod val="75000"/>
                </a:srgb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: Rounded Corners 30">
              <a:extLst>
                <a:ext uri="{FF2B5EF4-FFF2-40B4-BE49-F238E27FC236}">
                  <a16:creationId xmlns:a16="http://schemas.microsoft.com/office/drawing/2014/main" id="{FAB47F14-3FFD-4693-B871-C511F6A08E70}"/>
                </a:ext>
              </a:extLst>
            </p:cNvPr>
            <p:cNvSpPr/>
            <p:nvPr/>
          </p:nvSpPr>
          <p:spPr>
            <a:xfrm>
              <a:off x="4954647" y="2903402"/>
              <a:ext cx="1188720" cy="1554480"/>
            </a:xfrm>
            <a:prstGeom prst="roundRect">
              <a:avLst>
                <a:gd name="adj" fmla="val 2543"/>
              </a:avLst>
            </a:prstGeom>
            <a:solidFill>
              <a:srgbClr val="1575B6"/>
            </a:solidFill>
            <a:ln w="19050">
              <a:solidFill>
                <a:srgbClr val="5B9BD5">
                  <a:lumMod val="75000"/>
                </a:srgb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: Rounded Corners 31">
              <a:extLst>
                <a:ext uri="{FF2B5EF4-FFF2-40B4-BE49-F238E27FC236}">
                  <a16:creationId xmlns:a16="http://schemas.microsoft.com/office/drawing/2014/main" id="{8AC5ECAE-E217-42C7-8B78-0CAC6FAF066D}"/>
                </a:ext>
              </a:extLst>
            </p:cNvPr>
            <p:cNvSpPr/>
            <p:nvPr/>
          </p:nvSpPr>
          <p:spPr>
            <a:xfrm>
              <a:off x="6323793" y="2903402"/>
              <a:ext cx="1188720" cy="1554480"/>
            </a:xfrm>
            <a:prstGeom prst="roundRect">
              <a:avLst>
                <a:gd name="adj" fmla="val 2543"/>
              </a:avLst>
            </a:prstGeom>
            <a:solidFill>
              <a:srgbClr val="1575B6"/>
            </a:solidFill>
            <a:ln w="19050">
              <a:solidFill>
                <a:srgbClr val="5B9BD5">
                  <a:lumMod val="75000"/>
                </a:srgb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: Rounded Corners 32">
              <a:extLst>
                <a:ext uri="{FF2B5EF4-FFF2-40B4-BE49-F238E27FC236}">
                  <a16:creationId xmlns:a16="http://schemas.microsoft.com/office/drawing/2014/main" id="{721337EA-0350-4378-85D0-071A373EC0CF}"/>
                </a:ext>
              </a:extLst>
            </p:cNvPr>
            <p:cNvSpPr/>
            <p:nvPr/>
          </p:nvSpPr>
          <p:spPr>
            <a:xfrm>
              <a:off x="7868247" y="2876677"/>
              <a:ext cx="2111000" cy="2011680"/>
            </a:xfrm>
            <a:prstGeom prst="roundRect">
              <a:avLst>
                <a:gd name="adj" fmla="val 2543"/>
              </a:avLst>
            </a:prstGeom>
            <a:solidFill>
              <a:srgbClr val="46566E"/>
            </a:solidFill>
            <a:ln w="28575"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: Rounded Corners 33">
              <a:extLst>
                <a:ext uri="{FF2B5EF4-FFF2-40B4-BE49-F238E27FC236}">
                  <a16:creationId xmlns:a16="http://schemas.microsoft.com/office/drawing/2014/main" id="{8B6EFF6D-8874-439B-BC9E-580BEEBB2920}"/>
                </a:ext>
              </a:extLst>
            </p:cNvPr>
            <p:cNvSpPr/>
            <p:nvPr/>
          </p:nvSpPr>
          <p:spPr>
            <a:xfrm>
              <a:off x="10200039" y="2876677"/>
              <a:ext cx="1188720" cy="1554480"/>
            </a:xfrm>
            <a:prstGeom prst="roundRect">
              <a:avLst>
                <a:gd name="adj" fmla="val 2543"/>
              </a:avLst>
            </a:prstGeom>
            <a:solidFill>
              <a:srgbClr val="1575B6"/>
            </a:solidFill>
            <a:ln w="19050">
              <a:solidFill>
                <a:srgbClr val="5B9BD5">
                  <a:lumMod val="75000"/>
                </a:srgb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534B2B-ED07-4120-978D-43BE5A9EE265}"/>
                </a:ext>
              </a:extLst>
            </p:cNvPr>
            <p:cNvCxnSpPr>
              <a:cxnSpLocks/>
            </p:cNvCxnSpPr>
            <p:nvPr/>
          </p:nvCxnSpPr>
          <p:spPr>
            <a:xfrm>
              <a:off x="3572801" y="3164738"/>
              <a:ext cx="3927012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8C0C039-7CF1-4B62-BD2D-4B04AE9CF2FC}"/>
                </a:ext>
              </a:extLst>
            </p:cNvPr>
            <p:cNvCxnSpPr>
              <a:cxnSpLocks/>
            </p:cNvCxnSpPr>
            <p:nvPr/>
          </p:nvCxnSpPr>
          <p:spPr>
            <a:xfrm>
              <a:off x="10126001" y="3142268"/>
              <a:ext cx="1300858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543780-DD38-4183-9439-5846334D6790}"/>
                </a:ext>
              </a:extLst>
            </p:cNvPr>
            <p:cNvSpPr txBox="1"/>
            <p:nvPr/>
          </p:nvSpPr>
          <p:spPr>
            <a:xfrm>
              <a:off x="3937405" y="2854736"/>
              <a:ext cx="493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E26029E-BF30-4DC2-B663-07F3C4B20696}"/>
                </a:ext>
              </a:extLst>
            </p:cNvPr>
            <p:cNvSpPr txBox="1"/>
            <p:nvPr/>
          </p:nvSpPr>
          <p:spPr>
            <a:xfrm>
              <a:off x="5287245" y="2867436"/>
              <a:ext cx="666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UAT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D59565-81BD-4EF1-93A2-E36B5BA4FA0E}"/>
                </a:ext>
              </a:extLst>
            </p:cNvPr>
            <p:cNvSpPr txBox="1"/>
            <p:nvPr/>
          </p:nvSpPr>
          <p:spPr>
            <a:xfrm>
              <a:off x="6611685" y="2880136"/>
              <a:ext cx="670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STAGE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EA2693A-C168-4DD4-841D-96D81278A380}"/>
                </a:ext>
              </a:extLst>
            </p:cNvPr>
            <p:cNvSpPr txBox="1"/>
            <p:nvPr/>
          </p:nvSpPr>
          <p:spPr>
            <a:xfrm>
              <a:off x="10496607" y="2844762"/>
              <a:ext cx="670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PROD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4DF1968-9088-42B3-AAFB-E80B891C9C3D}"/>
                </a:ext>
              </a:extLst>
            </p:cNvPr>
            <p:cNvGrpSpPr/>
            <p:nvPr/>
          </p:nvGrpSpPr>
          <p:grpSpPr>
            <a:xfrm>
              <a:off x="3835187" y="3619139"/>
              <a:ext cx="940013" cy="514571"/>
              <a:chOff x="4076487" y="3000750"/>
              <a:chExt cx="940013" cy="514571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3E1A3A74-69A8-44F6-A2E0-526D4D6AA193}"/>
                  </a:ext>
                </a:extLst>
              </p:cNvPr>
              <p:cNvGrpSpPr/>
              <p:nvPr/>
            </p:nvGrpSpPr>
            <p:grpSpPr>
              <a:xfrm>
                <a:off x="4076487" y="3000750"/>
                <a:ext cx="940013" cy="222471"/>
                <a:chOff x="4076487" y="3000750"/>
                <a:chExt cx="940013" cy="222471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42A0794-0505-491B-B897-366F3689FD39}"/>
                    </a:ext>
                  </a:extLst>
                </p:cNvPr>
                <p:cNvSpPr/>
                <p:nvPr/>
              </p:nvSpPr>
              <p:spPr>
                <a:xfrm>
                  <a:off x="4076487" y="3000750"/>
                  <a:ext cx="940013" cy="222471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C3E5BB92-6695-4FC4-BA9D-5FDCEACFB26B}"/>
                    </a:ext>
                  </a:extLst>
                </p:cNvPr>
                <p:cNvSpPr/>
                <p:nvPr/>
              </p:nvSpPr>
              <p:spPr>
                <a:xfrm>
                  <a:off x="4197944" y="3066116"/>
                  <a:ext cx="731520" cy="91440"/>
                </a:xfrm>
                <a:prstGeom prst="rect">
                  <a:avLst/>
                </a:prstGeom>
                <a:solidFill>
                  <a:sysClr val="window" lastClr="FFFFFF">
                    <a:lumMod val="75000"/>
                  </a:sysClr>
                </a:solidFill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7C33219C-6B2E-4502-9271-6179785475F5}"/>
                  </a:ext>
                </a:extLst>
              </p:cNvPr>
              <p:cNvGrpSpPr/>
              <p:nvPr/>
            </p:nvGrpSpPr>
            <p:grpSpPr>
              <a:xfrm>
                <a:off x="4076487" y="3292850"/>
                <a:ext cx="940013" cy="222471"/>
                <a:chOff x="4076487" y="3000750"/>
                <a:chExt cx="940013" cy="222471"/>
              </a:xfrm>
            </p:grpSpPr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1B10DEED-D9F7-4E5E-BFE8-6785B788DADC}"/>
                    </a:ext>
                  </a:extLst>
                </p:cNvPr>
                <p:cNvSpPr/>
                <p:nvPr/>
              </p:nvSpPr>
              <p:spPr>
                <a:xfrm>
                  <a:off x="4076487" y="3000750"/>
                  <a:ext cx="940013" cy="222471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D3EAA4C-6D99-40D7-BAF8-AD74AC116348}"/>
                    </a:ext>
                  </a:extLst>
                </p:cNvPr>
                <p:cNvSpPr/>
                <p:nvPr/>
              </p:nvSpPr>
              <p:spPr>
                <a:xfrm>
                  <a:off x="4197944" y="3066116"/>
                  <a:ext cx="731520" cy="91440"/>
                </a:xfrm>
                <a:prstGeom prst="rect">
                  <a:avLst/>
                </a:prstGeom>
                <a:solidFill>
                  <a:sysClr val="window" lastClr="FFFFFF">
                    <a:lumMod val="75000"/>
                  </a:sysClr>
                </a:solidFill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828299D-264B-4382-8E3D-DC63ED65E248}"/>
                </a:ext>
              </a:extLst>
            </p:cNvPr>
            <p:cNvGrpSpPr/>
            <p:nvPr/>
          </p:nvGrpSpPr>
          <p:grpSpPr>
            <a:xfrm>
              <a:off x="5194152" y="3619139"/>
              <a:ext cx="940013" cy="514571"/>
              <a:chOff x="4076487" y="3000750"/>
              <a:chExt cx="940013" cy="514571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D02A0A83-D2FC-46CB-B5BD-893CFB8D1D56}"/>
                  </a:ext>
                </a:extLst>
              </p:cNvPr>
              <p:cNvGrpSpPr/>
              <p:nvPr/>
            </p:nvGrpSpPr>
            <p:grpSpPr>
              <a:xfrm>
                <a:off x="4076487" y="3000750"/>
                <a:ext cx="940013" cy="222471"/>
                <a:chOff x="4076487" y="3000750"/>
                <a:chExt cx="940013" cy="222471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1AB40D1-B36D-4FD3-8E87-0CCB359D714C}"/>
                    </a:ext>
                  </a:extLst>
                </p:cNvPr>
                <p:cNvSpPr/>
                <p:nvPr/>
              </p:nvSpPr>
              <p:spPr>
                <a:xfrm>
                  <a:off x="4076487" y="3000750"/>
                  <a:ext cx="940013" cy="222471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75F52F11-E966-4E10-9D2F-529D85FA8733}"/>
                    </a:ext>
                  </a:extLst>
                </p:cNvPr>
                <p:cNvSpPr/>
                <p:nvPr/>
              </p:nvSpPr>
              <p:spPr>
                <a:xfrm>
                  <a:off x="4197944" y="3066116"/>
                  <a:ext cx="731520" cy="91440"/>
                </a:xfrm>
                <a:prstGeom prst="rect">
                  <a:avLst/>
                </a:prstGeom>
                <a:solidFill>
                  <a:sysClr val="window" lastClr="FFFFFF">
                    <a:lumMod val="75000"/>
                  </a:sysClr>
                </a:solidFill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7B584E42-1EA0-4BAD-85CC-97E098DE21B6}"/>
                  </a:ext>
                </a:extLst>
              </p:cNvPr>
              <p:cNvGrpSpPr/>
              <p:nvPr/>
            </p:nvGrpSpPr>
            <p:grpSpPr>
              <a:xfrm>
                <a:off x="4076487" y="3292850"/>
                <a:ext cx="940013" cy="222471"/>
                <a:chOff x="4076487" y="3000750"/>
                <a:chExt cx="940013" cy="222471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06A15969-B561-4003-87B2-FAC68659A02A}"/>
                    </a:ext>
                  </a:extLst>
                </p:cNvPr>
                <p:cNvSpPr/>
                <p:nvPr/>
              </p:nvSpPr>
              <p:spPr>
                <a:xfrm>
                  <a:off x="4076487" y="3000750"/>
                  <a:ext cx="940013" cy="222471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526C6530-210D-4A4A-9643-E058EE314C7C}"/>
                    </a:ext>
                  </a:extLst>
                </p:cNvPr>
                <p:cNvSpPr/>
                <p:nvPr/>
              </p:nvSpPr>
              <p:spPr>
                <a:xfrm>
                  <a:off x="4197944" y="3066116"/>
                  <a:ext cx="731520" cy="91440"/>
                </a:xfrm>
                <a:prstGeom prst="rect">
                  <a:avLst/>
                </a:prstGeom>
                <a:solidFill>
                  <a:sysClr val="window" lastClr="FFFFFF">
                    <a:lumMod val="75000"/>
                  </a:sysClr>
                </a:solidFill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2761FD-0E06-4D4F-A218-8BA3FE938081}"/>
                </a:ext>
              </a:extLst>
            </p:cNvPr>
            <p:cNvSpPr/>
            <p:nvPr/>
          </p:nvSpPr>
          <p:spPr>
            <a:xfrm>
              <a:off x="4582051" y="3427616"/>
              <a:ext cx="118872" cy="118872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D3C3D97-9571-40FB-99C9-AC719CDE0E7E}"/>
                </a:ext>
              </a:extLst>
            </p:cNvPr>
            <p:cNvSpPr/>
            <p:nvPr/>
          </p:nvSpPr>
          <p:spPr>
            <a:xfrm>
              <a:off x="5953651" y="3414916"/>
              <a:ext cx="118872" cy="118872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D10D749-80A8-459B-9A7B-66F3366F4C37}"/>
                </a:ext>
              </a:extLst>
            </p:cNvPr>
            <p:cNvGrpSpPr/>
            <p:nvPr/>
          </p:nvGrpSpPr>
          <p:grpSpPr>
            <a:xfrm>
              <a:off x="6553117" y="3414916"/>
              <a:ext cx="940013" cy="718794"/>
              <a:chOff x="6794417" y="2796527"/>
              <a:chExt cx="940013" cy="718794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0506FBFD-A85A-4018-BAA2-22EB7E70B200}"/>
                  </a:ext>
                </a:extLst>
              </p:cNvPr>
              <p:cNvGrpSpPr/>
              <p:nvPr/>
            </p:nvGrpSpPr>
            <p:grpSpPr>
              <a:xfrm>
                <a:off x="6794417" y="3000750"/>
                <a:ext cx="940013" cy="514571"/>
                <a:chOff x="4076487" y="3000750"/>
                <a:chExt cx="940013" cy="514571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B7F5A576-48CD-4FE1-B00A-0D696451FA6A}"/>
                    </a:ext>
                  </a:extLst>
                </p:cNvPr>
                <p:cNvGrpSpPr/>
                <p:nvPr/>
              </p:nvGrpSpPr>
              <p:grpSpPr>
                <a:xfrm>
                  <a:off x="4076487" y="3000750"/>
                  <a:ext cx="940013" cy="222471"/>
                  <a:chOff x="4076487" y="3000750"/>
                  <a:chExt cx="940013" cy="222471"/>
                </a:xfrm>
              </p:grpSpPr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ED012D80-4D28-4F47-9541-91F5D9593EC8}"/>
                      </a:ext>
                    </a:extLst>
                  </p:cNvPr>
                  <p:cNvSpPr/>
                  <p:nvPr/>
                </p:nvSpPr>
                <p:spPr>
                  <a:xfrm>
                    <a:off x="4076487" y="3000750"/>
                    <a:ext cx="940013" cy="222471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</p:spPr>
                <p:txBody>
                  <a:bodyPr wrap="square" rtlCol="0" anchor="ctr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091F8A98-9489-4F0A-AE15-56A2C45C0077}"/>
                      </a:ext>
                    </a:extLst>
                  </p:cNvPr>
                  <p:cNvSpPr/>
                  <p:nvPr/>
                </p:nvSpPr>
                <p:spPr>
                  <a:xfrm>
                    <a:off x="4197944" y="3066116"/>
                    <a:ext cx="731520" cy="91440"/>
                  </a:xfrm>
                  <a:prstGeom prst="rect">
                    <a:avLst/>
                  </a:prstGeom>
                  <a:solidFill>
                    <a:sysClr val="window" lastClr="FFFFFF">
                      <a:lumMod val="75000"/>
                    </a:sysClr>
                  </a:solidFill>
                </p:spPr>
                <p:txBody>
                  <a:bodyPr wrap="square" rtlCol="0" anchor="ctr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2F135EAA-3483-4461-BFBA-1EC897760FE7}"/>
                    </a:ext>
                  </a:extLst>
                </p:cNvPr>
                <p:cNvGrpSpPr/>
                <p:nvPr/>
              </p:nvGrpSpPr>
              <p:grpSpPr>
                <a:xfrm>
                  <a:off x="4076487" y="3292850"/>
                  <a:ext cx="940013" cy="222471"/>
                  <a:chOff x="4076487" y="3000750"/>
                  <a:chExt cx="940013" cy="222471"/>
                </a:xfrm>
              </p:grpSpPr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BDE14F27-292C-4FF2-BF27-4C5C7AFE1459}"/>
                      </a:ext>
                    </a:extLst>
                  </p:cNvPr>
                  <p:cNvSpPr/>
                  <p:nvPr/>
                </p:nvSpPr>
                <p:spPr>
                  <a:xfrm>
                    <a:off x="4076487" y="3000750"/>
                    <a:ext cx="940013" cy="222471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</p:spPr>
                <p:txBody>
                  <a:bodyPr wrap="square" rtlCol="0" anchor="ctr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FA285DE9-71CA-4E93-B41C-15BEBB4C4843}"/>
                      </a:ext>
                    </a:extLst>
                  </p:cNvPr>
                  <p:cNvSpPr/>
                  <p:nvPr/>
                </p:nvSpPr>
                <p:spPr>
                  <a:xfrm>
                    <a:off x="4197944" y="3066116"/>
                    <a:ext cx="731520" cy="91440"/>
                  </a:xfrm>
                  <a:prstGeom prst="rect">
                    <a:avLst/>
                  </a:prstGeom>
                  <a:solidFill>
                    <a:sysClr val="window" lastClr="FFFFFF">
                      <a:lumMod val="75000"/>
                    </a:sysClr>
                  </a:solidFill>
                </p:spPr>
                <p:txBody>
                  <a:bodyPr wrap="square" rtlCol="0" anchor="ctr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C1B37E97-A0A6-4BAF-A35C-32FE4E86747F}"/>
                  </a:ext>
                </a:extLst>
              </p:cNvPr>
              <p:cNvSpPr/>
              <p:nvPr/>
            </p:nvSpPr>
            <p:spPr>
              <a:xfrm>
                <a:off x="7541151" y="2796527"/>
                <a:ext cx="118872" cy="118872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A579D56-E9E7-4267-8FFB-4F86C723159A}"/>
                </a:ext>
              </a:extLst>
            </p:cNvPr>
            <p:cNvGrpSpPr/>
            <p:nvPr/>
          </p:nvGrpSpPr>
          <p:grpSpPr>
            <a:xfrm>
              <a:off x="10436480" y="3365686"/>
              <a:ext cx="940013" cy="718794"/>
              <a:chOff x="6794417" y="2796527"/>
              <a:chExt cx="940013" cy="718794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D7DB13E5-FD49-4EC3-853B-63B3B9FFB529}"/>
                  </a:ext>
                </a:extLst>
              </p:cNvPr>
              <p:cNvGrpSpPr/>
              <p:nvPr/>
            </p:nvGrpSpPr>
            <p:grpSpPr>
              <a:xfrm>
                <a:off x="6794417" y="3000750"/>
                <a:ext cx="940013" cy="514571"/>
                <a:chOff x="4076487" y="3000750"/>
                <a:chExt cx="940013" cy="514571"/>
              </a:xfrm>
            </p:grpSpPr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AD09202D-445A-48A6-B5F5-BE24084EE9C4}"/>
                    </a:ext>
                  </a:extLst>
                </p:cNvPr>
                <p:cNvGrpSpPr/>
                <p:nvPr/>
              </p:nvGrpSpPr>
              <p:grpSpPr>
                <a:xfrm>
                  <a:off x="4076487" y="3000750"/>
                  <a:ext cx="940013" cy="222471"/>
                  <a:chOff x="4076487" y="3000750"/>
                  <a:chExt cx="940013" cy="222471"/>
                </a:xfrm>
              </p:grpSpPr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8830F0A0-BE5E-49CD-AE6C-C45F5EDA0F2B}"/>
                      </a:ext>
                    </a:extLst>
                  </p:cNvPr>
                  <p:cNvSpPr/>
                  <p:nvPr/>
                </p:nvSpPr>
                <p:spPr>
                  <a:xfrm>
                    <a:off x="4076487" y="3000750"/>
                    <a:ext cx="940013" cy="222471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</p:spPr>
                <p:txBody>
                  <a:bodyPr wrap="square" rtlCol="0" anchor="ctr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2FA9B66C-DB15-4E31-B41E-9AB05CC4B436}"/>
                      </a:ext>
                    </a:extLst>
                  </p:cNvPr>
                  <p:cNvSpPr/>
                  <p:nvPr/>
                </p:nvSpPr>
                <p:spPr>
                  <a:xfrm>
                    <a:off x="4197944" y="3066116"/>
                    <a:ext cx="731520" cy="91440"/>
                  </a:xfrm>
                  <a:prstGeom prst="rect">
                    <a:avLst/>
                  </a:prstGeom>
                  <a:solidFill>
                    <a:sysClr val="window" lastClr="FFFFFF">
                      <a:lumMod val="75000"/>
                    </a:sysClr>
                  </a:solidFill>
                </p:spPr>
                <p:txBody>
                  <a:bodyPr wrap="square" rtlCol="0" anchor="ctr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620E3BB1-4DB2-4FF4-AC43-173785660660}"/>
                    </a:ext>
                  </a:extLst>
                </p:cNvPr>
                <p:cNvGrpSpPr/>
                <p:nvPr/>
              </p:nvGrpSpPr>
              <p:grpSpPr>
                <a:xfrm>
                  <a:off x="4076487" y="3292850"/>
                  <a:ext cx="940013" cy="222471"/>
                  <a:chOff x="4076487" y="3000750"/>
                  <a:chExt cx="940013" cy="222471"/>
                </a:xfrm>
              </p:grpSpPr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03AA7346-2327-492E-BD00-668480372227}"/>
                      </a:ext>
                    </a:extLst>
                  </p:cNvPr>
                  <p:cNvSpPr/>
                  <p:nvPr/>
                </p:nvSpPr>
                <p:spPr>
                  <a:xfrm>
                    <a:off x="4076487" y="3000750"/>
                    <a:ext cx="940013" cy="222471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</p:spPr>
                <p:txBody>
                  <a:bodyPr wrap="square" rtlCol="0" anchor="ctr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9A466A0D-4A50-4D4D-97FF-C6E69CA6588D}"/>
                      </a:ext>
                    </a:extLst>
                  </p:cNvPr>
                  <p:cNvSpPr/>
                  <p:nvPr/>
                </p:nvSpPr>
                <p:spPr>
                  <a:xfrm>
                    <a:off x="4197944" y="3066116"/>
                    <a:ext cx="731520" cy="91440"/>
                  </a:xfrm>
                  <a:prstGeom prst="rect">
                    <a:avLst/>
                  </a:prstGeom>
                  <a:solidFill>
                    <a:sysClr val="window" lastClr="FFFFFF">
                      <a:lumMod val="75000"/>
                    </a:sysClr>
                  </a:solidFill>
                </p:spPr>
                <p:txBody>
                  <a:bodyPr wrap="square" rtlCol="0" anchor="ctr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E6FE05E8-9C2C-45F9-87C5-BAF22F15B04F}"/>
                  </a:ext>
                </a:extLst>
              </p:cNvPr>
              <p:cNvSpPr/>
              <p:nvPr/>
            </p:nvSpPr>
            <p:spPr>
              <a:xfrm>
                <a:off x="7541151" y="2796527"/>
                <a:ext cx="118872" cy="118872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593D31F-F446-4A2C-81ED-51358A35D874}"/>
                </a:ext>
              </a:extLst>
            </p:cNvPr>
            <p:cNvCxnSpPr/>
            <p:nvPr/>
          </p:nvCxnSpPr>
          <p:spPr>
            <a:xfrm>
              <a:off x="7868247" y="3349645"/>
              <a:ext cx="2111000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A44D43E-111C-43A5-9F15-D5ADDD6B2CFC}"/>
                </a:ext>
              </a:extLst>
            </p:cNvPr>
            <p:cNvGrpSpPr/>
            <p:nvPr/>
          </p:nvGrpSpPr>
          <p:grpSpPr>
            <a:xfrm>
              <a:off x="7854171" y="3491224"/>
              <a:ext cx="2137776" cy="353721"/>
              <a:chOff x="8082771" y="2339435"/>
              <a:chExt cx="2137776" cy="353721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0C29661-A009-4743-B530-C10DAA8DEF71}"/>
                  </a:ext>
                </a:extLst>
              </p:cNvPr>
              <p:cNvCxnSpPr/>
              <p:nvPr/>
            </p:nvCxnSpPr>
            <p:spPr>
              <a:xfrm>
                <a:off x="8109547" y="2693156"/>
                <a:ext cx="21110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55B26DA-F722-44A0-B086-B6C6FE8291EE}"/>
                  </a:ext>
                </a:extLst>
              </p:cNvPr>
              <p:cNvSpPr txBox="1"/>
              <p:nvPr/>
            </p:nvSpPr>
            <p:spPr>
              <a:xfrm>
                <a:off x="8082771" y="2339435"/>
                <a:ext cx="6704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Task 1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E53BA22-23F3-4F01-B1E4-04B594EC1A5B}"/>
                  </a:ext>
                </a:extLst>
              </p:cNvPr>
              <p:cNvSpPr txBox="1"/>
              <p:nvPr/>
            </p:nvSpPr>
            <p:spPr>
              <a:xfrm>
                <a:off x="8751249" y="2339435"/>
                <a:ext cx="11887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Description 1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BD03AC7-B10F-4DA6-88C2-09DD29A44D52}"/>
                </a:ext>
              </a:extLst>
            </p:cNvPr>
            <p:cNvGrpSpPr/>
            <p:nvPr/>
          </p:nvGrpSpPr>
          <p:grpSpPr>
            <a:xfrm>
              <a:off x="7841471" y="2977836"/>
              <a:ext cx="2137776" cy="1375109"/>
              <a:chOff x="8082771" y="1318047"/>
              <a:chExt cx="2137776" cy="1375109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047D9FE-5F51-49FB-8C97-4358EAE45C68}"/>
                  </a:ext>
                </a:extLst>
              </p:cNvPr>
              <p:cNvCxnSpPr/>
              <p:nvPr/>
            </p:nvCxnSpPr>
            <p:spPr>
              <a:xfrm>
                <a:off x="8109547" y="2693156"/>
                <a:ext cx="21110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BD8553C-11E6-4BAF-A9EF-78C350901BBA}"/>
                  </a:ext>
                </a:extLst>
              </p:cNvPr>
              <p:cNvSpPr txBox="1"/>
              <p:nvPr/>
            </p:nvSpPr>
            <p:spPr>
              <a:xfrm>
                <a:off x="8082771" y="2339435"/>
                <a:ext cx="6704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Task 2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4059DCF-BFFC-4A47-951C-5E28C6DC331B}"/>
                  </a:ext>
                </a:extLst>
              </p:cNvPr>
              <p:cNvSpPr txBox="1"/>
              <p:nvPr/>
            </p:nvSpPr>
            <p:spPr>
              <a:xfrm>
                <a:off x="8763949" y="2339435"/>
                <a:ext cx="10972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Description 2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B1A7508-FC21-4CAD-BA63-11ED1F700845}"/>
                  </a:ext>
                </a:extLst>
              </p:cNvPr>
              <p:cNvSpPr txBox="1"/>
              <p:nvPr/>
            </p:nvSpPr>
            <p:spPr>
              <a:xfrm>
                <a:off x="8419689" y="1318047"/>
                <a:ext cx="14714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RELEASE NOTE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3CFCC8F-4F08-446D-81CA-58BCCF1BB2AB}"/>
                </a:ext>
              </a:extLst>
            </p:cNvPr>
            <p:cNvGrpSpPr/>
            <p:nvPr/>
          </p:nvGrpSpPr>
          <p:grpSpPr>
            <a:xfrm>
              <a:off x="7866871" y="4494524"/>
              <a:ext cx="1753058" cy="276999"/>
              <a:chOff x="8082771" y="2339435"/>
              <a:chExt cx="1753058" cy="276999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2DB356B-C738-40EE-B933-E518F38EE8F7}"/>
                  </a:ext>
                </a:extLst>
              </p:cNvPr>
              <p:cNvSpPr txBox="1"/>
              <p:nvPr/>
            </p:nvSpPr>
            <p:spPr>
              <a:xfrm>
                <a:off x="8082771" y="2339435"/>
                <a:ext cx="6704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Task n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1C2ACEB-22E6-4603-A3F0-992486A3D63C}"/>
                  </a:ext>
                </a:extLst>
              </p:cNvPr>
              <p:cNvSpPr txBox="1"/>
              <p:nvPr/>
            </p:nvSpPr>
            <p:spPr>
              <a:xfrm>
                <a:off x="8738549" y="2339435"/>
                <a:ext cx="10972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Description n</a:t>
                </a:r>
              </a:p>
            </p:txBody>
          </p: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EFC7F3C-A5F1-4F1B-A3CC-1D3F4EA192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669" y="5542014"/>
              <a:ext cx="10591590" cy="68898"/>
            </a:xfrm>
            <a:prstGeom prst="line">
              <a:avLst/>
            </a:prstGeom>
            <a:noFill/>
            <a:ln w="381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</p:cxnSp>
        <p:sp>
          <p:nvSpPr>
            <p:cNvPr id="80" name="Diamond 79">
              <a:extLst>
                <a:ext uri="{FF2B5EF4-FFF2-40B4-BE49-F238E27FC236}">
                  <a16:creationId xmlns:a16="http://schemas.microsoft.com/office/drawing/2014/main" id="{F61E982B-90DD-49E9-8F78-E6D4FAAFC548}"/>
                </a:ext>
              </a:extLst>
            </p:cNvPr>
            <p:cNvSpPr/>
            <p:nvPr/>
          </p:nvSpPr>
          <p:spPr>
            <a:xfrm>
              <a:off x="1816100" y="5468397"/>
              <a:ext cx="457200" cy="274320"/>
            </a:xfrm>
            <a:prstGeom prst="diamond">
              <a:avLst/>
            </a:prstGeom>
            <a:solidFill>
              <a:sysClr val="window" lastClr="FFFFFF"/>
            </a:solidFill>
            <a:ln w="19050">
              <a:solidFill>
                <a:sysClr val="window" lastClr="FFFFFF">
                  <a:lumMod val="65000"/>
                </a:sys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Diamond 80">
              <a:extLst>
                <a:ext uri="{FF2B5EF4-FFF2-40B4-BE49-F238E27FC236}">
                  <a16:creationId xmlns:a16="http://schemas.microsoft.com/office/drawing/2014/main" id="{A85C84F0-ACA5-420E-B854-6485D789C2B2}"/>
                </a:ext>
              </a:extLst>
            </p:cNvPr>
            <p:cNvSpPr/>
            <p:nvPr/>
          </p:nvSpPr>
          <p:spPr>
            <a:xfrm>
              <a:off x="3356901" y="5453876"/>
              <a:ext cx="457200" cy="274320"/>
            </a:xfrm>
            <a:prstGeom prst="diamond">
              <a:avLst/>
            </a:prstGeom>
            <a:solidFill>
              <a:sysClr val="window" lastClr="FFFFFF"/>
            </a:solidFill>
            <a:ln w="19050">
              <a:solidFill>
                <a:sysClr val="window" lastClr="FFFFFF">
                  <a:lumMod val="65000"/>
                </a:sys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Diamond 81">
              <a:extLst>
                <a:ext uri="{FF2B5EF4-FFF2-40B4-BE49-F238E27FC236}">
                  <a16:creationId xmlns:a16="http://schemas.microsoft.com/office/drawing/2014/main" id="{83265E41-AFEF-42D2-8ADB-DB6C994A2078}"/>
                </a:ext>
              </a:extLst>
            </p:cNvPr>
            <p:cNvSpPr/>
            <p:nvPr/>
          </p:nvSpPr>
          <p:spPr>
            <a:xfrm>
              <a:off x="4643702" y="5441176"/>
              <a:ext cx="457200" cy="274320"/>
            </a:xfrm>
            <a:prstGeom prst="diamond">
              <a:avLst/>
            </a:prstGeom>
            <a:solidFill>
              <a:sysClr val="window" lastClr="FFFFFF"/>
            </a:solidFill>
            <a:ln w="19050">
              <a:solidFill>
                <a:sysClr val="window" lastClr="FFFFFF">
                  <a:lumMod val="65000"/>
                </a:sys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Diamond 82">
              <a:extLst>
                <a:ext uri="{FF2B5EF4-FFF2-40B4-BE49-F238E27FC236}">
                  <a16:creationId xmlns:a16="http://schemas.microsoft.com/office/drawing/2014/main" id="{DBDAB541-6480-4169-81A6-6A6EB87D81EA}"/>
                </a:ext>
              </a:extLst>
            </p:cNvPr>
            <p:cNvSpPr/>
            <p:nvPr/>
          </p:nvSpPr>
          <p:spPr>
            <a:xfrm>
              <a:off x="6171803" y="5427084"/>
              <a:ext cx="457200" cy="274320"/>
            </a:xfrm>
            <a:prstGeom prst="diamond">
              <a:avLst/>
            </a:prstGeom>
            <a:solidFill>
              <a:sysClr val="window" lastClr="FFFFFF"/>
            </a:solidFill>
            <a:ln w="19050">
              <a:solidFill>
                <a:sysClr val="window" lastClr="FFFFFF">
                  <a:lumMod val="65000"/>
                </a:sys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Diamond 83">
              <a:extLst>
                <a:ext uri="{FF2B5EF4-FFF2-40B4-BE49-F238E27FC236}">
                  <a16:creationId xmlns:a16="http://schemas.microsoft.com/office/drawing/2014/main" id="{A14F9E26-DC68-4A54-8939-BF30E4EFE34E}"/>
                </a:ext>
              </a:extLst>
            </p:cNvPr>
            <p:cNvSpPr/>
            <p:nvPr/>
          </p:nvSpPr>
          <p:spPr>
            <a:xfrm>
              <a:off x="10147300" y="5404854"/>
              <a:ext cx="457200" cy="274320"/>
            </a:xfrm>
            <a:prstGeom prst="diamond">
              <a:avLst/>
            </a:prstGeom>
            <a:solidFill>
              <a:sysClr val="window" lastClr="FFFFFF"/>
            </a:solidFill>
            <a:ln w="19050">
              <a:solidFill>
                <a:sysClr val="window" lastClr="FFFFFF">
                  <a:lumMod val="65000"/>
                </a:sys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DCD563F-C887-4798-A58A-A853025AF241}"/>
                </a:ext>
              </a:extLst>
            </p:cNvPr>
            <p:cNvSpPr txBox="1"/>
            <p:nvPr/>
          </p:nvSpPr>
          <p:spPr>
            <a:xfrm>
              <a:off x="1371953" y="5722343"/>
              <a:ext cx="1345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Step 1: Plan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57080B-0101-447D-9F7F-6343D7FA3C1D}"/>
                </a:ext>
              </a:extLst>
            </p:cNvPr>
            <p:cNvSpPr txBox="1"/>
            <p:nvPr/>
          </p:nvSpPr>
          <p:spPr>
            <a:xfrm>
              <a:off x="2900054" y="5722343"/>
              <a:ext cx="1345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Step 2: Build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2E351B5-CAF6-431F-90D0-BA04C2B6A891}"/>
                </a:ext>
              </a:extLst>
            </p:cNvPr>
            <p:cNvSpPr txBox="1"/>
            <p:nvPr/>
          </p:nvSpPr>
          <p:spPr>
            <a:xfrm>
              <a:off x="4237655" y="5722343"/>
              <a:ext cx="1345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Step 3: SIT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155D2DA-2E18-4AD6-9C5E-0265FF36B22C}"/>
                </a:ext>
              </a:extLst>
            </p:cNvPr>
            <p:cNvSpPr txBox="1"/>
            <p:nvPr/>
          </p:nvSpPr>
          <p:spPr>
            <a:xfrm>
              <a:off x="5727656" y="5722343"/>
              <a:ext cx="1345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Step 4: UAT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CAA6B9A-5E34-4DCD-BD98-84F144EE726A}"/>
                </a:ext>
              </a:extLst>
            </p:cNvPr>
            <p:cNvSpPr txBox="1"/>
            <p:nvPr/>
          </p:nvSpPr>
          <p:spPr>
            <a:xfrm>
              <a:off x="9358510" y="5722343"/>
              <a:ext cx="2276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Step 5: Go/No Go Decision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83FCE-85C2-46E1-A45F-3685FF3B7190}"/>
                </a:ext>
              </a:extLst>
            </p:cNvPr>
            <p:cNvSpPr txBox="1"/>
            <p:nvPr/>
          </p:nvSpPr>
          <p:spPr>
            <a:xfrm>
              <a:off x="976288" y="5964301"/>
              <a:ext cx="21394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PLAN,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MANAGE REPORT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25CD7D2-1764-4676-BF65-B724BEDB4032}"/>
                </a:ext>
              </a:extLst>
            </p:cNvPr>
            <p:cNvSpPr txBox="1"/>
            <p:nvPr/>
          </p:nvSpPr>
          <p:spPr>
            <a:xfrm>
              <a:off x="4316591" y="6043324"/>
              <a:ext cx="27001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MANAGE TEST ENVIRONMENTS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EEF8880-75EA-4E34-9524-947FD5A09CC2}"/>
                </a:ext>
              </a:extLst>
            </p:cNvPr>
            <p:cNvSpPr txBox="1"/>
            <p:nvPr/>
          </p:nvSpPr>
          <p:spPr>
            <a:xfrm>
              <a:off x="9101889" y="6043324"/>
              <a:ext cx="27001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DEPLOY RELEASE</a:t>
              </a:r>
            </a:p>
          </p:txBody>
        </p:sp>
        <p:cxnSp>
          <p:nvCxnSpPr>
            <p:cNvPr id="93" name="Connector: Elbow 1024">
              <a:extLst>
                <a:ext uri="{FF2B5EF4-FFF2-40B4-BE49-F238E27FC236}">
                  <a16:creationId xmlns:a16="http://schemas.microsoft.com/office/drawing/2014/main" id="{EACE0B2B-398C-43C2-97BC-25F2FE993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3285" y="3655242"/>
              <a:ext cx="772216" cy="510570"/>
            </a:xfrm>
            <a:prstGeom prst="bentConnector3">
              <a:avLst/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diamond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2A915C9-AAB9-448F-90F2-B604E3847B41}"/>
                </a:ext>
              </a:extLst>
            </p:cNvPr>
            <p:cNvCxnSpPr>
              <a:cxnSpLocks/>
            </p:cNvCxnSpPr>
            <p:nvPr/>
          </p:nvCxnSpPr>
          <p:spPr>
            <a:xfrm>
              <a:off x="4328943" y="4288099"/>
              <a:ext cx="1010416" cy="5779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7937BDA-08AF-4E69-BDFC-9C0577D0A638}"/>
                </a:ext>
              </a:extLst>
            </p:cNvPr>
            <p:cNvCxnSpPr>
              <a:cxnSpLocks/>
            </p:cNvCxnSpPr>
            <p:nvPr/>
          </p:nvCxnSpPr>
          <p:spPr>
            <a:xfrm>
              <a:off x="5679969" y="4288099"/>
              <a:ext cx="1010416" cy="5779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430611BD-697E-4EF6-B36D-F39C67DD64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0334" y="4286362"/>
              <a:ext cx="813837" cy="7516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A30A44A-902A-43B7-A664-0193AC77BACF}"/>
                </a:ext>
              </a:extLst>
            </p:cNvPr>
            <p:cNvCxnSpPr>
              <a:cxnSpLocks/>
            </p:cNvCxnSpPr>
            <p:nvPr/>
          </p:nvCxnSpPr>
          <p:spPr>
            <a:xfrm>
              <a:off x="9982107" y="4262721"/>
              <a:ext cx="640080" cy="5779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8" name="Rectangle: Rounded Corners 112">
              <a:extLst>
                <a:ext uri="{FF2B5EF4-FFF2-40B4-BE49-F238E27FC236}">
                  <a16:creationId xmlns:a16="http://schemas.microsoft.com/office/drawing/2014/main" id="{D19AD1B0-5ACC-468B-B5FF-DA64CB68AA3E}"/>
                </a:ext>
              </a:extLst>
            </p:cNvPr>
            <p:cNvSpPr/>
            <p:nvPr/>
          </p:nvSpPr>
          <p:spPr>
            <a:xfrm>
              <a:off x="4723402" y="894234"/>
              <a:ext cx="2133600" cy="457200"/>
            </a:xfrm>
            <a:prstGeom prst="roundRect">
              <a:avLst>
                <a:gd name="adj" fmla="val 9818"/>
              </a:avLst>
            </a:prstGeom>
            <a:noFill/>
            <a:ln w="28575">
              <a:solidFill>
                <a:srgbClr val="5B9BD5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5B8EEF7-5A43-4B54-A79F-06E3EDCD5BC8}"/>
                </a:ext>
              </a:extLst>
            </p:cNvPr>
            <p:cNvSpPr txBox="1"/>
            <p:nvPr/>
          </p:nvSpPr>
          <p:spPr>
            <a:xfrm>
              <a:off x="4742975" y="971558"/>
              <a:ext cx="21228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 Manager</a:t>
              </a:r>
            </a:p>
          </p:txBody>
        </p:sp>
        <p:pic>
          <p:nvPicPr>
            <p:cNvPr id="100" name="Picture 99" descr="Image result for manager icon flat">
              <a:extLst>
                <a:ext uri="{FF2B5EF4-FFF2-40B4-BE49-F238E27FC236}">
                  <a16:creationId xmlns:a16="http://schemas.microsoft.com/office/drawing/2014/main" id="{A4802E1F-F0B0-44AF-91C7-76BAA14355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908" y="606269"/>
              <a:ext cx="438771" cy="43877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1" name="Connector: Elbow 4">
              <a:extLst>
                <a:ext uri="{FF2B5EF4-FFF2-40B4-BE49-F238E27FC236}">
                  <a16:creationId xmlns:a16="http://schemas.microsoft.com/office/drawing/2014/main" id="{B454EAA3-EB8B-454E-8405-349C0DAC09B5}"/>
                </a:ext>
              </a:extLst>
            </p:cNvPr>
            <p:cNvCxnSpPr>
              <a:stCxn id="98" idx="2"/>
              <a:endCxn id="37" idx="0"/>
            </p:cNvCxnSpPr>
            <p:nvPr/>
          </p:nvCxnSpPr>
          <p:spPr>
            <a:xfrm rot="5400000">
              <a:off x="3690165" y="-268631"/>
              <a:ext cx="479972" cy="3720102"/>
            </a:xfrm>
            <a:prstGeom prst="bentConnector3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Connector: Elbow 19">
              <a:extLst>
                <a:ext uri="{FF2B5EF4-FFF2-40B4-BE49-F238E27FC236}">
                  <a16:creationId xmlns:a16="http://schemas.microsoft.com/office/drawing/2014/main" id="{E1C1CB88-CC53-45E1-9FB9-B8A44F0A2CCF}"/>
                </a:ext>
              </a:extLst>
            </p:cNvPr>
            <p:cNvCxnSpPr>
              <a:stCxn id="98" idx="2"/>
              <a:endCxn id="39" idx="0"/>
            </p:cNvCxnSpPr>
            <p:nvPr/>
          </p:nvCxnSpPr>
          <p:spPr>
            <a:xfrm rot="16200000" flipH="1">
              <a:off x="7429827" y="-288191"/>
              <a:ext cx="468249" cy="3747498"/>
            </a:xfrm>
            <a:prstGeom prst="bentConnector3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8076A62-4D6C-42FB-8F21-165276F6E55C}"/>
                </a:ext>
              </a:extLst>
            </p:cNvPr>
            <p:cNvCxnSpPr>
              <a:cxnSpLocks/>
              <a:stCxn id="98" idx="2"/>
              <a:endCxn id="38" idx="0"/>
            </p:cNvCxnSpPr>
            <p:nvPr/>
          </p:nvCxnSpPr>
          <p:spPr>
            <a:xfrm>
              <a:off x="5790202" y="1351434"/>
              <a:ext cx="1975" cy="468249"/>
            </a:xfrm>
            <a:prstGeom prst="straightConnector1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</p:cxnSp>
        <p:pic>
          <p:nvPicPr>
            <p:cNvPr id="104" name="Picture 103" descr="Image result for process png icon">
              <a:extLst>
                <a:ext uri="{FF2B5EF4-FFF2-40B4-BE49-F238E27FC236}">
                  <a16:creationId xmlns:a16="http://schemas.microsoft.com/office/drawing/2014/main" id="{62628174-AE96-4451-9BC2-7C3EC8051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572" y="1469565"/>
              <a:ext cx="661610" cy="66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104" descr="Image result for process png icon">
              <a:extLst>
                <a:ext uri="{FF2B5EF4-FFF2-40B4-BE49-F238E27FC236}">
                  <a16:creationId xmlns:a16="http://schemas.microsoft.com/office/drawing/2014/main" id="{3FD1F9D9-517E-491C-B231-749EDE0F6A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2132" y="1469565"/>
              <a:ext cx="661610" cy="66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05" descr="Image result for process png icon">
              <a:extLst>
                <a:ext uri="{FF2B5EF4-FFF2-40B4-BE49-F238E27FC236}">
                  <a16:creationId xmlns:a16="http://schemas.microsoft.com/office/drawing/2014/main" id="{7E61FC50-29E6-4995-8166-A77760ABD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1172" y="1469565"/>
              <a:ext cx="661610" cy="66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36F3777-CC67-4F30-B635-09749F38EEAA}"/>
                </a:ext>
              </a:extLst>
            </p:cNvPr>
            <p:cNvCxnSpPr/>
            <p:nvPr/>
          </p:nvCxnSpPr>
          <p:spPr>
            <a:xfrm rot="16200000">
              <a:off x="7703850" y="4116301"/>
              <a:ext cx="1508760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92ACE17-C3D9-471B-9E14-828D95FD1A68}"/>
                </a:ext>
              </a:extLst>
            </p:cNvPr>
            <p:cNvSpPr/>
            <p:nvPr/>
          </p:nvSpPr>
          <p:spPr>
            <a:xfrm>
              <a:off x="11289456" y="5404897"/>
              <a:ext cx="274320" cy="274320"/>
            </a:xfrm>
            <a:prstGeom prst="ellipse">
              <a:avLst/>
            </a:prstGeom>
            <a:solidFill>
              <a:srgbClr val="92D050"/>
            </a:solidFill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5665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88517E-2197-499F-A624-9D71990582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Technical Ratification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0F42C4-6142-4193-A6EE-F7278D003CE4}"/>
              </a:ext>
            </a:extLst>
          </p:cNvPr>
          <p:cNvGrpSpPr/>
          <p:nvPr/>
        </p:nvGrpSpPr>
        <p:grpSpPr>
          <a:xfrm>
            <a:off x="1257301" y="656587"/>
            <a:ext cx="9677398" cy="5544826"/>
            <a:chOff x="925157" y="635403"/>
            <a:chExt cx="10195151" cy="584148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705B71-F5D2-4303-8C1D-A527BC6247D4}"/>
                </a:ext>
              </a:extLst>
            </p:cNvPr>
            <p:cNvGrpSpPr/>
            <p:nvPr/>
          </p:nvGrpSpPr>
          <p:grpSpPr>
            <a:xfrm>
              <a:off x="1156131" y="890870"/>
              <a:ext cx="9964177" cy="5586013"/>
              <a:chOff x="1215443" y="781342"/>
              <a:chExt cx="10311299" cy="5743517"/>
            </a:xfrm>
          </p:grpSpPr>
          <p:sp>
            <p:nvSpPr>
              <p:cNvPr id="6" name="TextBox 49">
                <a:extLst>
                  <a:ext uri="{FF2B5EF4-FFF2-40B4-BE49-F238E27FC236}">
                    <a16:creationId xmlns:a16="http://schemas.microsoft.com/office/drawing/2014/main" id="{FA35B374-8AEE-45BF-9C18-F1D404ADDBCE}"/>
                  </a:ext>
                </a:extLst>
              </p:cNvPr>
              <p:cNvSpPr txBox="1"/>
              <p:nvPr/>
            </p:nvSpPr>
            <p:spPr>
              <a:xfrm>
                <a:off x="9928840" y="5812795"/>
                <a:ext cx="1043960" cy="302030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Release</a:t>
                </a:r>
              </a:p>
            </p:txBody>
          </p:sp>
          <p:sp>
            <p:nvSpPr>
              <p:cNvPr id="7" name="TextBox 50">
                <a:extLst>
                  <a:ext uri="{FF2B5EF4-FFF2-40B4-BE49-F238E27FC236}">
                    <a16:creationId xmlns:a16="http://schemas.microsoft.com/office/drawing/2014/main" id="{39E24273-0A8F-4C05-AE8B-900D1E4B2F43}"/>
                  </a:ext>
                </a:extLst>
              </p:cNvPr>
              <p:cNvSpPr txBox="1"/>
              <p:nvPr/>
            </p:nvSpPr>
            <p:spPr>
              <a:xfrm>
                <a:off x="9088342" y="6241482"/>
                <a:ext cx="2438400" cy="2833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SCM - Source Code Management Tool 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2A3984A-CC9E-4E0A-B909-D0BEA2F87B04}"/>
                  </a:ext>
                </a:extLst>
              </p:cNvPr>
              <p:cNvGrpSpPr/>
              <p:nvPr/>
            </p:nvGrpSpPr>
            <p:grpSpPr>
              <a:xfrm>
                <a:off x="1215443" y="781342"/>
                <a:ext cx="9896583" cy="5470491"/>
                <a:chOff x="841917" y="986455"/>
                <a:chExt cx="9896583" cy="5470491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0E4BC0D-0E92-44D6-93B4-8A9E0E891E89}"/>
                    </a:ext>
                  </a:extLst>
                </p:cNvPr>
                <p:cNvSpPr/>
                <p:nvPr/>
              </p:nvSpPr>
              <p:spPr>
                <a:xfrm>
                  <a:off x="7260275" y="1640573"/>
                  <a:ext cx="1530141" cy="110953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 cap="flat" cmpd="sng" algn="ctr">
                  <a:solidFill>
                    <a:srgbClr val="0070C0"/>
                  </a:solidFill>
                  <a:prstDash val="sysDash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52A981A-03C5-4170-913E-A73E429C1131}"/>
                    </a:ext>
                  </a:extLst>
                </p:cNvPr>
                <p:cNvSpPr/>
                <p:nvPr/>
              </p:nvSpPr>
              <p:spPr>
                <a:xfrm>
                  <a:off x="906783" y="4837402"/>
                  <a:ext cx="1530141" cy="110953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 cap="flat" cmpd="sng" algn="ctr">
                  <a:solidFill>
                    <a:srgbClr val="0070C0"/>
                  </a:solidFill>
                  <a:prstDash val="sysDash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642F1999-41A5-480C-8A39-04DBFD1095BB}"/>
                    </a:ext>
                  </a:extLst>
                </p:cNvPr>
                <p:cNvGrpSpPr/>
                <p:nvPr/>
              </p:nvGrpSpPr>
              <p:grpSpPr>
                <a:xfrm>
                  <a:off x="3009667" y="1639673"/>
                  <a:ext cx="1530142" cy="1109536"/>
                  <a:chOff x="2868884" y="1477125"/>
                  <a:chExt cx="1559257" cy="1130649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A6B62FCA-C090-4B54-B879-3FCB4309B8A7}"/>
                      </a:ext>
                    </a:extLst>
                  </p:cNvPr>
                  <p:cNvSpPr/>
                  <p:nvPr/>
                </p:nvSpPr>
                <p:spPr>
                  <a:xfrm>
                    <a:off x="2868884" y="1477125"/>
                    <a:ext cx="1559257" cy="1130649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flat" cmpd="sng" algn="ctr">
                    <a:solidFill>
                      <a:srgbClr val="0070C0"/>
                    </a:solidFill>
                    <a:prstDash val="sysDash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484A0D57-19CD-4B38-A1C8-0BAE6072699F}"/>
                      </a:ext>
                    </a:extLst>
                  </p:cNvPr>
                  <p:cNvGrpSpPr/>
                  <p:nvPr/>
                </p:nvGrpSpPr>
                <p:grpSpPr>
                  <a:xfrm>
                    <a:off x="3089244" y="1615577"/>
                    <a:ext cx="1172498" cy="835421"/>
                    <a:chOff x="3233178" y="1763193"/>
                    <a:chExt cx="1172498" cy="835421"/>
                  </a:xfrm>
                </p:grpSpPr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1C1B5A89-1605-4694-92A2-B350DE66AD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233178" y="1763193"/>
                      <a:ext cx="744541" cy="74454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>
                      <a:extLst>
                        <a:ext uri="{FF2B5EF4-FFF2-40B4-BE49-F238E27FC236}">
                          <a16:creationId xmlns:a16="http://schemas.microsoft.com/office/drawing/2014/main" id="{77C7E504-7A59-40D2-BED3-6BAE84DE7D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3977718" y="2091711"/>
                      <a:ext cx="427958" cy="506903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D8BD6E15-28B2-4612-A2EE-160B7B347A8D}"/>
                    </a:ext>
                  </a:extLst>
                </p:cNvPr>
                <p:cNvGrpSpPr/>
                <p:nvPr/>
              </p:nvGrpSpPr>
              <p:grpSpPr>
                <a:xfrm>
                  <a:off x="5134970" y="986455"/>
                  <a:ext cx="1530141" cy="1109536"/>
                  <a:chOff x="5034630" y="811477"/>
                  <a:chExt cx="1559257" cy="1130649"/>
                </a:xfrm>
              </p:grpSpPr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673081E3-0A2B-45A8-90BA-FB1CF7802854}"/>
                      </a:ext>
                    </a:extLst>
                  </p:cNvPr>
                  <p:cNvSpPr/>
                  <p:nvPr/>
                </p:nvSpPr>
                <p:spPr>
                  <a:xfrm>
                    <a:off x="5034630" y="811477"/>
                    <a:ext cx="1559257" cy="1130649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flat" cmpd="sng" algn="ctr">
                    <a:solidFill>
                      <a:srgbClr val="0070C0"/>
                    </a:solidFill>
                    <a:prstDash val="sysDash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03E5E230-70D8-4A2E-8C75-06E924575B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40924" y="903467"/>
                    <a:ext cx="946669" cy="94666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" name="TextBox 56">
                  <a:extLst>
                    <a:ext uri="{FF2B5EF4-FFF2-40B4-BE49-F238E27FC236}">
                      <a16:creationId xmlns:a16="http://schemas.microsoft.com/office/drawing/2014/main" id="{DD23C498-A96D-4476-AC73-5C6613226EC7}"/>
                    </a:ext>
                  </a:extLst>
                </p:cNvPr>
                <p:cNvSpPr txBox="1"/>
                <p:nvPr/>
              </p:nvSpPr>
              <p:spPr>
                <a:xfrm>
                  <a:off x="3001042" y="2795044"/>
                  <a:ext cx="1603696" cy="500078"/>
                </a:xfrm>
                <a:prstGeom prst="rect">
                  <a:avLst/>
                </a:prstGeom>
                <a:noFill/>
              </p:spPr>
              <p:txBody>
                <a:bodyPr wrap="square" lIns="0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Individual Changes in Source Code</a:t>
                  </a:r>
                </a:p>
              </p:txBody>
            </p:sp>
            <p:sp>
              <p:nvSpPr>
                <p:cNvPr id="14" name="TextBox 57">
                  <a:extLst>
                    <a:ext uri="{FF2B5EF4-FFF2-40B4-BE49-F238E27FC236}">
                      <a16:creationId xmlns:a16="http://schemas.microsoft.com/office/drawing/2014/main" id="{ADFC3F2D-1F07-4026-B0CE-C30B7E20C3A2}"/>
                    </a:ext>
                  </a:extLst>
                </p:cNvPr>
                <p:cNvSpPr txBox="1"/>
                <p:nvPr/>
              </p:nvSpPr>
              <p:spPr>
                <a:xfrm>
                  <a:off x="5140267" y="2301142"/>
                  <a:ext cx="1524844" cy="300047"/>
                </a:xfrm>
                <a:prstGeom prst="rect">
                  <a:avLst/>
                </a:prstGeom>
                <a:noFill/>
              </p:spPr>
              <p:txBody>
                <a:bodyPr wrap="square" lIns="0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Commit in SCM Tool</a:t>
                  </a:r>
                </a:p>
              </p:txBody>
            </p:sp>
            <p:sp>
              <p:nvSpPr>
                <p:cNvPr id="15" name="TextBox 58">
                  <a:extLst>
                    <a:ext uri="{FF2B5EF4-FFF2-40B4-BE49-F238E27FC236}">
                      <a16:creationId xmlns:a16="http://schemas.microsoft.com/office/drawing/2014/main" id="{3CF09960-55E6-4ADB-91CE-9AAB5F563055}"/>
                    </a:ext>
                  </a:extLst>
                </p:cNvPr>
                <p:cNvSpPr txBox="1"/>
                <p:nvPr/>
              </p:nvSpPr>
              <p:spPr>
                <a:xfrm>
                  <a:off x="7282918" y="2892086"/>
                  <a:ext cx="1524844" cy="302030"/>
                </a:xfrm>
                <a:prstGeom prst="rect">
                  <a:avLst/>
                </a:prstGeom>
                <a:noFill/>
              </p:spPr>
              <p:txBody>
                <a:bodyPr wrap="square" lIns="0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Change sets</a:t>
                  </a:r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72D50340-2FE0-4228-B427-BB1F26AF6CA5}"/>
                    </a:ext>
                  </a:extLst>
                </p:cNvPr>
                <p:cNvGrpSpPr/>
                <p:nvPr/>
              </p:nvGrpSpPr>
              <p:grpSpPr>
                <a:xfrm>
                  <a:off x="5171832" y="3819466"/>
                  <a:ext cx="1530141" cy="1701838"/>
                  <a:chOff x="5171832" y="3819466"/>
                  <a:chExt cx="1530141" cy="1701838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58F2ED1F-1E4B-4F22-B5D3-DF1222A10D86}"/>
                      </a:ext>
                    </a:extLst>
                  </p:cNvPr>
                  <p:cNvGrpSpPr/>
                  <p:nvPr/>
                </p:nvGrpSpPr>
                <p:grpSpPr>
                  <a:xfrm>
                    <a:off x="5171832" y="3819466"/>
                    <a:ext cx="1530141" cy="1109536"/>
                    <a:chOff x="7200375" y="4043511"/>
                    <a:chExt cx="1559257" cy="1130649"/>
                  </a:xfrm>
                </p:grpSpPr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DC3A94EE-18ED-44A7-B8F4-4F29E92BED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375" y="4043511"/>
                      <a:ext cx="1559257" cy="1130649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9050" cap="flat" cmpd="sng" algn="ctr">
                      <a:solidFill>
                        <a:srgbClr val="0070C0"/>
                      </a:solidFill>
                      <a:prstDash val="sysDash"/>
                      <a:miter lim="800000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5FEA79F7-769C-47B2-99FF-5C0C5C80C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18670" y="4111262"/>
                      <a:ext cx="1322664" cy="972570"/>
                      <a:chOff x="7289913" y="4106828"/>
                      <a:chExt cx="1322664" cy="972570"/>
                    </a:xfrm>
                  </p:grpSpPr>
                  <p:grpSp>
                    <p:nvGrpSpPr>
                      <p:cNvPr id="36" name="Group 35">
                        <a:extLst>
                          <a:ext uri="{FF2B5EF4-FFF2-40B4-BE49-F238E27FC236}">
                            <a16:creationId xmlns:a16="http://schemas.microsoft.com/office/drawing/2014/main" id="{9DA19F06-A859-4EBE-9072-D982A8C67A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84138" y="4106828"/>
                        <a:ext cx="706259" cy="508459"/>
                        <a:chOff x="6360750" y="3413607"/>
                        <a:chExt cx="1428582" cy="1105882"/>
                      </a:xfrm>
                    </p:grpSpPr>
                    <p:pic>
                      <p:nvPicPr>
                        <p:cNvPr id="43" name="Picture 42">
                          <a:extLst>
                            <a:ext uri="{FF2B5EF4-FFF2-40B4-BE49-F238E27FC236}">
                              <a16:creationId xmlns:a16="http://schemas.microsoft.com/office/drawing/2014/main" id="{3B3A5274-F73A-42FC-A46E-8F20F14E5E8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</a:blip>
                        <a:srcRect t="15983" b="17646"/>
                        <a:stretch/>
                      </p:blipFill>
                      <p:spPr>
                        <a:xfrm>
                          <a:off x="6360750" y="3571334"/>
                          <a:ext cx="1428582" cy="9481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4" name="Picture 43">
                          <a:extLst>
                            <a:ext uri="{FF2B5EF4-FFF2-40B4-BE49-F238E27FC236}">
                              <a16:creationId xmlns:a16="http://schemas.microsoft.com/office/drawing/2014/main" id="{21E31926-F75B-491F-BB9B-08BF9F56A90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02593" y="3413607"/>
                          <a:ext cx="344904" cy="344905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37" name="Group 36">
                        <a:extLst>
                          <a:ext uri="{FF2B5EF4-FFF2-40B4-BE49-F238E27FC236}">
                            <a16:creationId xmlns:a16="http://schemas.microsoft.com/office/drawing/2014/main" id="{A32793F7-F59C-4910-B83C-6DA7FEEEFA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89913" y="4368946"/>
                        <a:ext cx="704763" cy="524871"/>
                        <a:chOff x="6575226" y="4972863"/>
                        <a:chExt cx="1428581" cy="1144003"/>
                      </a:xfrm>
                    </p:grpSpPr>
                    <p:pic>
                      <p:nvPicPr>
                        <p:cNvPr id="41" name="Picture 40">
                          <a:extLst>
                            <a:ext uri="{FF2B5EF4-FFF2-40B4-BE49-F238E27FC236}">
                              <a16:creationId xmlns:a16="http://schemas.microsoft.com/office/drawing/2014/main" id="{484DE982-929E-4700-BB89-E1BE0D2C0EE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</a:blip>
                        <a:srcRect t="15983" b="17646"/>
                        <a:stretch/>
                      </p:blipFill>
                      <p:spPr>
                        <a:xfrm>
                          <a:off x="6575226" y="5168712"/>
                          <a:ext cx="1428581" cy="94815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" name="Picture 41">
                          <a:extLst>
                            <a:ext uri="{FF2B5EF4-FFF2-40B4-BE49-F238E27FC236}">
                              <a16:creationId xmlns:a16="http://schemas.microsoft.com/office/drawing/2014/main" id="{607A5375-D9F6-40DA-B565-A84435F62EB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7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</a:blip>
                        <a:srcRect b="6640"/>
                        <a:stretch/>
                      </p:blipFill>
                      <p:spPr>
                        <a:xfrm>
                          <a:off x="7037713" y="4972863"/>
                          <a:ext cx="419550" cy="391693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38" name="Group 37">
                        <a:extLst>
                          <a:ext uri="{FF2B5EF4-FFF2-40B4-BE49-F238E27FC236}">
                            <a16:creationId xmlns:a16="http://schemas.microsoft.com/office/drawing/2014/main" id="{6BFD0310-F3C8-4ADD-97DF-131478E9FD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906318" y="4570940"/>
                        <a:ext cx="706259" cy="508458"/>
                        <a:chOff x="6360750" y="3413609"/>
                        <a:chExt cx="1428582" cy="1105880"/>
                      </a:xfrm>
                    </p:grpSpPr>
                    <p:pic>
                      <p:nvPicPr>
                        <p:cNvPr id="39" name="Picture 38">
                          <a:extLst>
                            <a:ext uri="{FF2B5EF4-FFF2-40B4-BE49-F238E27FC236}">
                              <a16:creationId xmlns:a16="http://schemas.microsoft.com/office/drawing/2014/main" id="{9E58583C-9E05-41A5-8AB1-E8866C6490D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</a:blip>
                        <a:srcRect t="15983" b="17646"/>
                        <a:stretch/>
                      </p:blipFill>
                      <p:spPr>
                        <a:xfrm>
                          <a:off x="6360750" y="3571334"/>
                          <a:ext cx="1428582" cy="9481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0" name="Picture 39">
                          <a:extLst>
                            <a:ext uri="{FF2B5EF4-FFF2-40B4-BE49-F238E27FC236}">
                              <a16:creationId xmlns:a16="http://schemas.microsoft.com/office/drawing/2014/main" id="{6CF5C8C2-B439-48CB-A55E-CB47A1EF99E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02591" y="3413609"/>
                          <a:ext cx="344904" cy="34490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  <p:sp>
                <p:nvSpPr>
                  <p:cNvPr id="33" name="TextBox 76">
                    <a:extLst>
                      <a:ext uri="{FF2B5EF4-FFF2-40B4-BE49-F238E27FC236}">
                        <a16:creationId xmlns:a16="http://schemas.microsoft.com/office/drawing/2014/main" id="{837077F1-A726-4C87-9DF8-FA23A300C9CE}"/>
                      </a:ext>
                    </a:extLst>
                  </p:cNvPr>
                  <p:cNvSpPr txBox="1"/>
                  <p:nvPr/>
                </p:nvSpPr>
                <p:spPr>
                  <a:xfrm>
                    <a:off x="5180729" y="5021226"/>
                    <a:ext cx="1512346" cy="500078"/>
                  </a:xfrm>
                  <a:prstGeom prst="rect">
                    <a:avLst/>
                  </a:prstGeom>
                  <a:noFill/>
                </p:spPr>
                <p:txBody>
                  <a:bodyPr wrap="square" lIns="0" rtlCol="0" anchor="ctr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Architecture &amp; Code Review</a:t>
                    </a:r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2F0B2E9-3E09-4991-91F2-37F3FB8D9D42}"/>
                    </a:ext>
                  </a:extLst>
                </p:cNvPr>
                <p:cNvGrpSpPr/>
                <p:nvPr/>
              </p:nvGrpSpPr>
              <p:grpSpPr>
                <a:xfrm>
                  <a:off x="7404583" y="1749860"/>
                  <a:ext cx="1241524" cy="890956"/>
                  <a:chOff x="7374103" y="1590531"/>
                  <a:chExt cx="1265148" cy="907911"/>
                </a:xfrm>
              </p:grpSpPr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37F5F1FF-D810-48B9-8484-2D2342FFC0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t="15983" b="17646"/>
                  <a:stretch/>
                </p:blipFill>
                <p:spPr>
                  <a:xfrm>
                    <a:off x="7374103" y="1590531"/>
                    <a:ext cx="706259" cy="435939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FBCD2E6D-94AB-4C96-BC6F-225D539BA8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t="15983" b="17646"/>
                  <a:stretch/>
                </p:blipFill>
                <p:spPr>
                  <a:xfrm>
                    <a:off x="7375600" y="2063427"/>
                    <a:ext cx="704763" cy="435015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654A6C31-F2D4-4F2B-8799-9B64C364B5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t="15983" b="17646"/>
                  <a:stretch/>
                </p:blipFill>
                <p:spPr>
                  <a:xfrm>
                    <a:off x="7932992" y="1779860"/>
                    <a:ext cx="706259" cy="4359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879EAC4-0F39-4ABE-8C6F-ACF3FE69E070}"/>
                    </a:ext>
                  </a:extLst>
                </p:cNvPr>
                <p:cNvGrpSpPr/>
                <p:nvPr/>
              </p:nvGrpSpPr>
              <p:grpSpPr>
                <a:xfrm>
                  <a:off x="9208359" y="4837402"/>
                  <a:ext cx="1530141" cy="1109536"/>
                  <a:chOff x="9208359" y="4837402"/>
                  <a:chExt cx="1530141" cy="1109536"/>
                </a:xfrm>
              </p:grpSpPr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F488A8E5-E19A-4E0F-848B-B05D1F5D6F00}"/>
                      </a:ext>
                    </a:extLst>
                  </p:cNvPr>
                  <p:cNvSpPr/>
                  <p:nvPr/>
                </p:nvSpPr>
                <p:spPr>
                  <a:xfrm>
                    <a:off x="9208359" y="4837402"/>
                    <a:ext cx="1530141" cy="110953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flat" cmpd="sng" algn="ctr">
                    <a:solidFill>
                      <a:srgbClr val="0070C0"/>
                    </a:solidFill>
                    <a:prstDash val="sysDash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802BBD7A-AE0B-4E9B-9898-9D42BD1416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9463067" y="4881808"/>
                    <a:ext cx="1020725" cy="1020725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8FD7DE2A-6168-4CBC-8B45-8064C60C8A80}"/>
                    </a:ext>
                  </a:extLst>
                </p:cNvPr>
                <p:cNvCxnSpPr/>
                <p:nvPr/>
              </p:nvCxnSpPr>
              <p:spPr>
                <a:xfrm>
                  <a:off x="4604739" y="1862079"/>
                  <a:ext cx="473531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B9BD5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8CF3DFA8-B457-4BF9-9C9C-E31E5EC6091A}"/>
                    </a:ext>
                  </a:extLst>
                </p:cNvPr>
                <p:cNvCxnSpPr/>
                <p:nvPr/>
              </p:nvCxnSpPr>
              <p:spPr>
                <a:xfrm>
                  <a:off x="6714905" y="1862079"/>
                  <a:ext cx="473531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B9BD5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55153FD-FA28-4437-935D-4761FB7AE7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clrChange>
                    <a:clrFrom>
                      <a:srgbClr val="000000">
                        <a:alpha val="0"/>
                      </a:srgbClr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6589" y="4916906"/>
                  <a:ext cx="950528" cy="950528"/>
                </a:xfrm>
                <a:prstGeom prst="rect">
                  <a:avLst/>
                </a:prstGeom>
              </p:spPr>
            </p:pic>
            <p:sp>
              <p:nvSpPr>
                <p:cNvPr id="22" name="TextBox 65">
                  <a:extLst>
                    <a:ext uri="{FF2B5EF4-FFF2-40B4-BE49-F238E27FC236}">
                      <a16:creationId xmlns:a16="http://schemas.microsoft.com/office/drawing/2014/main" id="{2B93514C-8C3D-4632-8E8A-6A7D0A99239A}"/>
                    </a:ext>
                  </a:extLst>
                </p:cNvPr>
                <p:cNvSpPr txBox="1"/>
                <p:nvPr/>
              </p:nvSpPr>
              <p:spPr>
                <a:xfrm>
                  <a:off x="841917" y="5956868"/>
                  <a:ext cx="1730474" cy="500078"/>
                </a:xfrm>
                <a:prstGeom prst="rect">
                  <a:avLst/>
                </a:prstGeom>
                <a:noFill/>
              </p:spPr>
              <p:txBody>
                <a:bodyPr wrap="square" lIns="0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Development &amp; Ratification</a:t>
                  </a:r>
                </a:p>
              </p:txBody>
            </p:sp>
            <p:cxnSp>
              <p:nvCxnSpPr>
                <p:cNvPr id="23" name="Elbow Connector 67">
                  <a:extLst>
                    <a:ext uri="{FF2B5EF4-FFF2-40B4-BE49-F238E27FC236}">
                      <a16:creationId xmlns:a16="http://schemas.microsoft.com/office/drawing/2014/main" id="{5DBA8681-2880-45D0-8362-3F0822EE3A9B}"/>
                    </a:ext>
                  </a:extLst>
                </p:cNvPr>
                <p:cNvCxnSpPr/>
                <p:nvPr/>
              </p:nvCxnSpPr>
              <p:spPr>
                <a:xfrm flipV="1">
                  <a:off x="2436924" y="4626460"/>
                  <a:ext cx="2641346" cy="906415"/>
                </a:xfrm>
                <a:prstGeom prst="bentConnector3">
                  <a:avLst/>
                </a:prstGeom>
                <a:noFill/>
                <a:ln w="19050" cap="flat" cmpd="sng" algn="ctr">
                  <a:solidFill>
                    <a:srgbClr val="5B9BD5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4" name="Elbow Connector 68">
                  <a:extLst>
                    <a:ext uri="{FF2B5EF4-FFF2-40B4-BE49-F238E27FC236}">
                      <a16:creationId xmlns:a16="http://schemas.microsoft.com/office/drawing/2014/main" id="{600CC5CC-F66A-4480-8941-5F92D2FF8EBA}"/>
                    </a:ext>
                  </a:extLst>
                </p:cNvPr>
                <p:cNvCxnSpPr>
                  <a:cxnSpLocks/>
                  <a:endCxn id="13" idx="2"/>
                </p:cNvCxnSpPr>
                <p:nvPr/>
              </p:nvCxnSpPr>
              <p:spPr>
                <a:xfrm rot="10800000">
                  <a:off x="3802891" y="3295123"/>
                  <a:ext cx="1332080" cy="661998"/>
                </a:xfrm>
                <a:prstGeom prst="bentConnector2">
                  <a:avLst/>
                </a:prstGeom>
                <a:noFill/>
                <a:ln w="19050" cap="flat" cmpd="sng" algn="ctr">
                  <a:solidFill>
                    <a:srgbClr val="5B9BD5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5" name="Elbow Connector 69">
                  <a:extLst>
                    <a:ext uri="{FF2B5EF4-FFF2-40B4-BE49-F238E27FC236}">
                      <a16:creationId xmlns:a16="http://schemas.microsoft.com/office/drawing/2014/main" id="{382B3009-83A3-4784-B610-69AD5B460A48}"/>
                    </a:ext>
                  </a:extLst>
                </p:cNvPr>
                <p:cNvCxnSpPr>
                  <a:stCxn id="15" idx="2"/>
                </p:cNvCxnSpPr>
                <p:nvPr/>
              </p:nvCxnSpPr>
              <p:spPr>
                <a:xfrm rot="5400000">
                  <a:off x="7010588" y="2922364"/>
                  <a:ext cx="763000" cy="1306505"/>
                </a:xfrm>
                <a:prstGeom prst="bentConnector2">
                  <a:avLst/>
                </a:prstGeom>
                <a:noFill/>
                <a:ln w="19050" cap="flat" cmpd="sng" algn="ctr">
                  <a:solidFill>
                    <a:srgbClr val="5B9BD5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6" name="Elbow Connector 70">
                  <a:extLst>
                    <a:ext uri="{FF2B5EF4-FFF2-40B4-BE49-F238E27FC236}">
                      <a16:creationId xmlns:a16="http://schemas.microsoft.com/office/drawing/2014/main" id="{2701654E-DF8E-4409-A6BF-9626A6635690}"/>
                    </a:ext>
                  </a:extLst>
                </p:cNvPr>
                <p:cNvCxnSpPr>
                  <a:endCxn id="27" idx="1"/>
                </p:cNvCxnSpPr>
                <p:nvPr/>
              </p:nvCxnSpPr>
              <p:spPr>
                <a:xfrm>
                  <a:off x="6738835" y="4658243"/>
                  <a:ext cx="2469524" cy="733927"/>
                </a:xfrm>
                <a:prstGeom prst="bentConnector3">
                  <a:avLst/>
                </a:prstGeom>
                <a:noFill/>
                <a:ln w="19050" cap="flat" cmpd="sng" algn="ctr">
                  <a:solidFill>
                    <a:srgbClr val="5B9BD5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4AE3C2-2525-41FF-8494-C4A08E2B309D}"/>
                </a:ext>
              </a:extLst>
            </p:cNvPr>
            <p:cNvSpPr/>
            <p:nvPr/>
          </p:nvSpPr>
          <p:spPr>
            <a:xfrm>
              <a:off x="925157" y="635403"/>
              <a:ext cx="10110711" cy="5819888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26443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Governance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93FB0E-56F0-4192-B41F-05581B704A33}"/>
              </a:ext>
            </a:extLst>
          </p:cNvPr>
          <p:cNvGrpSpPr/>
          <p:nvPr/>
        </p:nvGrpSpPr>
        <p:grpSpPr>
          <a:xfrm>
            <a:off x="1660656" y="897155"/>
            <a:ext cx="8870689" cy="5063691"/>
            <a:chOff x="1660656" y="1064420"/>
            <a:chExt cx="8870689" cy="5063691"/>
          </a:xfrm>
        </p:grpSpPr>
        <p:sp>
          <p:nvSpPr>
            <p:cNvPr id="4" name="AutoShape 9">
              <a:extLst>
                <a:ext uri="{FF2B5EF4-FFF2-40B4-BE49-F238E27FC236}">
                  <a16:creationId xmlns:a16="http://schemas.microsoft.com/office/drawing/2014/main" id="{CE8A34A9-0E9D-4181-BAEB-FC0C16FF0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079" y="1064420"/>
              <a:ext cx="2521441" cy="1182570"/>
            </a:xfrm>
            <a:prstGeom prst="roundRect">
              <a:avLst>
                <a:gd name="adj" fmla="val 7684"/>
              </a:avLst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/>
            <a:lstStyle/>
            <a:p>
              <a:pPr marL="176727" marR="0" lvl="0" indent="-176727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Char char="•"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Ensure Business Alignment &amp; Direction</a:t>
              </a:r>
            </a:p>
            <a:p>
              <a:pPr marL="176727" marR="0" lvl="0" indent="-176727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Char char="•"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Ensure Sr. Mgmt Support</a:t>
              </a:r>
            </a:p>
            <a:p>
              <a:pPr marL="176727" marR="0" lvl="0" indent="-176727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Char char="•"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Ensure development team support </a:t>
              </a:r>
            </a:p>
            <a:p>
              <a:pPr marL="176727" marR="0" lvl="0" indent="-176727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Tx/>
                <a:buChar char="•"/>
                <a:tabLst/>
                <a:defRPr/>
              </a:pP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endParaRPr>
            </a:p>
          </p:txBody>
        </p:sp>
        <p:sp>
          <p:nvSpPr>
            <p:cNvPr id="5" name="AutoShape 10">
              <a:extLst>
                <a:ext uri="{FF2B5EF4-FFF2-40B4-BE49-F238E27FC236}">
                  <a16:creationId xmlns:a16="http://schemas.microsoft.com/office/drawing/2014/main" id="{2DAF11AA-21ED-4E97-B940-36E75A83A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176" y="2310357"/>
              <a:ext cx="2522880" cy="1836554"/>
            </a:xfrm>
            <a:prstGeom prst="roundRect">
              <a:avLst>
                <a:gd name="adj" fmla="val 6552"/>
              </a:avLst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/>
            <a:lstStyle/>
            <a:p>
              <a:pPr marL="176727" marR="0" lvl="0" indent="-176727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Char char="•"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Ensure overall transition management</a:t>
              </a:r>
            </a:p>
            <a:p>
              <a:pPr marL="176727" marR="0" lvl="0" indent="-176727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Char char="•"/>
                <a:tabLst/>
                <a:defRPr/>
              </a:pPr>
              <a:r>
                <a:rPr kumimoji="0" lang="en-US" altLang="ja-JP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ＭＳ Ｐゴシック" panose="020B0600070205080204" pitchFamily="34" charset="-128"/>
                </a:rPr>
                <a:t>Ensure support from third party teams</a:t>
              </a:r>
            </a:p>
            <a:p>
              <a:pPr marL="176727" marR="0" lvl="0" indent="-176727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Char char="•"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Manage risks, issues, escalations &amp; status reporting</a:t>
              </a:r>
            </a:p>
            <a:p>
              <a:pPr marL="176727" marR="0" lvl="0" indent="-176727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Char char="•"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Provide engagement process thought leadership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579C8910-3593-45D1-8455-D8CDE0B07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1535" y="2628219"/>
              <a:ext cx="3898368" cy="124429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209018" marR="0" lvl="0" indent="-209018" algn="ctr" defTabSz="91440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>
                  <a:tab pos="0" algn="l"/>
                  <a:tab pos="412309" algn="l"/>
                  <a:tab pos="824617" algn="l"/>
                  <a:tab pos="1236926" algn="l"/>
                  <a:tab pos="1649235" algn="l"/>
                  <a:tab pos="2061544" algn="l"/>
                  <a:tab pos="2473853" algn="l"/>
                  <a:tab pos="2886162" algn="l"/>
                  <a:tab pos="3298471" algn="l"/>
                  <a:tab pos="3710779" algn="l"/>
                  <a:tab pos="4123089" algn="l"/>
                  <a:tab pos="4535397" algn="l"/>
                  <a:tab pos="4947707" algn="l"/>
                  <a:tab pos="5360017" algn="l"/>
                  <a:tab pos="5772325" algn="l"/>
                  <a:tab pos="6184634" algn="l"/>
                  <a:tab pos="6596943" algn="l"/>
                  <a:tab pos="7009252" algn="l"/>
                  <a:tab pos="7421560" algn="l"/>
                  <a:tab pos="7833869" algn="l"/>
                  <a:tab pos="8246178" algn="l"/>
                </a:tabLst>
                <a:defRPr/>
              </a:pP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613A5431-0F04-4E74-8D2D-BE821A82FFB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738096" y="2727589"/>
              <a:ext cx="1800000" cy="1045550"/>
            </a:xfrm>
            <a:prstGeom prst="rect">
              <a:avLst/>
            </a:prstGeom>
            <a:solidFill>
              <a:srgbClr val="00377A"/>
            </a:solidFill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t" anchorCtr="0"/>
            <a:lstStyle>
              <a:defPPr>
                <a:defRPr lang="en-US"/>
              </a:defPPr>
              <a:lvl1pPr marL="209018" marR="0" lvl="0" indent="-209018" algn="ctr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 kumimoji="0" sz="16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defRPr>
              </a:lvl1pPr>
            </a:lstStyle>
            <a:p>
              <a:pPr marL="209018" marR="0" lvl="0" indent="-209018" algn="ctr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LDG</a:t>
              </a:r>
            </a:p>
            <a:p>
              <a:pPr marL="209018" marR="0" lvl="0" indent="-209018" algn="ctr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  <a:p>
              <a:pPr marL="209018" marR="0" lvl="0" indent="-209018" algn="l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/>
              </a:pPr>
              <a:r>
                <a:rPr kumimoji="0" lang="en-US" altLang="ja-JP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Project Manager</a:t>
              </a: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F4638DDB-B063-42F7-8CCC-87AD0959A93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8630256" y="2733350"/>
              <a:ext cx="1799885" cy="1045204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t"/>
            <a:lstStyle>
              <a:defPPr>
                <a:defRPr lang="en-US"/>
              </a:defPPr>
              <a:lvl1pPr marL="209018" marR="0" lvl="0" indent="-209018" algn="ctr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 kumimoji="0" sz="16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defRPr>
              </a:lvl1pPr>
            </a:lstStyle>
            <a:p>
              <a:pPr marL="209018" marR="0" lvl="0" indent="-209018" algn="ctr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AutoFacets</a:t>
              </a:r>
            </a:p>
            <a:p>
              <a:pPr marL="209018" marR="0" lvl="0" indent="-209018" algn="ctr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  <a:p>
              <a:pPr marL="209018" marR="0" lvl="0" indent="-209018" algn="l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Business Project </a:t>
              </a:r>
            </a:p>
            <a:p>
              <a:pPr marL="209018" marR="0" lvl="0" indent="-209018" algn="l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Manager</a:t>
              </a:r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73F0852F-E2A9-4952-B07F-8AA125ECA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6896" y="2966654"/>
              <a:ext cx="187200" cy="537177"/>
            </a:xfrm>
            <a:custGeom>
              <a:avLst/>
              <a:gdLst>
                <a:gd name="T0" fmla="*/ 0 w 353"/>
                <a:gd name="T1" fmla="*/ 221 h 777"/>
                <a:gd name="T2" fmla="*/ 0 w 353"/>
                <a:gd name="T3" fmla="*/ 270 h 777"/>
                <a:gd name="T4" fmla="*/ 10 w 353"/>
                <a:gd name="T5" fmla="*/ 275 h 777"/>
                <a:gd name="T6" fmla="*/ 9 w 353"/>
                <a:gd name="T7" fmla="*/ 288 h 777"/>
                <a:gd name="T8" fmla="*/ 9 w 353"/>
                <a:gd name="T9" fmla="*/ 296 h 777"/>
                <a:gd name="T10" fmla="*/ 41 w 353"/>
                <a:gd name="T11" fmla="*/ 316 h 777"/>
                <a:gd name="T12" fmla="*/ 43 w 353"/>
                <a:gd name="T13" fmla="*/ 407 h 777"/>
                <a:gd name="T14" fmla="*/ 68 w 353"/>
                <a:gd name="T15" fmla="*/ 420 h 777"/>
                <a:gd name="T16" fmla="*/ 83 w 353"/>
                <a:gd name="T17" fmla="*/ 603 h 777"/>
                <a:gd name="T18" fmla="*/ 69 w 353"/>
                <a:gd name="T19" fmla="*/ 733 h 777"/>
                <a:gd name="T20" fmla="*/ 81 w 353"/>
                <a:gd name="T21" fmla="*/ 738 h 777"/>
                <a:gd name="T22" fmla="*/ 74 w 353"/>
                <a:gd name="T23" fmla="*/ 760 h 777"/>
                <a:gd name="T24" fmla="*/ 81 w 353"/>
                <a:gd name="T25" fmla="*/ 775 h 777"/>
                <a:gd name="T26" fmla="*/ 133 w 353"/>
                <a:gd name="T27" fmla="*/ 775 h 777"/>
                <a:gd name="T28" fmla="*/ 139 w 353"/>
                <a:gd name="T29" fmla="*/ 771 h 777"/>
                <a:gd name="T30" fmla="*/ 139 w 353"/>
                <a:gd name="T31" fmla="*/ 736 h 777"/>
                <a:gd name="T32" fmla="*/ 150 w 353"/>
                <a:gd name="T33" fmla="*/ 729 h 777"/>
                <a:gd name="T34" fmla="*/ 176 w 353"/>
                <a:gd name="T35" fmla="*/ 456 h 777"/>
                <a:gd name="T36" fmla="*/ 201 w 353"/>
                <a:gd name="T37" fmla="*/ 631 h 777"/>
                <a:gd name="T38" fmla="*/ 205 w 353"/>
                <a:gd name="T39" fmla="*/ 686 h 777"/>
                <a:gd name="T40" fmla="*/ 229 w 353"/>
                <a:gd name="T41" fmla="*/ 742 h 777"/>
                <a:gd name="T42" fmla="*/ 224 w 353"/>
                <a:gd name="T43" fmla="*/ 772 h 777"/>
                <a:gd name="T44" fmla="*/ 233 w 353"/>
                <a:gd name="T45" fmla="*/ 777 h 777"/>
                <a:gd name="T46" fmla="*/ 285 w 353"/>
                <a:gd name="T47" fmla="*/ 777 h 777"/>
                <a:gd name="T48" fmla="*/ 285 w 353"/>
                <a:gd name="T49" fmla="*/ 759 h 777"/>
                <a:gd name="T50" fmla="*/ 274 w 353"/>
                <a:gd name="T51" fmla="*/ 740 h 777"/>
                <a:gd name="T52" fmla="*/ 283 w 353"/>
                <a:gd name="T53" fmla="*/ 738 h 777"/>
                <a:gd name="T54" fmla="*/ 277 w 353"/>
                <a:gd name="T55" fmla="*/ 418 h 777"/>
                <a:gd name="T56" fmla="*/ 307 w 353"/>
                <a:gd name="T57" fmla="*/ 409 h 777"/>
                <a:gd name="T58" fmla="*/ 302 w 353"/>
                <a:gd name="T59" fmla="*/ 331 h 777"/>
                <a:gd name="T60" fmla="*/ 353 w 353"/>
                <a:gd name="T61" fmla="*/ 256 h 777"/>
                <a:gd name="T62" fmla="*/ 341 w 353"/>
                <a:gd name="T63" fmla="*/ 189 h 777"/>
                <a:gd name="T64" fmla="*/ 307 w 353"/>
                <a:gd name="T65" fmla="*/ 129 h 777"/>
                <a:gd name="T66" fmla="*/ 217 w 353"/>
                <a:gd name="T67" fmla="*/ 105 h 777"/>
                <a:gd name="T68" fmla="*/ 215 w 353"/>
                <a:gd name="T69" fmla="*/ 81 h 777"/>
                <a:gd name="T70" fmla="*/ 226 w 353"/>
                <a:gd name="T71" fmla="*/ 75 h 777"/>
                <a:gd name="T72" fmla="*/ 235 w 353"/>
                <a:gd name="T73" fmla="*/ 40 h 777"/>
                <a:gd name="T74" fmla="*/ 214 w 353"/>
                <a:gd name="T75" fmla="*/ 8 h 777"/>
                <a:gd name="T76" fmla="*/ 162 w 353"/>
                <a:gd name="T77" fmla="*/ 0 h 777"/>
                <a:gd name="T78" fmla="*/ 134 w 353"/>
                <a:gd name="T79" fmla="*/ 8 h 777"/>
                <a:gd name="T80" fmla="*/ 109 w 353"/>
                <a:gd name="T81" fmla="*/ 41 h 777"/>
                <a:gd name="T82" fmla="*/ 128 w 353"/>
                <a:gd name="T83" fmla="*/ 80 h 777"/>
                <a:gd name="T84" fmla="*/ 134 w 353"/>
                <a:gd name="T85" fmla="*/ 81 h 777"/>
                <a:gd name="T86" fmla="*/ 134 w 353"/>
                <a:gd name="T87" fmla="*/ 95 h 777"/>
                <a:gd name="T88" fmla="*/ 124 w 353"/>
                <a:gd name="T89" fmla="*/ 105 h 777"/>
                <a:gd name="T90" fmla="*/ 31 w 353"/>
                <a:gd name="T91" fmla="*/ 127 h 777"/>
                <a:gd name="T92" fmla="*/ 13 w 353"/>
                <a:gd name="T93" fmla="*/ 159 h 777"/>
                <a:gd name="T94" fmla="*/ 0 w 353"/>
                <a:gd name="T95" fmla="*/ 221 h 77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"/>
                <a:gd name="T145" fmla="*/ 0 h 777"/>
                <a:gd name="T146" fmla="*/ 353 w 353"/>
                <a:gd name="T147" fmla="*/ 777 h 77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" h="777">
                  <a:moveTo>
                    <a:pt x="0" y="221"/>
                  </a:moveTo>
                  <a:lnTo>
                    <a:pt x="0" y="270"/>
                  </a:lnTo>
                  <a:lnTo>
                    <a:pt x="10" y="275"/>
                  </a:lnTo>
                  <a:lnTo>
                    <a:pt x="9" y="288"/>
                  </a:lnTo>
                  <a:lnTo>
                    <a:pt x="9" y="296"/>
                  </a:lnTo>
                  <a:lnTo>
                    <a:pt x="41" y="316"/>
                  </a:lnTo>
                  <a:lnTo>
                    <a:pt x="43" y="407"/>
                  </a:lnTo>
                  <a:lnTo>
                    <a:pt x="68" y="420"/>
                  </a:lnTo>
                  <a:lnTo>
                    <a:pt x="83" y="603"/>
                  </a:lnTo>
                  <a:lnTo>
                    <a:pt x="69" y="733"/>
                  </a:lnTo>
                  <a:lnTo>
                    <a:pt x="81" y="738"/>
                  </a:lnTo>
                  <a:lnTo>
                    <a:pt x="74" y="760"/>
                  </a:lnTo>
                  <a:lnTo>
                    <a:pt x="81" y="775"/>
                  </a:lnTo>
                  <a:lnTo>
                    <a:pt x="133" y="775"/>
                  </a:lnTo>
                  <a:lnTo>
                    <a:pt x="139" y="771"/>
                  </a:lnTo>
                  <a:lnTo>
                    <a:pt x="139" y="736"/>
                  </a:lnTo>
                  <a:lnTo>
                    <a:pt x="150" y="729"/>
                  </a:lnTo>
                  <a:lnTo>
                    <a:pt x="176" y="456"/>
                  </a:lnTo>
                  <a:lnTo>
                    <a:pt x="201" y="631"/>
                  </a:lnTo>
                  <a:lnTo>
                    <a:pt x="205" y="686"/>
                  </a:lnTo>
                  <a:lnTo>
                    <a:pt x="229" y="742"/>
                  </a:lnTo>
                  <a:lnTo>
                    <a:pt x="224" y="772"/>
                  </a:lnTo>
                  <a:lnTo>
                    <a:pt x="233" y="777"/>
                  </a:lnTo>
                  <a:lnTo>
                    <a:pt x="285" y="777"/>
                  </a:lnTo>
                  <a:lnTo>
                    <a:pt x="285" y="759"/>
                  </a:lnTo>
                  <a:lnTo>
                    <a:pt x="274" y="740"/>
                  </a:lnTo>
                  <a:lnTo>
                    <a:pt x="283" y="738"/>
                  </a:lnTo>
                  <a:lnTo>
                    <a:pt x="277" y="418"/>
                  </a:lnTo>
                  <a:lnTo>
                    <a:pt x="307" y="409"/>
                  </a:lnTo>
                  <a:lnTo>
                    <a:pt x="302" y="331"/>
                  </a:lnTo>
                  <a:lnTo>
                    <a:pt x="353" y="256"/>
                  </a:lnTo>
                  <a:lnTo>
                    <a:pt x="341" y="189"/>
                  </a:lnTo>
                  <a:lnTo>
                    <a:pt x="307" y="129"/>
                  </a:lnTo>
                  <a:lnTo>
                    <a:pt x="217" y="105"/>
                  </a:lnTo>
                  <a:lnTo>
                    <a:pt x="215" y="81"/>
                  </a:lnTo>
                  <a:lnTo>
                    <a:pt x="226" y="75"/>
                  </a:lnTo>
                  <a:lnTo>
                    <a:pt x="235" y="40"/>
                  </a:lnTo>
                  <a:lnTo>
                    <a:pt x="214" y="8"/>
                  </a:lnTo>
                  <a:lnTo>
                    <a:pt x="162" y="0"/>
                  </a:lnTo>
                  <a:lnTo>
                    <a:pt x="134" y="8"/>
                  </a:lnTo>
                  <a:lnTo>
                    <a:pt x="109" y="41"/>
                  </a:lnTo>
                  <a:lnTo>
                    <a:pt x="128" y="80"/>
                  </a:lnTo>
                  <a:lnTo>
                    <a:pt x="134" y="81"/>
                  </a:lnTo>
                  <a:lnTo>
                    <a:pt x="134" y="95"/>
                  </a:lnTo>
                  <a:lnTo>
                    <a:pt x="124" y="105"/>
                  </a:lnTo>
                  <a:lnTo>
                    <a:pt x="31" y="127"/>
                  </a:lnTo>
                  <a:lnTo>
                    <a:pt x="13" y="159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376092"/>
            </a:solidFill>
            <a:ln w="9525">
              <a:noFill/>
              <a:round/>
              <a:headEnd/>
              <a:tailEnd/>
            </a:ln>
          </p:spPr>
          <p:txBody>
            <a:bodyPr lIns="100783" tIns="50392" rIns="100783" bIns="50392"/>
            <a:lstStyle/>
            <a:p>
              <a:pPr marL="0" marR="0" lvl="0" indent="0" algn="ctr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AF394D0D-CCD1-43EC-9145-0386D0B4B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5936" y="2999778"/>
              <a:ext cx="187200" cy="537176"/>
            </a:xfrm>
            <a:custGeom>
              <a:avLst/>
              <a:gdLst>
                <a:gd name="T0" fmla="*/ 0 w 353"/>
                <a:gd name="T1" fmla="*/ 221 h 777"/>
                <a:gd name="T2" fmla="*/ 0 w 353"/>
                <a:gd name="T3" fmla="*/ 270 h 777"/>
                <a:gd name="T4" fmla="*/ 10 w 353"/>
                <a:gd name="T5" fmla="*/ 275 h 777"/>
                <a:gd name="T6" fmla="*/ 9 w 353"/>
                <a:gd name="T7" fmla="*/ 288 h 777"/>
                <a:gd name="T8" fmla="*/ 9 w 353"/>
                <a:gd name="T9" fmla="*/ 296 h 777"/>
                <a:gd name="T10" fmla="*/ 41 w 353"/>
                <a:gd name="T11" fmla="*/ 316 h 777"/>
                <a:gd name="T12" fmla="*/ 43 w 353"/>
                <a:gd name="T13" fmla="*/ 407 h 777"/>
                <a:gd name="T14" fmla="*/ 68 w 353"/>
                <a:gd name="T15" fmla="*/ 420 h 777"/>
                <a:gd name="T16" fmla="*/ 83 w 353"/>
                <a:gd name="T17" fmla="*/ 603 h 777"/>
                <a:gd name="T18" fmla="*/ 69 w 353"/>
                <a:gd name="T19" fmla="*/ 733 h 777"/>
                <a:gd name="T20" fmla="*/ 81 w 353"/>
                <a:gd name="T21" fmla="*/ 738 h 777"/>
                <a:gd name="T22" fmla="*/ 74 w 353"/>
                <a:gd name="T23" fmla="*/ 760 h 777"/>
                <a:gd name="T24" fmla="*/ 81 w 353"/>
                <a:gd name="T25" fmla="*/ 775 h 777"/>
                <a:gd name="T26" fmla="*/ 133 w 353"/>
                <a:gd name="T27" fmla="*/ 775 h 777"/>
                <a:gd name="T28" fmla="*/ 139 w 353"/>
                <a:gd name="T29" fmla="*/ 771 h 777"/>
                <a:gd name="T30" fmla="*/ 139 w 353"/>
                <a:gd name="T31" fmla="*/ 736 h 777"/>
                <a:gd name="T32" fmla="*/ 150 w 353"/>
                <a:gd name="T33" fmla="*/ 729 h 777"/>
                <a:gd name="T34" fmla="*/ 176 w 353"/>
                <a:gd name="T35" fmla="*/ 456 h 777"/>
                <a:gd name="T36" fmla="*/ 201 w 353"/>
                <a:gd name="T37" fmla="*/ 631 h 777"/>
                <a:gd name="T38" fmla="*/ 205 w 353"/>
                <a:gd name="T39" fmla="*/ 686 h 777"/>
                <a:gd name="T40" fmla="*/ 229 w 353"/>
                <a:gd name="T41" fmla="*/ 742 h 777"/>
                <a:gd name="T42" fmla="*/ 224 w 353"/>
                <a:gd name="T43" fmla="*/ 772 h 777"/>
                <a:gd name="T44" fmla="*/ 233 w 353"/>
                <a:gd name="T45" fmla="*/ 777 h 777"/>
                <a:gd name="T46" fmla="*/ 285 w 353"/>
                <a:gd name="T47" fmla="*/ 777 h 777"/>
                <a:gd name="T48" fmla="*/ 285 w 353"/>
                <a:gd name="T49" fmla="*/ 759 h 777"/>
                <a:gd name="T50" fmla="*/ 274 w 353"/>
                <a:gd name="T51" fmla="*/ 740 h 777"/>
                <a:gd name="T52" fmla="*/ 283 w 353"/>
                <a:gd name="T53" fmla="*/ 738 h 777"/>
                <a:gd name="T54" fmla="*/ 277 w 353"/>
                <a:gd name="T55" fmla="*/ 418 h 777"/>
                <a:gd name="T56" fmla="*/ 307 w 353"/>
                <a:gd name="T57" fmla="*/ 409 h 777"/>
                <a:gd name="T58" fmla="*/ 302 w 353"/>
                <a:gd name="T59" fmla="*/ 331 h 777"/>
                <a:gd name="T60" fmla="*/ 353 w 353"/>
                <a:gd name="T61" fmla="*/ 256 h 777"/>
                <a:gd name="T62" fmla="*/ 341 w 353"/>
                <a:gd name="T63" fmla="*/ 189 h 777"/>
                <a:gd name="T64" fmla="*/ 307 w 353"/>
                <a:gd name="T65" fmla="*/ 129 h 777"/>
                <a:gd name="T66" fmla="*/ 217 w 353"/>
                <a:gd name="T67" fmla="*/ 105 h 777"/>
                <a:gd name="T68" fmla="*/ 215 w 353"/>
                <a:gd name="T69" fmla="*/ 81 h 777"/>
                <a:gd name="T70" fmla="*/ 226 w 353"/>
                <a:gd name="T71" fmla="*/ 75 h 777"/>
                <a:gd name="T72" fmla="*/ 235 w 353"/>
                <a:gd name="T73" fmla="*/ 40 h 777"/>
                <a:gd name="T74" fmla="*/ 214 w 353"/>
                <a:gd name="T75" fmla="*/ 8 h 777"/>
                <a:gd name="T76" fmla="*/ 162 w 353"/>
                <a:gd name="T77" fmla="*/ 0 h 777"/>
                <a:gd name="T78" fmla="*/ 134 w 353"/>
                <a:gd name="T79" fmla="*/ 8 h 777"/>
                <a:gd name="T80" fmla="*/ 109 w 353"/>
                <a:gd name="T81" fmla="*/ 41 h 777"/>
                <a:gd name="T82" fmla="*/ 128 w 353"/>
                <a:gd name="T83" fmla="*/ 80 h 777"/>
                <a:gd name="T84" fmla="*/ 134 w 353"/>
                <a:gd name="T85" fmla="*/ 81 h 777"/>
                <a:gd name="T86" fmla="*/ 134 w 353"/>
                <a:gd name="T87" fmla="*/ 95 h 777"/>
                <a:gd name="T88" fmla="*/ 124 w 353"/>
                <a:gd name="T89" fmla="*/ 105 h 777"/>
                <a:gd name="T90" fmla="*/ 31 w 353"/>
                <a:gd name="T91" fmla="*/ 127 h 777"/>
                <a:gd name="T92" fmla="*/ 13 w 353"/>
                <a:gd name="T93" fmla="*/ 159 h 777"/>
                <a:gd name="T94" fmla="*/ 0 w 353"/>
                <a:gd name="T95" fmla="*/ 221 h 77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"/>
                <a:gd name="T145" fmla="*/ 0 h 777"/>
                <a:gd name="T146" fmla="*/ 353 w 353"/>
                <a:gd name="T147" fmla="*/ 777 h 77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" h="777">
                  <a:moveTo>
                    <a:pt x="0" y="221"/>
                  </a:moveTo>
                  <a:lnTo>
                    <a:pt x="0" y="270"/>
                  </a:lnTo>
                  <a:lnTo>
                    <a:pt x="10" y="275"/>
                  </a:lnTo>
                  <a:lnTo>
                    <a:pt x="9" y="288"/>
                  </a:lnTo>
                  <a:lnTo>
                    <a:pt x="9" y="296"/>
                  </a:lnTo>
                  <a:lnTo>
                    <a:pt x="41" y="316"/>
                  </a:lnTo>
                  <a:lnTo>
                    <a:pt x="43" y="407"/>
                  </a:lnTo>
                  <a:lnTo>
                    <a:pt x="68" y="420"/>
                  </a:lnTo>
                  <a:lnTo>
                    <a:pt x="83" y="603"/>
                  </a:lnTo>
                  <a:lnTo>
                    <a:pt x="69" y="733"/>
                  </a:lnTo>
                  <a:lnTo>
                    <a:pt x="81" y="738"/>
                  </a:lnTo>
                  <a:lnTo>
                    <a:pt x="74" y="760"/>
                  </a:lnTo>
                  <a:lnTo>
                    <a:pt x="81" y="775"/>
                  </a:lnTo>
                  <a:lnTo>
                    <a:pt x="133" y="775"/>
                  </a:lnTo>
                  <a:lnTo>
                    <a:pt x="139" y="771"/>
                  </a:lnTo>
                  <a:lnTo>
                    <a:pt x="139" y="736"/>
                  </a:lnTo>
                  <a:lnTo>
                    <a:pt x="150" y="729"/>
                  </a:lnTo>
                  <a:lnTo>
                    <a:pt x="176" y="456"/>
                  </a:lnTo>
                  <a:lnTo>
                    <a:pt x="201" y="631"/>
                  </a:lnTo>
                  <a:lnTo>
                    <a:pt x="205" y="686"/>
                  </a:lnTo>
                  <a:lnTo>
                    <a:pt x="229" y="742"/>
                  </a:lnTo>
                  <a:lnTo>
                    <a:pt x="224" y="772"/>
                  </a:lnTo>
                  <a:lnTo>
                    <a:pt x="233" y="777"/>
                  </a:lnTo>
                  <a:lnTo>
                    <a:pt x="285" y="777"/>
                  </a:lnTo>
                  <a:lnTo>
                    <a:pt x="285" y="759"/>
                  </a:lnTo>
                  <a:lnTo>
                    <a:pt x="274" y="740"/>
                  </a:lnTo>
                  <a:lnTo>
                    <a:pt x="283" y="738"/>
                  </a:lnTo>
                  <a:lnTo>
                    <a:pt x="277" y="418"/>
                  </a:lnTo>
                  <a:lnTo>
                    <a:pt x="307" y="409"/>
                  </a:lnTo>
                  <a:lnTo>
                    <a:pt x="302" y="331"/>
                  </a:lnTo>
                  <a:lnTo>
                    <a:pt x="353" y="256"/>
                  </a:lnTo>
                  <a:lnTo>
                    <a:pt x="341" y="189"/>
                  </a:lnTo>
                  <a:lnTo>
                    <a:pt x="307" y="129"/>
                  </a:lnTo>
                  <a:lnTo>
                    <a:pt x="217" y="105"/>
                  </a:lnTo>
                  <a:lnTo>
                    <a:pt x="215" y="81"/>
                  </a:lnTo>
                  <a:lnTo>
                    <a:pt x="226" y="75"/>
                  </a:lnTo>
                  <a:lnTo>
                    <a:pt x="235" y="40"/>
                  </a:lnTo>
                  <a:lnTo>
                    <a:pt x="214" y="8"/>
                  </a:lnTo>
                  <a:lnTo>
                    <a:pt x="162" y="0"/>
                  </a:lnTo>
                  <a:lnTo>
                    <a:pt x="134" y="8"/>
                  </a:lnTo>
                  <a:lnTo>
                    <a:pt x="109" y="41"/>
                  </a:lnTo>
                  <a:lnTo>
                    <a:pt x="128" y="80"/>
                  </a:lnTo>
                  <a:lnTo>
                    <a:pt x="134" y="81"/>
                  </a:lnTo>
                  <a:lnTo>
                    <a:pt x="134" y="95"/>
                  </a:lnTo>
                  <a:lnTo>
                    <a:pt x="124" y="105"/>
                  </a:lnTo>
                  <a:lnTo>
                    <a:pt x="31" y="127"/>
                  </a:lnTo>
                  <a:lnTo>
                    <a:pt x="13" y="159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E7E6E6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100783" tIns="50392" rIns="100783" bIns="50392"/>
            <a:lstStyle/>
            <a:p>
              <a:pPr marL="0" marR="0" lvl="0" indent="0" algn="ctr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965F5FDA-BE78-4786-B898-A316E42DB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1535" y="4288713"/>
              <a:ext cx="3898368" cy="124429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209018" marR="0" lvl="0" indent="-209018" algn="ctr" defTabSz="91440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>
                  <a:tab pos="0" algn="l"/>
                  <a:tab pos="412309" algn="l"/>
                  <a:tab pos="824617" algn="l"/>
                  <a:tab pos="1236926" algn="l"/>
                  <a:tab pos="1649235" algn="l"/>
                  <a:tab pos="2061544" algn="l"/>
                  <a:tab pos="2473853" algn="l"/>
                  <a:tab pos="2886162" algn="l"/>
                  <a:tab pos="3298471" algn="l"/>
                  <a:tab pos="3710779" algn="l"/>
                  <a:tab pos="4123089" algn="l"/>
                  <a:tab pos="4535397" algn="l"/>
                  <a:tab pos="4947707" algn="l"/>
                  <a:tab pos="5360017" algn="l"/>
                  <a:tab pos="5772325" algn="l"/>
                  <a:tab pos="6184634" algn="l"/>
                  <a:tab pos="6596943" algn="l"/>
                  <a:tab pos="7009252" algn="l"/>
                  <a:tab pos="7421560" algn="l"/>
                  <a:tab pos="7833869" algn="l"/>
                  <a:tab pos="8246178" algn="l"/>
                </a:tabLst>
                <a:defRPr/>
              </a:pP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 Box 16">
              <a:extLst>
                <a:ext uri="{FF2B5EF4-FFF2-40B4-BE49-F238E27FC236}">
                  <a16:creationId xmlns:a16="http://schemas.microsoft.com/office/drawing/2014/main" id="{D794C4F6-DB4F-4764-8ADF-CB15A42909A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742416" y="4402485"/>
              <a:ext cx="1800000" cy="1045550"/>
            </a:xfrm>
            <a:prstGeom prst="rect">
              <a:avLst/>
            </a:prstGeom>
            <a:solidFill>
              <a:srgbClr val="00377A"/>
            </a:solidFill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t" anchorCtr="0"/>
            <a:lstStyle>
              <a:defPPr>
                <a:defRPr lang="en-US"/>
              </a:defPPr>
              <a:lvl1pPr marL="209018" marR="0" lvl="0" indent="-209018" algn="ctr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 kumimoji="0" sz="16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defRPr>
              </a:lvl1pPr>
            </a:lstStyle>
            <a:p>
              <a:pPr marL="209018" marR="0" lvl="0" indent="-209018" algn="ctr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LDG</a:t>
              </a:r>
            </a:p>
            <a:p>
              <a:pPr marL="209018" marR="0" lvl="0" indent="-209018" algn="ctr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  <a:p>
              <a:pPr marL="209018" marR="0" lvl="0" indent="-209018" algn="l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Project Manager</a:t>
              </a:r>
            </a:p>
            <a:p>
              <a:pPr marL="209018" marR="0" lvl="0" indent="-209018" algn="ctr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3" name="Text Box 17">
              <a:extLst>
                <a:ext uri="{FF2B5EF4-FFF2-40B4-BE49-F238E27FC236}">
                  <a16:creationId xmlns:a16="http://schemas.microsoft.com/office/drawing/2014/main" id="{ACDB5988-B926-463E-9DFE-4C8C975AC1E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8644862" y="4411537"/>
              <a:ext cx="1799885" cy="1045204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t"/>
            <a:lstStyle>
              <a:defPPr>
                <a:defRPr lang="en-US"/>
              </a:defPPr>
              <a:lvl1pPr marL="209018" marR="0" lvl="0" indent="-209018" algn="ctr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 kumimoji="0" sz="16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defRPr>
              </a:lvl1pPr>
            </a:lstStyle>
            <a:p>
              <a:pPr marL="209018" marR="0" lvl="0" indent="-209018" algn="ctr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AutoFacets</a:t>
              </a:r>
            </a:p>
            <a:p>
              <a:pPr marL="209018" marR="0" lvl="0" indent="-209018" algn="ctr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  <a:p>
              <a:pPr marL="209018" marR="0" lvl="0" indent="-209018" algn="l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PM, Core Team</a:t>
              </a: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0044D2FB-98BC-49C2-BB33-561EACACA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920" y="4657392"/>
              <a:ext cx="187200" cy="537177"/>
            </a:xfrm>
            <a:custGeom>
              <a:avLst/>
              <a:gdLst>
                <a:gd name="T0" fmla="*/ 0 w 353"/>
                <a:gd name="T1" fmla="*/ 221 h 777"/>
                <a:gd name="T2" fmla="*/ 0 w 353"/>
                <a:gd name="T3" fmla="*/ 270 h 777"/>
                <a:gd name="T4" fmla="*/ 10 w 353"/>
                <a:gd name="T5" fmla="*/ 275 h 777"/>
                <a:gd name="T6" fmla="*/ 9 w 353"/>
                <a:gd name="T7" fmla="*/ 288 h 777"/>
                <a:gd name="T8" fmla="*/ 9 w 353"/>
                <a:gd name="T9" fmla="*/ 296 h 777"/>
                <a:gd name="T10" fmla="*/ 41 w 353"/>
                <a:gd name="T11" fmla="*/ 316 h 777"/>
                <a:gd name="T12" fmla="*/ 43 w 353"/>
                <a:gd name="T13" fmla="*/ 407 h 777"/>
                <a:gd name="T14" fmla="*/ 68 w 353"/>
                <a:gd name="T15" fmla="*/ 420 h 777"/>
                <a:gd name="T16" fmla="*/ 83 w 353"/>
                <a:gd name="T17" fmla="*/ 603 h 777"/>
                <a:gd name="T18" fmla="*/ 69 w 353"/>
                <a:gd name="T19" fmla="*/ 733 h 777"/>
                <a:gd name="T20" fmla="*/ 81 w 353"/>
                <a:gd name="T21" fmla="*/ 738 h 777"/>
                <a:gd name="T22" fmla="*/ 74 w 353"/>
                <a:gd name="T23" fmla="*/ 760 h 777"/>
                <a:gd name="T24" fmla="*/ 81 w 353"/>
                <a:gd name="T25" fmla="*/ 775 h 777"/>
                <a:gd name="T26" fmla="*/ 133 w 353"/>
                <a:gd name="T27" fmla="*/ 775 h 777"/>
                <a:gd name="T28" fmla="*/ 139 w 353"/>
                <a:gd name="T29" fmla="*/ 771 h 777"/>
                <a:gd name="T30" fmla="*/ 139 w 353"/>
                <a:gd name="T31" fmla="*/ 736 h 777"/>
                <a:gd name="T32" fmla="*/ 150 w 353"/>
                <a:gd name="T33" fmla="*/ 729 h 777"/>
                <a:gd name="T34" fmla="*/ 176 w 353"/>
                <a:gd name="T35" fmla="*/ 456 h 777"/>
                <a:gd name="T36" fmla="*/ 201 w 353"/>
                <a:gd name="T37" fmla="*/ 631 h 777"/>
                <a:gd name="T38" fmla="*/ 205 w 353"/>
                <a:gd name="T39" fmla="*/ 686 h 777"/>
                <a:gd name="T40" fmla="*/ 229 w 353"/>
                <a:gd name="T41" fmla="*/ 742 h 777"/>
                <a:gd name="T42" fmla="*/ 224 w 353"/>
                <a:gd name="T43" fmla="*/ 772 h 777"/>
                <a:gd name="T44" fmla="*/ 233 w 353"/>
                <a:gd name="T45" fmla="*/ 777 h 777"/>
                <a:gd name="T46" fmla="*/ 285 w 353"/>
                <a:gd name="T47" fmla="*/ 777 h 777"/>
                <a:gd name="T48" fmla="*/ 285 w 353"/>
                <a:gd name="T49" fmla="*/ 759 h 777"/>
                <a:gd name="T50" fmla="*/ 274 w 353"/>
                <a:gd name="T51" fmla="*/ 740 h 777"/>
                <a:gd name="T52" fmla="*/ 283 w 353"/>
                <a:gd name="T53" fmla="*/ 738 h 777"/>
                <a:gd name="T54" fmla="*/ 277 w 353"/>
                <a:gd name="T55" fmla="*/ 418 h 777"/>
                <a:gd name="T56" fmla="*/ 307 w 353"/>
                <a:gd name="T57" fmla="*/ 409 h 777"/>
                <a:gd name="T58" fmla="*/ 302 w 353"/>
                <a:gd name="T59" fmla="*/ 331 h 777"/>
                <a:gd name="T60" fmla="*/ 353 w 353"/>
                <a:gd name="T61" fmla="*/ 256 h 777"/>
                <a:gd name="T62" fmla="*/ 341 w 353"/>
                <a:gd name="T63" fmla="*/ 189 h 777"/>
                <a:gd name="T64" fmla="*/ 307 w 353"/>
                <a:gd name="T65" fmla="*/ 129 h 777"/>
                <a:gd name="T66" fmla="*/ 217 w 353"/>
                <a:gd name="T67" fmla="*/ 105 h 777"/>
                <a:gd name="T68" fmla="*/ 215 w 353"/>
                <a:gd name="T69" fmla="*/ 81 h 777"/>
                <a:gd name="T70" fmla="*/ 226 w 353"/>
                <a:gd name="T71" fmla="*/ 75 h 777"/>
                <a:gd name="T72" fmla="*/ 235 w 353"/>
                <a:gd name="T73" fmla="*/ 40 h 777"/>
                <a:gd name="T74" fmla="*/ 214 w 353"/>
                <a:gd name="T75" fmla="*/ 8 h 777"/>
                <a:gd name="T76" fmla="*/ 162 w 353"/>
                <a:gd name="T77" fmla="*/ 0 h 777"/>
                <a:gd name="T78" fmla="*/ 134 w 353"/>
                <a:gd name="T79" fmla="*/ 8 h 777"/>
                <a:gd name="T80" fmla="*/ 109 w 353"/>
                <a:gd name="T81" fmla="*/ 41 h 777"/>
                <a:gd name="T82" fmla="*/ 128 w 353"/>
                <a:gd name="T83" fmla="*/ 80 h 777"/>
                <a:gd name="T84" fmla="*/ 134 w 353"/>
                <a:gd name="T85" fmla="*/ 81 h 777"/>
                <a:gd name="T86" fmla="*/ 134 w 353"/>
                <a:gd name="T87" fmla="*/ 95 h 777"/>
                <a:gd name="T88" fmla="*/ 124 w 353"/>
                <a:gd name="T89" fmla="*/ 105 h 777"/>
                <a:gd name="T90" fmla="*/ 31 w 353"/>
                <a:gd name="T91" fmla="*/ 127 h 777"/>
                <a:gd name="T92" fmla="*/ 13 w 353"/>
                <a:gd name="T93" fmla="*/ 159 h 777"/>
                <a:gd name="T94" fmla="*/ 0 w 353"/>
                <a:gd name="T95" fmla="*/ 221 h 77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"/>
                <a:gd name="T145" fmla="*/ 0 h 777"/>
                <a:gd name="T146" fmla="*/ 353 w 353"/>
                <a:gd name="T147" fmla="*/ 777 h 77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" h="777">
                  <a:moveTo>
                    <a:pt x="0" y="221"/>
                  </a:moveTo>
                  <a:lnTo>
                    <a:pt x="0" y="270"/>
                  </a:lnTo>
                  <a:lnTo>
                    <a:pt x="10" y="275"/>
                  </a:lnTo>
                  <a:lnTo>
                    <a:pt x="9" y="288"/>
                  </a:lnTo>
                  <a:lnTo>
                    <a:pt x="9" y="296"/>
                  </a:lnTo>
                  <a:lnTo>
                    <a:pt x="41" y="316"/>
                  </a:lnTo>
                  <a:lnTo>
                    <a:pt x="43" y="407"/>
                  </a:lnTo>
                  <a:lnTo>
                    <a:pt x="68" y="420"/>
                  </a:lnTo>
                  <a:lnTo>
                    <a:pt x="83" y="603"/>
                  </a:lnTo>
                  <a:lnTo>
                    <a:pt x="69" y="733"/>
                  </a:lnTo>
                  <a:lnTo>
                    <a:pt x="81" y="738"/>
                  </a:lnTo>
                  <a:lnTo>
                    <a:pt x="74" y="760"/>
                  </a:lnTo>
                  <a:lnTo>
                    <a:pt x="81" y="775"/>
                  </a:lnTo>
                  <a:lnTo>
                    <a:pt x="133" y="775"/>
                  </a:lnTo>
                  <a:lnTo>
                    <a:pt x="139" y="771"/>
                  </a:lnTo>
                  <a:lnTo>
                    <a:pt x="139" y="736"/>
                  </a:lnTo>
                  <a:lnTo>
                    <a:pt x="150" y="729"/>
                  </a:lnTo>
                  <a:lnTo>
                    <a:pt x="176" y="456"/>
                  </a:lnTo>
                  <a:lnTo>
                    <a:pt x="201" y="631"/>
                  </a:lnTo>
                  <a:lnTo>
                    <a:pt x="205" y="686"/>
                  </a:lnTo>
                  <a:lnTo>
                    <a:pt x="229" y="742"/>
                  </a:lnTo>
                  <a:lnTo>
                    <a:pt x="224" y="772"/>
                  </a:lnTo>
                  <a:lnTo>
                    <a:pt x="233" y="777"/>
                  </a:lnTo>
                  <a:lnTo>
                    <a:pt x="285" y="777"/>
                  </a:lnTo>
                  <a:lnTo>
                    <a:pt x="285" y="759"/>
                  </a:lnTo>
                  <a:lnTo>
                    <a:pt x="274" y="740"/>
                  </a:lnTo>
                  <a:lnTo>
                    <a:pt x="283" y="738"/>
                  </a:lnTo>
                  <a:lnTo>
                    <a:pt x="277" y="418"/>
                  </a:lnTo>
                  <a:lnTo>
                    <a:pt x="307" y="409"/>
                  </a:lnTo>
                  <a:lnTo>
                    <a:pt x="302" y="331"/>
                  </a:lnTo>
                  <a:lnTo>
                    <a:pt x="353" y="256"/>
                  </a:lnTo>
                  <a:lnTo>
                    <a:pt x="341" y="189"/>
                  </a:lnTo>
                  <a:lnTo>
                    <a:pt x="307" y="129"/>
                  </a:lnTo>
                  <a:lnTo>
                    <a:pt x="217" y="105"/>
                  </a:lnTo>
                  <a:lnTo>
                    <a:pt x="215" y="81"/>
                  </a:lnTo>
                  <a:lnTo>
                    <a:pt x="226" y="75"/>
                  </a:lnTo>
                  <a:lnTo>
                    <a:pt x="235" y="40"/>
                  </a:lnTo>
                  <a:lnTo>
                    <a:pt x="214" y="8"/>
                  </a:lnTo>
                  <a:lnTo>
                    <a:pt x="162" y="0"/>
                  </a:lnTo>
                  <a:lnTo>
                    <a:pt x="134" y="8"/>
                  </a:lnTo>
                  <a:lnTo>
                    <a:pt x="109" y="41"/>
                  </a:lnTo>
                  <a:lnTo>
                    <a:pt x="128" y="80"/>
                  </a:lnTo>
                  <a:lnTo>
                    <a:pt x="134" y="81"/>
                  </a:lnTo>
                  <a:lnTo>
                    <a:pt x="134" y="95"/>
                  </a:lnTo>
                  <a:lnTo>
                    <a:pt x="124" y="105"/>
                  </a:lnTo>
                  <a:lnTo>
                    <a:pt x="31" y="127"/>
                  </a:lnTo>
                  <a:lnTo>
                    <a:pt x="13" y="159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376092"/>
            </a:solidFill>
            <a:ln w="9525">
              <a:noFill/>
              <a:round/>
              <a:headEnd/>
              <a:tailEnd/>
            </a:ln>
          </p:spPr>
          <p:txBody>
            <a:bodyPr lIns="100783" tIns="50392" rIns="100783" bIns="50392"/>
            <a:lstStyle/>
            <a:p>
              <a:pPr marL="0" marR="0" lvl="0" indent="0" algn="ctr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D1D2B4C1-828B-48AA-90C8-77A0155D3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7995" y="4690721"/>
              <a:ext cx="188640" cy="537177"/>
            </a:xfrm>
            <a:custGeom>
              <a:avLst/>
              <a:gdLst>
                <a:gd name="T0" fmla="*/ 0 w 353"/>
                <a:gd name="T1" fmla="*/ 221 h 777"/>
                <a:gd name="T2" fmla="*/ 0 w 353"/>
                <a:gd name="T3" fmla="*/ 270 h 777"/>
                <a:gd name="T4" fmla="*/ 10 w 353"/>
                <a:gd name="T5" fmla="*/ 275 h 777"/>
                <a:gd name="T6" fmla="*/ 9 w 353"/>
                <a:gd name="T7" fmla="*/ 288 h 777"/>
                <a:gd name="T8" fmla="*/ 9 w 353"/>
                <a:gd name="T9" fmla="*/ 296 h 777"/>
                <a:gd name="T10" fmla="*/ 41 w 353"/>
                <a:gd name="T11" fmla="*/ 316 h 777"/>
                <a:gd name="T12" fmla="*/ 43 w 353"/>
                <a:gd name="T13" fmla="*/ 407 h 777"/>
                <a:gd name="T14" fmla="*/ 68 w 353"/>
                <a:gd name="T15" fmla="*/ 420 h 777"/>
                <a:gd name="T16" fmla="*/ 83 w 353"/>
                <a:gd name="T17" fmla="*/ 603 h 777"/>
                <a:gd name="T18" fmla="*/ 69 w 353"/>
                <a:gd name="T19" fmla="*/ 733 h 777"/>
                <a:gd name="T20" fmla="*/ 81 w 353"/>
                <a:gd name="T21" fmla="*/ 738 h 777"/>
                <a:gd name="T22" fmla="*/ 74 w 353"/>
                <a:gd name="T23" fmla="*/ 760 h 777"/>
                <a:gd name="T24" fmla="*/ 81 w 353"/>
                <a:gd name="T25" fmla="*/ 775 h 777"/>
                <a:gd name="T26" fmla="*/ 133 w 353"/>
                <a:gd name="T27" fmla="*/ 775 h 777"/>
                <a:gd name="T28" fmla="*/ 139 w 353"/>
                <a:gd name="T29" fmla="*/ 771 h 777"/>
                <a:gd name="T30" fmla="*/ 139 w 353"/>
                <a:gd name="T31" fmla="*/ 736 h 777"/>
                <a:gd name="T32" fmla="*/ 150 w 353"/>
                <a:gd name="T33" fmla="*/ 729 h 777"/>
                <a:gd name="T34" fmla="*/ 176 w 353"/>
                <a:gd name="T35" fmla="*/ 456 h 777"/>
                <a:gd name="T36" fmla="*/ 201 w 353"/>
                <a:gd name="T37" fmla="*/ 631 h 777"/>
                <a:gd name="T38" fmla="*/ 205 w 353"/>
                <a:gd name="T39" fmla="*/ 686 h 777"/>
                <a:gd name="T40" fmla="*/ 229 w 353"/>
                <a:gd name="T41" fmla="*/ 742 h 777"/>
                <a:gd name="T42" fmla="*/ 224 w 353"/>
                <a:gd name="T43" fmla="*/ 772 h 777"/>
                <a:gd name="T44" fmla="*/ 233 w 353"/>
                <a:gd name="T45" fmla="*/ 777 h 777"/>
                <a:gd name="T46" fmla="*/ 285 w 353"/>
                <a:gd name="T47" fmla="*/ 777 h 777"/>
                <a:gd name="T48" fmla="*/ 285 w 353"/>
                <a:gd name="T49" fmla="*/ 759 h 777"/>
                <a:gd name="T50" fmla="*/ 274 w 353"/>
                <a:gd name="T51" fmla="*/ 740 h 777"/>
                <a:gd name="T52" fmla="*/ 283 w 353"/>
                <a:gd name="T53" fmla="*/ 738 h 777"/>
                <a:gd name="T54" fmla="*/ 277 w 353"/>
                <a:gd name="T55" fmla="*/ 418 h 777"/>
                <a:gd name="T56" fmla="*/ 307 w 353"/>
                <a:gd name="T57" fmla="*/ 409 h 777"/>
                <a:gd name="T58" fmla="*/ 302 w 353"/>
                <a:gd name="T59" fmla="*/ 331 h 777"/>
                <a:gd name="T60" fmla="*/ 353 w 353"/>
                <a:gd name="T61" fmla="*/ 256 h 777"/>
                <a:gd name="T62" fmla="*/ 341 w 353"/>
                <a:gd name="T63" fmla="*/ 189 h 777"/>
                <a:gd name="T64" fmla="*/ 307 w 353"/>
                <a:gd name="T65" fmla="*/ 129 h 777"/>
                <a:gd name="T66" fmla="*/ 217 w 353"/>
                <a:gd name="T67" fmla="*/ 105 h 777"/>
                <a:gd name="T68" fmla="*/ 215 w 353"/>
                <a:gd name="T69" fmla="*/ 81 h 777"/>
                <a:gd name="T70" fmla="*/ 226 w 353"/>
                <a:gd name="T71" fmla="*/ 75 h 777"/>
                <a:gd name="T72" fmla="*/ 235 w 353"/>
                <a:gd name="T73" fmla="*/ 40 h 777"/>
                <a:gd name="T74" fmla="*/ 214 w 353"/>
                <a:gd name="T75" fmla="*/ 8 h 777"/>
                <a:gd name="T76" fmla="*/ 162 w 353"/>
                <a:gd name="T77" fmla="*/ 0 h 777"/>
                <a:gd name="T78" fmla="*/ 134 w 353"/>
                <a:gd name="T79" fmla="*/ 8 h 777"/>
                <a:gd name="T80" fmla="*/ 109 w 353"/>
                <a:gd name="T81" fmla="*/ 41 h 777"/>
                <a:gd name="T82" fmla="*/ 128 w 353"/>
                <a:gd name="T83" fmla="*/ 80 h 777"/>
                <a:gd name="T84" fmla="*/ 134 w 353"/>
                <a:gd name="T85" fmla="*/ 81 h 777"/>
                <a:gd name="T86" fmla="*/ 134 w 353"/>
                <a:gd name="T87" fmla="*/ 95 h 777"/>
                <a:gd name="T88" fmla="*/ 124 w 353"/>
                <a:gd name="T89" fmla="*/ 105 h 777"/>
                <a:gd name="T90" fmla="*/ 31 w 353"/>
                <a:gd name="T91" fmla="*/ 127 h 777"/>
                <a:gd name="T92" fmla="*/ 13 w 353"/>
                <a:gd name="T93" fmla="*/ 159 h 777"/>
                <a:gd name="T94" fmla="*/ 0 w 353"/>
                <a:gd name="T95" fmla="*/ 221 h 77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"/>
                <a:gd name="T145" fmla="*/ 0 h 777"/>
                <a:gd name="T146" fmla="*/ 353 w 353"/>
                <a:gd name="T147" fmla="*/ 777 h 77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" h="777">
                  <a:moveTo>
                    <a:pt x="0" y="221"/>
                  </a:moveTo>
                  <a:lnTo>
                    <a:pt x="0" y="270"/>
                  </a:lnTo>
                  <a:lnTo>
                    <a:pt x="10" y="275"/>
                  </a:lnTo>
                  <a:lnTo>
                    <a:pt x="9" y="288"/>
                  </a:lnTo>
                  <a:lnTo>
                    <a:pt x="9" y="296"/>
                  </a:lnTo>
                  <a:lnTo>
                    <a:pt x="41" y="316"/>
                  </a:lnTo>
                  <a:lnTo>
                    <a:pt x="43" y="407"/>
                  </a:lnTo>
                  <a:lnTo>
                    <a:pt x="68" y="420"/>
                  </a:lnTo>
                  <a:lnTo>
                    <a:pt x="83" y="603"/>
                  </a:lnTo>
                  <a:lnTo>
                    <a:pt x="69" y="733"/>
                  </a:lnTo>
                  <a:lnTo>
                    <a:pt x="81" y="738"/>
                  </a:lnTo>
                  <a:lnTo>
                    <a:pt x="74" y="760"/>
                  </a:lnTo>
                  <a:lnTo>
                    <a:pt x="81" y="775"/>
                  </a:lnTo>
                  <a:lnTo>
                    <a:pt x="133" y="775"/>
                  </a:lnTo>
                  <a:lnTo>
                    <a:pt x="139" y="771"/>
                  </a:lnTo>
                  <a:lnTo>
                    <a:pt x="139" y="736"/>
                  </a:lnTo>
                  <a:lnTo>
                    <a:pt x="150" y="729"/>
                  </a:lnTo>
                  <a:lnTo>
                    <a:pt x="176" y="456"/>
                  </a:lnTo>
                  <a:lnTo>
                    <a:pt x="201" y="631"/>
                  </a:lnTo>
                  <a:lnTo>
                    <a:pt x="205" y="686"/>
                  </a:lnTo>
                  <a:lnTo>
                    <a:pt x="229" y="742"/>
                  </a:lnTo>
                  <a:lnTo>
                    <a:pt x="224" y="772"/>
                  </a:lnTo>
                  <a:lnTo>
                    <a:pt x="233" y="777"/>
                  </a:lnTo>
                  <a:lnTo>
                    <a:pt x="285" y="777"/>
                  </a:lnTo>
                  <a:lnTo>
                    <a:pt x="285" y="759"/>
                  </a:lnTo>
                  <a:lnTo>
                    <a:pt x="274" y="740"/>
                  </a:lnTo>
                  <a:lnTo>
                    <a:pt x="283" y="738"/>
                  </a:lnTo>
                  <a:lnTo>
                    <a:pt x="277" y="418"/>
                  </a:lnTo>
                  <a:lnTo>
                    <a:pt x="307" y="409"/>
                  </a:lnTo>
                  <a:lnTo>
                    <a:pt x="302" y="331"/>
                  </a:lnTo>
                  <a:lnTo>
                    <a:pt x="353" y="256"/>
                  </a:lnTo>
                  <a:lnTo>
                    <a:pt x="341" y="189"/>
                  </a:lnTo>
                  <a:lnTo>
                    <a:pt x="307" y="129"/>
                  </a:lnTo>
                  <a:lnTo>
                    <a:pt x="217" y="105"/>
                  </a:lnTo>
                  <a:lnTo>
                    <a:pt x="215" y="81"/>
                  </a:lnTo>
                  <a:lnTo>
                    <a:pt x="226" y="75"/>
                  </a:lnTo>
                  <a:lnTo>
                    <a:pt x="235" y="40"/>
                  </a:lnTo>
                  <a:lnTo>
                    <a:pt x="214" y="8"/>
                  </a:lnTo>
                  <a:lnTo>
                    <a:pt x="162" y="0"/>
                  </a:lnTo>
                  <a:lnTo>
                    <a:pt x="134" y="8"/>
                  </a:lnTo>
                  <a:lnTo>
                    <a:pt x="109" y="41"/>
                  </a:lnTo>
                  <a:lnTo>
                    <a:pt x="128" y="80"/>
                  </a:lnTo>
                  <a:lnTo>
                    <a:pt x="134" y="81"/>
                  </a:lnTo>
                  <a:lnTo>
                    <a:pt x="134" y="95"/>
                  </a:lnTo>
                  <a:lnTo>
                    <a:pt x="124" y="105"/>
                  </a:lnTo>
                  <a:lnTo>
                    <a:pt x="31" y="127"/>
                  </a:lnTo>
                  <a:lnTo>
                    <a:pt x="13" y="159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E7E6E6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100783" tIns="50392" rIns="100783" bIns="50392"/>
            <a:lstStyle/>
            <a:p>
              <a:pPr marL="0" marR="0" lvl="0" indent="0" algn="ctr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AutoShape 20">
              <a:extLst>
                <a:ext uri="{FF2B5EF4-FFF2-40B4-BE49-F238E27FC236}">
                  <a16:creationId xmlns:a16="http://schemas.microsoft.com/office/drawing/2014/main" id="{787CF5CE-736F-4731-A148-32BE882AD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0656" y="4223056"/>
              <a:ext cx="2521441" cy="1905055"/>
            </a:xfrm>
            <a:prstGeom prst="roundRect">
              <a:avLst>
                <a:gd name="adj" fmla="val 5084"/>
              </a:avLst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/>
            <a:lstStyle/>
            <a:p>
              <a:pPr marL="176727" marR="0" lvl="0" indent="-176727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Char char="•"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Ensure smooth day to day operations</a:t>
              </a:r>
            </a:p>
            <a:p>
              <a:pPr marL="176727" marR="0" lvl="0" indent="-176727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Char char="•"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Capture and Improve business knowledge</a:t>
              </a:r>
            </a:p>
            <a:p>
              <a:pPr marL="176727" marR="0" lvl="0" indent="-176727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Char char="•"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Recommend value add enhancements</a:t>
              </a:r>
            </a:p>
            <a:p>
              <a:pPr marL="176727" marR="0" lvl="0" indent="-176727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Char char="•"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</a:rPr>
                <a:t>Implement training and capability improvement programs</a:t>
              </a:r>
            </a:p>
          </p:txBody>
        </p:sp>
        <p:sp>
          <p:nvSpPr>
            <p:cNvPr id="17" name="AutoShape 21">
              <a:extLst>
                <a:ext uri="{FF2B5EF4-FFF2-40B4-BE49-F238E27FC236}">
                  <a16:creationId xmlns:a16="http://schemas.microsoft.com/office/drawing/2014/main" id="{1554080E-A39A-4326-B132-735610B8A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257" y="2170251"/>
              <a:ext cx="227520" cy="609184"/>
            </a:xfrm>
            <a:prstGeom prst="downArrow">
              <a:avLst>
                <a:gd name="adj1" fmla="val 50000"/>
                <a:gd name="adj2" fmla="val 66667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noFill/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eaVert" wrap="none" lIns="100783" tIns="50392" rIns="100783" bIns="50392" anchor="ctr"/>
            <a:lstStyle/>
            <a:p>
              <a:pPr marL="0" marR="0" lvl="0" indent="0" algn="ctr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AutoShape 22">
              <a:extLst>
                <a:ext uri="{FF2B5EF4-FFF2-40B4-BE49-F238E27FC236}">
                  <a16:creationId xmlns:a16="http://schemas.microsoft.com/office/drawing/2014/main" id="{0D0A7E59-6789-48E5-80BC-3FFF7C613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2977" y="3835066"/>
              <a:ext cx="228960" cy="609184"/>
            </a:xfrm>
            <a:prstGeom prst="downArrow">
              <a:avLst>
                <a:gd name="adj1" fmla="val 50000"/>
                <a:gd name="adj2" fmla="val 66667"/>
              </a:avLst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noFill/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eaVert" wrap="none" lIns="100783" tIns="50392" rIns="100783" bIns="50392" anchor="ctr"/>
            <a:lstStyle/>
            <a:p>
              <a:pPr marL="0" marR="0" lvl="0" indent="0" algn="ctr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26">
              <a:extLst>
                <a:ext uri="{FF2B5EF4-FFF2-40B4-BE49-F238E27FC236}">
                  <a16:creationId xmlns:a16="http://schemas.microsoft.com/office/drawing/2014/main" id="{F1F89514-8786-41B1-B425-86159467B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056" y="3015620"/>
              <a:ext cx="2826721" cy="456528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209018" marR="0" lvl="0" indent="-209018" algn="ctr" defTabSz="91440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>
                  <a:tab pos="0" algn="l"/>
                  <a:tab pos="412309" algn="l"/>
                  <a:tab pos="824617" algn="l"/>
                  <a:tab pos="1236926" algn="l"/>
                  <a:tab pos="1649235" algn="l"/>
                  <a:tab pos="2061544" algn="l"/>
                  <a:tab pos="2473853" algn="l"/>
                  <a:tab pos="2886162" algn="l"/>
                  <a:tab pos="3298471" algn="l"/>
                  <a:tab pos="3710779" algn="l"/>
                  <a:tab pos="4123089" algn="l"/>
                  <a:tab pos="4535397" algn="l"/>
                  <a:tab pos="4947707" algn="l"/>
                  <a:tab pos="5360017" algn="l"/>
                  <a:tab pos="5772325" algn="l"/>
                  <a:tab pos="6184634" algn="l"/>
                  <a:tab pos="6596943" algn="l"/>
                  <a:tab pos="7009252" algn="l"/>
                  <a:tab pos="7421560" algn="l"/>
                  <a:tab pos="7833869" algn="l"/>
                  <a:tab pos="8246178" algn="l"/>
                </a:tabLst>
                <a:defRPr/>
              </a:pP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19EBB8CC-0DD1-4581-9099-87984D181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0817" y="2730470"/>
              <a:ext cx="187200" cy="535736"/>
            </a:xfrm>
            <a:custGeom>
              <a:avLst/>
              <a:gdLst>
                <a:gd name="T0" fmla="*/ 0 w 353"/>
                <a:gd name="T1" fmla="*/ 221 h 777"/>
                <a:gd name="T2" fmla="*/ 0 w 353"/>
                <a:gd name="T3" fmla="*/ 270 h 777"/>
                <a:gd name="T4" fmla="*/ 10 w 353"/>
                <a:gd name="T5" fmla="*/ 275 h 777"/>
                <a:gd name="T6" fmla="*/ 9 w 353"/>
                <a:gd name="T7" fmla="*/ 288 h 777"/>
                <a:gd name="T8" fmla="*/ 9 w 353"/>
                <a:gd name="T9" fmla="*/ 296 h 777"/>
                <a:gd name="T10" fmla="*/ 41 w 353"/>
                <a:gd name="T11" fmla="*/ 316 h 777"/>
                <a:gd name="T12" fmla="*/ 43 w 353"/>
                <a:gd name="T13" fmla="*/ 407 h 777"/>
                <a:gd name="T14" fmla="*/ 68 w 353"/>
                <a:gd name="T15" fmla="*/ 420 h 777"/>
                <a:gd name="T16" fmla="*/ 83 w 353"/>
                <a:gd name="T17" fmla="*/ 603 h 777"/>
                <a:gd name="T18" fmla="*/ 69 w 353"/>
                <a:gd name="T19" fmla="*/ 733 h 777"/>
                <a:gd name="T20" fmla="*/ 81 w 353"/>
                <a:gd name="T21" fmla="*/ 738 h 777"/>
                <a:gd name="T22" fmla="*/ 74 w 353"/>
                <a:gd name="T23" fmla="*/ 760 h 777"/>
                <a:gd name="T24" fmla="*/ 81 w 353"/>
                <a:gd name="T25" fmla="*/ 775 h 777"/>
                <a:gd name="T26" fmla="*/ 133 w 353"/>
                <a:gd name="T27" fmla="*/ 775 h 777"/>
                <a:gd name="T28" fmla="*/ 139 w 353"/>
                <a:gd name="T29" fmla="*/ 771 h 777"/>
                <a:gd name="T30" fmla="*/ 139 w 353"/>
                <a:gd name="T31" fmla="*/ 736 h 777"/>
                <a:gd name="T32" fmla="*/ 150 w 353"/>
                <a:gd name="T33" fmla="*/ 729 h 777"/>
                <a:gd name="T34" fmla="*/ 176 w 353"/>
                <a:gd name="T35" fmla="*/ 456 h 777"/>
                <a:gd name="T36" fmla="*/ 201 w 353"/>
                <a:gd name="T37" fmla="*/ 631 h 777"/>
                <a:gd name="T38" fmla="*/ 205 w 353"/>
                <a:gd name="T39" fmla="*/ 686 h 777"/>
                <a:gd name="T40" fmla="*/ 229 w 353"/>
                <a:gd name="T41" fmla="*/ 742 h 777"/>
                <a:gd name="T42" fmla="*/ 224 w 353"/>
                <a:gd name="T43" fmla="*/ 772 h 777"/>
                <a:gd name="T44" fmla="*/ 233 w 353"/>
                <a:gd name="T45" fmla="*/ 777 h 777"/>
                <a:gd name="T46" fmla="*/ 285 w 353"/>
                <a:gd name="T47" fmla="*/ 777 h 777"/>
                <a:gd name="T48" fmla="*/ 285 w 353"/>
                <a:gd name="T49" fmla="*/ 759 h 777"/>
                <a:gd name="T50" fmla="*/ 274 w 353"/>
                <a:gd name="T51" fmla="*/ 740 h 777"/>
                <a:gd name="T52" fmla="*/ 283 w 353"/>
                <a:gd name="T53" fmla="*/ 738 h 777"/>
                <a:gd name="T54" fmla="*/ 277 w 353"/>
                <a:gd name="T55" fmla="*/ 418 h 777"/>
                <a:gd name="T56" fmla="*/ 307 w 353"/>
                <a:gd name="T57" fmla="*/ 409 h 777"/>
                <a:gd name="T58" fmla="*/ 302 w 353"/>
                <a:gd name="T59" fmla="*/ 331 h 777"/>
                <a:gd name="T60" fmla="*/ 353 w 353"/>
                <a:gd name="T61" fmla="*/ 256 h 777"/>
                <a:gd name="T62" fmla="*/ 341 w 353"/>
                <a:gd name="T63" fmla="*/ 189 h 777"/>
                <a:gd name="T64" fmla="*/ 307 w 353"/>
                <a:gd name="T65" fmla="*/ 129 h 777"/>
                <a:gd name="T66" fmla="*/ 217 w 353"/>
                <a:gd name="T67" fmla="*/ 105 h 777"/>
                <a:gd name="T68" fmla="*/ 215 w 353"/>
                <a:gd name="T69" fmla="*/ 81 h 777"/>
                <a:gd name="T70" fmla="*/ 226 w 353"/>
                <a:gd name="T71" fmla="*/ 75 h 777"/>
                <a:gd name="T72" fmla="*/ 235 w 353"/>
                <a:gd name="T73" fmla="*/ 40 h 777"/>
                <a:gd name="T74" fmla="*/ 214 w 353"/>
                <a:gd name="T75" fmla="*/ 8 h 777"/>
                <a:gd name="T76" fmla="*/ 162 w 353"/>
                <a:gd name="T77" fmla="*/ 0 h 777"/>
                <a:gd name="T78" fmla="*/ 134 w 353"/>
                <a:gd name="T79" fmla="*/ 8 h 777"/>
                <a:gd name="T80" fmla="*/ 109 w 353"/>
                <a:gd name="T81" fmla="*/ 41 h 777"/>
                <a:gd name="T82" fmla="*/ 128 w 353"/>
                <a:gd name="T83" fmla="*/ 80 h 777"/>
                <a:gd name="T84" fmla="*/ 134 w 353"/>
                <a:gd name="T85" fmla="*/ 81 h 777"/>
                <a:gd name="T86" fmla="*/ 134 w 353"/>
                <a:gd name="T87" fmla="*/ 95 h 777"/>
                <a:gd name="T88" fmla="*/ 124 w 353"/>
                <a:gd name="T89" fmla="*/ 105 h 777"/>
                <a:gd name="T90" fmla="*/ 31 w 353"/>
                <a:gd name="T91" fmla="*/ 127 h 777"/>
                <a:gd name="T92" fmla="*/ 13 w 353"/>
                <a:gd name="T93" fmla="*/ 159 h 777"/>
                <a:gd name="T94" fmla="*/ 0 w 353"/>
                <a:gd name="T95" fmla="*/ 221 h 77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"/>
                <a:gd name="T145" fmla="*/ 0 h 777"/>
                <a:gd name="T146" fmla="*/ 353 w 353"/>
                <a:gd name="T147" fmla="*/ 777 h 77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" h="777">
                  <a:moveTo>
                    <a:pt x="0" y="221"/>
                  </a:moveTo>
                  <a:lnTo>
                    <a:pt x="0" y="270"/>
                  </a:lnTo>
                  <a:lnTo>
                    <a:pt x="10" y="275"/>
                  </a:lnTo>
                  <a:lnTo>
                    <a:pt x="9" y="288"/>
                  </a:lnTo>
                  <a:lnTo>
                    <a:pt x="9" y="296"/>
                  </a:lnTo>
                  <a:lnTo>
                    <a:pt x="41" y="316"/>
                  </a:lnTo>
                  <a:lnTo>
                    <a:pt x="43" y="407"/>
                  </a:lnTo>
                  <a:lnTo>
                    <a:pt x="68" y="420"/>
                  </a:lnTo>
                  <a:lnTo>
                    <a:pt x="83" y="603"/>
                  </a:lnTo>
                  <a:lnTo>
                    <a:pt x="69" y="733"/>
                  </a:lnTo>
                  <a:lnTo>
                    <a:pt x="81" y="738"/>
                  </a:lnTo>
                  <a:lnTo>
                    <a:pt x="74" y="760"/>
                  </a:lnTo>
                  <a:lnTo>
                    <a:pt x="81" y="775"/>
                  </a:lnTo>
                  <a:lnTo>
                    <a:pt x="133" y="775"/>
                  </a:lnTo>
                  <a:lnTo>
                    <a:pt x="139" y="771"/>
                  </a:lnTo>
                  <a:lnTo>
                    <a:pt x="139" y="736"/>
                  </a:lnTo>
                  <a:lnTo>
                    <a:pt x="150" y="729"/>
                  </a:lnTo>
                  <a:lnTo>
                    <a:pt x="176" y="456"/>
                  </a:lnTo>
                  <a:lnTo>
                    <a:pt x="201" y="631"/>
                  </a:lnTo>
                  <a:lnTo>
                    <a:pt x="205" y="686"/>
                  </a:lnTo>
                  <a:lnTo>
                    <a:pt x="229" y="742"/>
                  </a:lnTo>
                  <a:lnTo>
                    <a:pt x="224" y="772"/>
                  </a:lnTo>
                  <a:lnTo>
                    <a:pt x="233" y="777"/>
                  </a:lnTo>
                  <a:lnTo>
                    <a:pt x="285" y="777"/>
                  </a:lnTo>
                  <a:lnTo>
                    <a:pt x="285" y="759"/>
                  </a:lnTo>
                  <a:lnTo>
                    <a:pt x="274" y="740"/>
                  </a:lnTo>
                  <a:lnTo>
                    <a:pt x="283" y="738"/>
                  </a:lnTo>
                  <a:lnTo>
                    <a:pt x="277" y="418"/>
                  </a:lnTo>
                  <a:lnTo>
                    <a:pt x="307" y="409"/>
                  </a:lnTo>
                  <a:lnTo>
                    <a:pt x="302" y="331"/>
                  </a:lnTo>
                  <a:lnTo>
                    <a:pt x="353" y="256"/>
                  </a:lnTo>
                  <a:lnTo>
                    <a:pt x="341" y="189"/>
                  </a:lnTo>
                  <a:lnTo>
                    <a:pt x="307" y="129"/>
                  </a:lnTo>
                  <a:lnTo>
                    <a:pt x="217" y="105"/>
                  </a:lnTo>
                  <a:lnTo>
                    <a:pt x="215" y="81"/>
                  </a:lnTo>
                  <a:lnTo>
                    <a:pt x="226" y="75"/>
                  </a:lnTo>
                  <a:lnTo>
                    <a:pt x="235" y="40"/>
                  </a:lnTo>
                  <a:lnTo>
                    <a:pt x="214" y="8"/>
                  </a:lnTo>
                  <a:lnTo>
                    <a:pt x="162" y="0"/>
                  </a:lnTo>
                  <a:lnTo>
                    <a:pt x="134" y="8"/>
                  </a:lnTo>
                  <a:lnTo>
                    <a:pt x="109" y="41"/>
                  </a:lnTo>
                  <a:lnTo>
                    <a:pt x="128" y="80"/>
                  </a:lnTo>
                  <a:lnTo>
                    <a:pt x="134" y="81"/>
                  </a:lnTo>
                  <a:lnTo>
                    <a:pt x="134" y="95"/>
                  </a:lnTo>
                  <a:lnTo>
                    <a:pt x="124" y="105"/>
                  </a:lnTo>
                  <a:lnTo>
                    <a:pt x="31" y="127"/>
                  </a:lnTo>
                  <a:lnTo>
                    <a:pt x="13" y="159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4F81BD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100783" tIns="50392" rIns="100783" bIns="50392"/>
            <a:lstStyle/>
            <a:p>
              <a:pPr marL="0" marR="0" lvl="0" indent="0" algn="ctr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C18A096E-A864-4544-9074-A991FBB92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017" y="2720389"/>
              <a:ext cx="187200" cy="537177"/>
            </a:xfrm>
            <a:custGeom>
              <a:avLst/>
              <a:gdLst>
                <a:gd name="T0" fmla="*/ 0 w 353"/>
                <a:gd name="T1" fmla="*/ 221 h 777"/>
                <a:gd name="T2" fmla="*/ 0 w 353"/>
                <a:gd name="T3" fmla="*/ 270 h 777"/>
                <a:gd name="T4" fmla="*/ 10 w 353"/>
                <a:gd name="T5" fmla="*/ 275 h 777"/>
                <a:gd name="T6" fmla="*/ 9 w 353"/>
                <a:gd name="T7" fmla="*/ 288 h 777"/>
                <a:gd name="T8" fmla="*/ 9 w 353"/>
                <a:gd name="T9" fmla="*/ 296 h 777"/>
                <a:gd name="T10" fmla="*/ 41 w 353"/>
                <a:gd name="T11" fmla="*/ 316 h 777"/>
                <a:gd name="T12" fmla="*/ 43 w 353"/>
                <a:gd name="T13" fmla="*/ 407 h 777"/>
                <a:gd name="T14" fmla="*/ 68 w 353"/>
                <a:gd name="T15" fmla="*/ 420 h 777"/>
                <a:gd name="T16" fmla="*/ 83 w 353"/>
                <a:gd name="T17" fmla="*/ 603 h 777"/>
                <a:gd name="T18" fmla="*/ 69 w 353"/>
                <a:gd name="T19" fmla="*/ 733 h 777"/>
                <a:gd name="T20" fmla="*/ 81 w 353"/>
                <a:gd name="T21" fmla="*/ 738 h 777"/>
                <a:gd name="T22" fmla="*/ 74 w 353"/>
                <a:gd name="T23" fmla="*/ 760 h 777"/>
                <a:gd name="T24" fmla="*/ 81 w 353"/>
                <a:gd name="T25" fmla="*/ 775 h 777"/>
                <a:gd name="T26" fmla="*/ 133 w 353"/>
                <a:gd name="T27" fmla="*/ 775 h 777"/>
                <a:gd name="T28" fmla="*/ 139 w 353"/>
                <a:gd name="T29" fmla="*/ 771 h 777"/>
                <a:gd name="T30" fmla="*/ 139 w 353"/>
                <a:gd name="T31" fmla="*/ 736 h 777"/>
                <a:gd name="T32" fmla="*/ 150 w 353"/>
                <a:gd name="T33" fmla="*/ 729 h 777"/>
                <a:gd name="T34" fmla="*/ 176 w 353"/>
                <a:gd name="T35" fmla="*/ 456 h 777"/>
                <a:gd name="T36" fmla="*/ 201 w 353"/>
                <a:gd name="T37" fmla="*/ 631 h 777"/>
                <a:gd name="T38" fmla="*/ 205 w 353"/>
                <a:gd name="T39" fmla="*/ 686 h 777"/>
                <a:gd name="T40" fmla="*/ 229 w 353"/>
                <a:gd name="T41" fmla="*/ 742 h 777"/>
                <a:gd name="T42" fmla="*/ 224 w 353"/>
                <a:gd name="T43" fmla="*/ 772 h 777"/>
                <a:gd name="T44" fmla="*/ 233 w 353"/>
                <a:gd name="T45" fmla="*/ 777 h 777"/>
                <a:gd name="T46" fmla="*/ 285 w 353"/>
                <a:gd name="T47" fmla="*/ 777 h 777"/>
                <a:gd name="T48" fmla="*/ 285 w 353"/>
                <a:gd name="T49" fmla="*/ 759 h 777"/>
                <a:gd name="T50" fmla="*/ 274 w 353"/>
                <a:gd name="T51" fmla="*/ 740 h 777"/>
                <a:gd name="T52" fmla="*/ 283 w 353"/>
                <a:gd name="T53" fmla="*/ 738 h 777"/>
                <a:gd name="T54" fmla="*/ 277 w 353"/>
                <a:gd name="T55" fmla="*/ 418 h 777"/>
                <a:gd name="T56" fmla="*/ 307 w 353"/>
                <a:gd name="T57" fmla="*/ 409 h 777"/>
                <a:gd name="T58" fmla="*/ 302 w 353"/>
                <a:gd name="T59" fmla="*/ 331 h 777"/>
                <a:gd name="T60" fmla="*/ 353 w 353"/>
                <a:gd name="T61" fmla="*/ 256 h 777"/>
                <a:gd name="T62" fmla="*/ 341 w 353"/>
                <a:gd name="T63" fmla="*/ 189 h 777"/>
                <a:gd name="T64" fmla="*/ 307 w 353"/>
                <a:gd name="T65" fmla="*/ 129 h 777"/>
                <a:gd name="T66" fmla="*/ 217 w 353"/>
                <a:gd name="T67" fmla="*/ 105 h 777"/>
                <a:gd name="T68" fmla="*/ 215 w 353"/>
                <a:gd name="T69" fmla="*/ 81 h 777"/>
                <a:gd name="T70" fmla="*/ 226 w 353"/>
                <a:gd name="T71" fmla="*/ 75 h 777"/>
                <a:gd name="T72" fmla="*/ 235 w 353"/>
                <a:gd name="T73" fmla="*/ 40 h 777"/>
                <a:gd name="T74" fmla="*/ 214 w 353"/>
                <a:gd name="T75" fmla="*/ 8 h 777"/>
                <a:gd name="T76" fmla="*/ 162 w 353"/>
                <a:gd name="T77" fmla="*/ 0 h 777"/>
                <a:gd name="T78" fmla="*/ 134 w 353"/>
                <a:gd name="T79" fmla="*/ 8 h 777"/>
                <a:gd name="T80" fmla="*/ 109 w 353"/>
                <a:gd name="T81" fmla="*/ 41 h 777"/>
                <a:gd name="T82" fmla="*/ 128 w 353"/>
                <a:gd name="T83" fmla="*/ 80 h 777"/>
                <a:gd name="T84" fmla="*/ 134 w 353"/>
                <a:gd name="T85" fmla="*/ 81 h 777"/>
                <a:gd name="T86" fmla="*/ 134 w 353"/>
                <a:gd name="T87" fmla="*/ 95 h 777"/>
                <a:gd name="T88" fmla="*/ 124 w 353"/>
                <a:gd name="T89" fmla="*/ 105 h 777"/>
                <a:gd name="T90" fmla="*/ 31 w 353"/>
                <a:gd name="T91" fmla="*/ 127 h 777"/>
                <a:gd name="T92" fmla="*/ 13 w 353"/>
                <a:gd name="T93" fmla="*/ 159 h 777"/>
                <a:gd name="T94" fmla="*/ 0 w 353"/>
                <a:gd name="T95" fmla="*/ 221 h 77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"/>
                <a:gd name="T145" fmla="*/ 0 h 777"/>
                <a:gd name="T146" fmla="*/ 353 w 353"/>
                <a:gd name="T147" fmla="*/ 777 h 77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" h="777">
                  <a:moveTo>
                    <a:pt x="0" y="221"/>
                  </a:moveTo>
                  <a:lnTo>
                    <a:pt x="0" y="270"/>
                  </a:lnTo>
                  <a:lnTo>
                    <a:pt x="10" y="275"/>
                  </a:lnTo>
                  <a:lnTo>
                    <a:pt x="9" y="288"/>
                  </a:lnTo>
                  <a:lnTo>
                    <a:pt x="9" y="296"/>
                  </a:lnTo>
                  <a:lnTo>
                    <a:pt x="41" y="316"/>
                  </a:lnTo>
                  <a:lnTo>
                    <a:pt x="43" y="407"/>
                  </a:lnTo>
                  <a:lnTo>
                    <a:pt x="68" y="420"/>
                  </a:lnTo>
                  <a:lnTo>
                    <a:pt x="83" y="603"/>
                  </a:lnTo>
                  <a:lnTo>
                    <a:pt x="69" y="733"/>
                  </a:lnTo>
                  <a:lnTo>
                    <a:pt x="81" y="738"/>
                  </a:lnTo>
                  <a:lnTo>
                    <a:pt x="74" y="760"/>
                  </a:lnTo>
                  <a:lnTo>
                    <a:pt x="81" y="775"/>
                  </a:lnTo>
                  <a:lnTo>
                    <a:pt x="133" y="775"/>
                  </a:lnTo>
                  <a:lnTo>
                    <a:pt x="139" y="771"/>
                  </a:lnTo>
                  <a:lnTo>
                    <a:pt x="139" y="736"/>
                  </a:lnTo>
                  <a:lnTo>
                    <a:pt x="150" y="729"/>
                  </a:lnTo>
                  <a:lnTo>
                    <a:pt x="176" y="456"/>
                  </a:lnTo>
                  <a:lnTo>
                    <a:pt x="201" y="631"/>
                  </a:lnTo>
                  <a:lnTo>
                    <a:pt x="205" y="686"/>
                  </a:lnTo>
                  <a:lnTo>
                    <a:pt x="229" y="742"/>
                  </a:lnTo>
                  <a:lnTo>
                    <a:pt x="224" y="772"/>
                  </a:lnTo>
                  <a:lnTo>
                    <a:pt x="233" y="777"/>
                  </a:lnTo>
                  <a:lnTo>
                    <a:pt x="285" y="777"/>
                  </a:lnTo>
                  <a:lnTo>
                    <a:pt x="285" y="759"/>
                  </a:lnTo>
                  <a:lnTo>
                    <a:pt x="274" y="740"/>
                  </a:lnTo>
                  <a:lnTo>
                    <a:pt x="283" y="738"/>
                  </a:lnTo>
                  <a:lnTo>
                    <a:pt x="277" y="418"/>
                  </a:lnTo>
                  <a:lnTo>
                    <a:pt x="307" y="409"/>
                  </a:lnTo>
                  <a:lnTo>
                    <a:pt x="302" y="331"/>
                  </a:lnTo>
                  <a:lnTo>
                    <a:pt x="353" y="256"/>
                  </a:lnTo>
                  <a:lnTo>
                    <a:pt x="341" y="189"/>
                  </a:lnTo>
                  <a:lnTo>
                    <a:pt x="307" y="129"/>
                  </a:lnTo>
                  <a:lnTo>
                    <a:pt x="217" y="105"/>
                  </a:lnTo>
                  <a:lnTo>
                    <a:pt x="215" y="81"/>
                  </a:lnTo>
                  <a:lnTo>
                    <a:pt x="226" y="75"/>
                  </a:lnTo>
                  <a:lnTo>
                    <a:pt x="235" y="40"/>
                  </a:lnTo>
                  <a:lnTo>
                    <a:pt x="214" y="8"/>
                  </a:lnTo>
                  <a:lnTo>
                    <a:pt x="162" y="0"/>
                  </a:lnTo>
                  <a:lnTo>
                    <a:pt x="134" y="8"/>
                  </a:lnTo>
                  <a:lnTo>
                    <a:pt x="109" y="41"/>
                  </a:lnTo>
                  <a:lnTo>
                    <a:pt x="128" y="80"/>
                  </a:lnTo>
                  <a:lnTo>
                    <a:pt x="134" y="81"/>
                  </a:lnTo>
                  <a:lnTo>
                    <a:pt x="134" y="95"/>
                  </a:lnTo>
                  <a:lnTo>
                    <a:pt x="124" y="105"/>
                  </a:lnTo>
                  <a:lnTo>
                    <a:pt x="31" y="127"/>
                  </a:lnTo>
                  <a:lnTo>
                    <a:pt x="13" y="159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E7E6E6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100783" tIns="50392" rIns="100783" bIns="50392"/>
            <a:lstStyle/>
            <a:p>
              <a:pPr marL="0" marR="0" lvl="0" indent="0" algn="ctr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id="{2A325193-139D-45A7-8E60-6064628FD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056" y="2717509"/>
              <a:ext cx="187200" cy="537177"/>
            </a:xfrm>
            <a:custGeom>
              <a:avLst/>
              <a:gdLst>
                <a:gd name="T0" fmla="*/ 0 w 353"/>
                <a:gd name="T1" fmla="*/ 221 h 777"/>
                <a:gd name="T2" fmla="*/ 0 w 353"/>
                <a:gd name="T3" fmla="*/ 270 h 777"/>
                <a:gd name="T4" fmla="*/ 10 w 353"/>
                <a:gd name="T5" fmla="*/ 275 h 777"/>
                <a:gd name="T6" fmla="*/ 9 w 353"/>
                <a:gd name="T7" fmla="*/ 288 h 777"/>
                <a:gd name="T8" fmla="*/ 9 w 353"/>
                <a:gd name="T9" fmla="*/ 296 h 777"/>
                <a:gd name="T10" fmla="*/ 41 w 353"/>
                <a:gd name="T11" fmla="*/ 316 h 777"/>
                <a:gd name="T12" fmla="*/ 43 w 353"/>
                <a:gd name="T13" fmla="*/ 407 h 777"/>
                <a:gd name="T14" fmla="*/ 68 w 353"/>
                <a:gd name="T15" fmla="*/ 420 h 777"/>
                <a:gd name="T16" fmla="*/ 83 w 353"/>
                <a:gd name="T17" fmla="*/ 603 h 777"/>
                <a:gd name="T18" fmla="*/ 69 w 353"/>
                <a:gd name="T19" fmla="*/ 733 h 777"/>
                <a:gd name="T20" fmla="*/ 81 w 353"/>
                <a:gd name="T21" fmla="*/ 738 h 777"/>
                <a:gd name="T22" fmla="*/ 74 w 353"/>
                <a:gd name="T23" fmla="*/ 760 h 777"/>
                <a:gd name="T24" fmla="*/ 81 w 353"/>
                <a:gd name="T25" fmla="*/ 775 h 777"/>
                <a:gd name="T26" fmla="*/ 133 w 353"/>
                <a:gd name="T27" fmla="*/ 775 h 777"/>
                <a:gd name="T28" fmla="*/ 139 w 353"/>
                <a:gd name="T29" fmla="*/ 771 h 777"/>
                <a:gd name="T30" fmla="*/ 139 w 353"/>
                <a:gd name="T31" fmla="*/ 736 h 777"/>
                <a:gd name="T32" fmla="*/ 150 w 353"/>
                <a:gd name="T33" fmla="*/ 729 h 777"/>
                <a:gd name="T34" fmla="*/ 176 w 353"/>
                <a:gd name="T35" fmla="*/ 456 h 777"/>
                <a:gd name="T36" fmla="*/ 201 w 353"/>
                <a:gd name="T37" fmla="*/ 631 h 777"/>
                <a:gd name="T38" fmla="*/ 205 w 353"/>
                <a:gd name="T39" fmla="*/ 686 h 777"/>
                <a:gd name="T40" fmla="*/ 229 w 353"/>
                <a:gd name="T41" fmla="*/ 742 h 777"/>
                <a:gd name="T42" fmla="*/ 224 w 353"/>
                <a:gd name="T43" fmla="*/ 772 h 777"/>
                <a:gd name="T44" fmla="*/ 233 w 353"/>
                <a:gd name="T45" fmla="*/ 777 h 777"/>
                <a:gd name="T46" fmla="*/ 285 w 353"/>
                <a:gd name="T47" fmla="*/ 777 h 777"/>
                <a:gd name="T48" fmla="*/ 285 w 353"/>
                <a:gd name="T49" fmla="*/ 759 h 777"/>
                <a:gd name="T50" fmla="*/ 274 w 353"/>
                <a:gd name="T51" fmla="*/ 740 h 777"/>
                <a:gd name="T52" fmla="*/ 283 w 353"/>
                <a:gd name="T53" fmla="*/ 738 h 777"/>
                <a:gd name="T54" fmla="*/ 277 w 353"/>
                <a:gd name="T55" fmla="*/ 418 h 777"/>
                <a:gd name="T56" fmla="*/ 307 w 353"/>
                <a:gd name="T57" fmla="*/ 409 h 777"/>
                <a:gd name="T58" fmla="*/ 302 w 353"/>
                <a:gd name="T59" fmla="*/ 331 h 777"/>
                <a:gd name="T60" fmla="*/ 353 w 353"/>
                <a:gd name="T61" fmla="*/ 256 h 777"/>
                <a:gd name="T62" fmla="*/ 341 w 353"/>
                <a:gd name="T63" fmla="*/ 189 h 777"/>
                <a:gd name="T64" fmla="*/ 307 w 353"/>
                <a:gd name="T65" fmla="*/ 129 h 777"/>
                <a:gd name="T66" fmla="*/ 217 w 353"/>
                <a:gd name="T67" fmla="*/ 105 h 777"/>
                <a:gd name="T68" fmla="*/ 215 w 353"/>
                <a:gd name="T69" fmla="*/ 81 h 777"/>
                <a:gd name="T70" fmla="*/ 226 w 353"/>
                <a:gd name="T71" fmla="*/ 75 h 777"/>
                <a:gd name="T72" fmla="*/ 235 w 353"/>
                <a:gd name="T73" fmla="*/ 40 h 777"/>
                <a:gd name="T74" fmla="*/ 214 w 353"/>
                <a:gd name="T75" fmla="*/ 8 h 777"/>
                <a:gd name="T76" fmla="*/ 162 w 353"/>
                <a:gd name="T77" fmla="*/ 0 h 777"/>
                <a:gd name="T78" fmla="*/ 134 w 353"/>
                <a:gd name="T79" fmla="*/ 8 h 777"/>
                <a:gd name="T80" fmla="*/ 109 w 353"/>
                <a:gd name="T81" fmla="*/ 41 h 777"/>
                <a:gd name="T82" fmla="*/ 128 w 353"/>
                <a:gd name="T83" fmla="*/ 80 h 777"/>
                <a:gd name="T84" fmla="*/ 134 w 353"/>
                <a:gd name="T85" fmla="*/ 81 h 777"/>
                <a:gd name="T86" fmla="*/ 134 w 353"/>
                <a:gd name="T87" fmla="*/ 95 h 777"/>
                <a:gd name="T88" fmla="*/ 124 w 353"/>
                <a:gd name="T89" fmla="*/ 105 h 777"/>
                <a:gd name="T90" fmla="*/ 31 w 353"/>
                <a:gd name="T91" fmla="*/ 127 h 777"/>
                <a:gd name="T92" fmla="*/ 13 w 353"/>
                <a:gd name="T93" fmla="*/ 159 h 777"/>
                <a:gd name="T94" fmla="*/ 0 w 353"/>
                <a:gd name="T95" fmla="*/ 221 h 77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"/>
                <a:gd name="T145" fmla="*/ 0 h 777"/>
                <a:gd name="T146" fmla="*/ 353 w 353"/>
                <a:gd name="T147" fmla="*/ 777 h 77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" h="777">
                  <a:moveTo>
                    <a:pt x="0" y="221"/>
                  </a:moveTo>
                  <a:lnTo>
                    <a:pt x="0" y="270"/>
                  </a:lnTo>
                  <a:lnTo>
                    <a:pt x="10" y="275"/>
                  </a:lnTo>
                  <a:lnTo>
                    <a:pt x="9" y="288"/>
                  </a:lnTo>
                  <a:lnTo>
                    <a:pt x="9" y="296"/>
                  </a:lnTo>
                  <a:lnTo>
                    <a:pt x="41" y="316"/>
                  </a:lnTo>
                  <a:lnTo>
                    <a:pt x="43" y="407"/>
                  </a:lnTo>
                  <a:lnTo>
                    <a:pt x="68" y="420"/>
                  </a:lnTo>
                  <a:lnTo>
                    <a:pt x="83" y="603"/>
                  </a:lnTo>
                  <a:lnTo>
                    <a:pt x="69" y="733"/>
                  </a:lnTo>
                  <a:lnTo>
                    <a:pt x="81" y="738"/>
                  </a:lnTo>
                  <a:lnTo>
                    <a:pt x="74" y="760"/>
                  </a:lnTo>
                  <a:lnTo>
                    <a:pt x="81" y="775"/>
                  </a:lnTo>
                  <a:lnTo>
                    <a:pt x="133" y="775"/>
                  </a:lnTo>
                  <a:lnTo>
                    <a:pt x="139" y="771"/>
                  </a:lnTo>
                  <a:lnTo>
                    <a:pt x="139" y="736"/>
                  </a:lnTo>
                  <a:lnTo>
                    <a:pt x="150" y="729"/>
                  </a:lnTo>
                  <a:lnTo>
                    <a:pt x="176" y="456"/>
                  </a:lnTo>
                  <a:lnTo>
                    <a:pt x="201" y="631"/>
                  </a:lnTo>
                  <a:lnTo>
                    <a:pt x="205" y="686"/>
                  </a:lnTo>
                  <a:lnTo>
                    <a:pt x="229" y="742"/>
                  </a:lnTo>
                  <a:lnTo>
                    <a:pt x="224" y="772"/>
                  </a:lnTo>
                  <a:lnTo>
                    <a:pt x="233" y="777"/>
                  </a:lnTo>
                  <a:lnTo>
                    <a:pt x="285" y="777"/>
                  </a:lnTo>
                  <a:lnTo>
                    <a:pt x="285" y="759"/>
                  </a:lnTo>
                  <a:lnTo>
                    <a:pt x="274" y="740"/>
                  </a:lnTo>
                  <a:lnTo>
                    <a:pt x="283" y="738"/>
                  </a:lnTo>
                  <a:lnTo>
                    <a:pt x="277" y="418"/>
                  </a:lnTo>
                  <a:lnTo>
                    <a:pt x="307" y="409"/>
                  </a:lnTo>
                  <a:lnTo>
                    <a:pt x="302" y="331"/>
                  </a:lnTo>
                  <a:lnTo>
                    <a:pt x="353" y="256"/>
                  </a:lnTo>
                  <a:lnTo>
                    <a:pt x="341" y="189"/>
                  </a:lnTo>
                  <a:lnTo>
                    <a:pt x="307" y="129"/>
                  </a:lnTo>
                  <a:lnTo>
                    <a:pt x="217" y="105"/>
                  </a:lnTo>
                  <a:lnTo>
                    <a:pt x="215" y="81"/>
                  </a:lnTo>
                  <a:lnTo>
                    <a:pt x="226" y="75"/>
                  </a:lnTo>
                  <a:lnTo>
                    <a:pt x="235" y="40"/>
                  </a:lnTo>
                  <a:lnTo>
                    <a:pt x="214" y="8"/>
                  </a:lnTo>
                  <a:lnTo>
                    <a:pt x="162" y="0"/>
                  </a:lnTo>
                  <a:lnTo>
                    <a:pt x="134" y="8"/>
                  </a:lnTo>
                  <a:lnTo>
                    <a:pt x="109" y="41"/>
                  </a:lnTo>
                  <a:lnTo>
                    <a:pt x="128" y="80"/>
                  </a:lnTo>
                  <a:lnTo>
                    <a:pt x="134" y="81"/>
                  </a:lnTo>
                  <a:lnTo>
                    <a:pt x="134" y="95"/>
                  </a:lnTo>
                  <a:lnTo>
                    <a:pt x="124" y="105"/>
                  </a:lnTo>
                  <a:lnTo>
                    <a:pt x="31" y="127"/>
                  </a:lnTo>
                  <a:lnTo>
                    <a:pt x="13" y="159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E7E6E6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100783" tIns="50392" rIns="100783" bIns="50392"/>
            <a:lstStyle/>
            <a:p>
              <a:pPr marL="0" marR="0" lvl="0" indent="0" algn="ctr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1C963187-0F30-42D0-9DF6-C0B85D20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8337" y="2730470"/>
              <a:ext cx="187200" cy="537176"/>
            </a:xfrm>
            <a:custGeom>
              <a:avLst/>
              <a:gdLst>
                <a:gd name="T0" fmla="*/ 0 w 353"/>
                <a:gd name="T1" fmla="*/ 221 h 777"/>
                <a:gd name="T2" fmla="*/ 0 w 353"/>
                <a:gd name="T3" fmla="*/ 270 h 777"/>
                <a:gd name="T4" fmla="*/ 10 w 353"/>
                <a:gd name="T5" fmla="*/ 275 h 777"/>
                <a:gd name="T6" fmla="*/ 9 w 353"/>
                <a:gd name="T7" fmla="*/ 288 h 777"/>
                <a:gd name="T8" fmla="*/ 9 w 353"/>
                <a:gd name="T9" fmla="*/ 296 h 777"/>
                <a:gd name="T10" fmla="*/ 41 w 353"/>
                <a:gd name="T11" fmla="*/ 316 h 777"/>
                <a:gd name="T12" fmla="*/ 43 w 353"/>
                <a:gd name="T13" fmla="*/ 407 h 777"/>
                <a:gd name="T14" fmla="*/ 68 w 353"/>
                <a:gd name="T15" fmla="*/ 420 h 777"/>
                <a:gd name="T16" fmla="*/ 83 w 353"/>
                <a:gd name="T17" fmla="*/ 603 h 777"/>
                <a:gd name="T18" fmla="*/ 69 w 353"/>
                <a:gd name="T19" fmla="*/ 733 h 777"/>
                <a:gd name="T20" fmla="*/ 81 w 353"/>
                <a:gd name="T21" fmla="*/ 738 h 777"/>
                <a:gd name="T22" fmla="*/ 74 w 353"/>
                <a:gd name="T23" fmla="*/ 760 h 777"/>
                <a:gd name="T24" fmla="*/ 81 w 353"/>
                <a:gd name="T25" fmla="*/ 775 h 777"/>
                <a:gd name="T26" fmla="*/ 133 w 353"/>
                <a:gd name="T27" fmla="*/ 775 h 777"/>
                <a:gd name="T28" fmla="*/ 139 w 353"/>
                <a:gd name="T29" fmla="*/ 771 h 777"/>
                <a:gd name="T30" fmla="*/ 139 w 353"/>
                <a:gd name="T31" fmla="*/ 736 h 777"/>
                <a:gd name="T32" fmla="*/ 150 w 353"/>
                <a:gd name="T33" fmla="*/ 729 h 777"/>
                <a:gd name="T34" fmla="*/ 176 w 353"/>
                <a:gd name="T35" fmla="*/ 456 h 777"/>
                <a:gd name="T36" fmla="*/ 201 w 353"/>
                <a:gd name="T37" fmla="*/ 631 h 777"/>
                <a:gd name="T38" fmla="*/ 205 w 353"/>
                <a:gd name="T39" fmla="*/ 686 h 777"/>
                <a:gd name="T40" fmla="*/ 229 w 353"/>
                <a:gd name="T41" fmla="*/ 742 h 777"/>
                <a:gd name="T42" fmla="*/ 224 w 353"/>
                <a:gd name="T43" fmla="*/ 772 h 777"/>
                <a:gd name="T44" fmla="*/ 233 w 353"/>
                <a:gd name="T45" fmla="*/ 777 h 777"/>
                <a:gd name="T46" fmla="*/ 285 w 353"/>
                <a:gd name="T47" fmla="*/ 777 h 777"/>
                <a:gd name="T48" fmla="*/ 285 w 353"/>
                <a:gd name="T49" fmla="*/ 759 h 777"/>
                <a:gd name="T50" fmla="*/ 274 w 353"/>
                <a:gd name="T51" fmla="*/ 740 h 777"/>
                <a:gd name="T52" fmla="*/ 283 w 353"/>
                <a:gd name="T53" fmla="*/ 738 h 777"/>
                <a:gd name="T54" fmla="*/ 277 w 353"/>
                <a:gd name="T55" fmla="*/ 418 h 777"/>
                <a:gd name="T56" fmla="*/ 307 w 353"/>
                <a:gd name="T57" fmla="*/ 409 h 777"/>
                <a:gd name="T58" fmla="*/ 302 w 353"/>
                <a:gd name="T59" fmla="*/ 331 h 777"/>
                <a:gd name="T60" fmla="*/ 353 w 353"/>
                <a:gd name="T61" fmla="*/ 256 h 777"/>
                <a:gd name="T62" fmla="*/ 341 w 353"/>
                <a:gd name="T63" fmla="*/ 189 h 777"/>
                <a:gd name="T64" fmla="*/ 307 w 353"/>
                <a:gd name="T65" fmla="*/ 129 h 777"/>
                <a:gd name="T66" fmla="*/ 217 w 353"/>
                <a:gd name="T67" fmla="*/ 105 h 777"/>
                <a:gd name="T68" fmla="*/ 215 w 353"/>
                <a:gd name="T69" fmla="*/ 81 h 777"/>
                <a:gd name="T70" fmla="*/ 226 w 353"/>
                <a:gd name="T71" fmla="*/ 75 h 777"/>
                <a:gd name="T72" fmla="*/ 235 w 353"/>
                <a:gd name="T73" fmla="*/ 40 h 777"/>
                <a:gd name="T74" fmla="*/ 214 w 353"/>
                <a:gd name="T75" fmla="*/ 8 h 777"/>
                <a:gd name="T76" fmla="*/ 162 w 353"/>
                <a:gd name="T77" fmla="*/ 0 h 777"/>
                <a:gd name="T78" fmla="*/ 134 w 353"/>
                <a:gd name="T79" fmla="*/ 8 h 777"/>
                <a:gd name="T80" fmla="*/ 109 w 353"/>
                <a:gd name="T81" fmla="*/ 41 h 777"/>
                <a:gd name="T82" fmla="*/ 128 w 353"/>
                <a:gd name="T83" fmla="*/ 80 h 777"/>
                <a:gd name="T84" fmla="*/ 134 w 353"/>
                <a:gd name="T85" fmla="*/ 81 h 777"/>
                <a:gd name="T86" fmla="*/ 134 w 353"/>
                <a:gd name="T87" fmla="*/ 95 h 777"/>
                <a:gd name="T88" fmla="*/ 124 w 353"/>
                <a:gd name="T89" fmla="*/ 105 h 777"/>
                <a:gd name="T90" fmla="*/ 31 w 353"/>
                <a:gd name="T91" fmla="*/ 127 h 777"/>
                <a:gd name="T92" fmla="*/ 13 w 353"/>
                <a:gd name="T93" fmla="*/ 159 h 777"/>
                <a:gd name="T94" fmla="*/ 0 w 353"/>
                <a:gd name="T95" fmla="*/ 221 h 77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"/>
                <a:gd name="T145" fmla="*/ 0 h 777"/>
                <a:gd name="T146" fmla="*/ 353 w 353"/>
                <a:gd name="T147" fmla="*/ 777 h 77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" h="777">
                  <a:moveTo>
                    <a:pt x="0" y="221"/>
                  </a:moveTo>
                  <a:lnTo>
                    <a:pt x="0" y="270"/>
                  </a:lnTo>
                  <a:lnTo>
                    <a:pt x="10" y="275"/>
                  </a:lnTo>
                  <a:lnTo>
                    <a:pt x="9" y="288"/>
                  </a:lnTo>
                  <a:lnTo>
                    <a:pt x="9" y="296"/>
                  </a:lnTo>
                  <a:lnTo>
                    <a:pt x="41" y="316"/>
                  </a:lnTo>
                  <a:lnTo>
                    <a:pt x="43" y="407"/>
                  </a:lnTo>
                  <a:lnTo>
                    <a:pt x="68" y="420"/>
                  </a:lnTo>
                  <a:lnTo>
                    <a:pt x="83" y="603"/>
                  </a:lnTo>
                  <a:lnTo>
                    <a:pt x="69" y="733"/>
                  </a:lnTo>
                  <a:lnTo>
                    <a:pt x="81" y="738"/>
                  </a:lnTo>
                  <a:lnTo>
                    <a:pt x="74" y="760"/>
                  </a:lnTo>
                  <a:lnTo>
                    <a:pt x="81" y="775"/>
                  </a:lnTo>
                  <a:lnTo>
                    <a:pt x="133" y="775"/>
                  </a:lnTo>
                  <a:lnTo>
                    <a:pt x="139" y="771"/>
                  </a:lnTo>
                  <a:lnTo>
                    <a:pt x="139" y="736"/>
                  </a:lnTo>
                  <a:lnTo>
                    <a:pt x="150" y="729"/>
                  </a:lnTo>
                  <a:lnTo>
                    <a:pt x="176" y="456"/>
                  </a:lnTo>
                  <a:lnTo>
                    <a:pt x="201" y="631"/>
                  </a:lnTo>
                  <a:lnTo>
                    <a:pt x="205" y="686"/>
                  </a:lnTo>
                  <a:lnTo>
                    <a:pt x="229" y="742"/>
                  </a:lnTo>
                  <a:lnTo>
                    <a:pt x="224" y="772"/>
                  </a:lnTo>
                  <a:lnTo>
                    <a:pt x="233" y="777"/>
                  </a:lnTo>
                  <a:lnTo>
                    <a:pt x="285" y="777"/>
                  </a:lnTo>
                  <a:lnTo>
                    <a:pt x="285" y="759"/>
                  </a:lnTo>
                  <a:lnTo>
                    <a:pt x="274" y="740"/>
                  </a:lnTo>
                  <a:lnTo>
                    <a:pt x="283" y="738"/>
                  </a:lnTo>
                  <a:lnTo>
                    <a:pt x="277" y="418"/>
                  </a:lnTo>
                  <a:lnTo>
                    <a:pt x="307" y="409"/>
                  </a:lnTo>
                  <a:lnTo>
                    <a:pt x="302" y="331"/>
                  </a:lnTo>
                  <a:lnTo>
                    <a:pt x="353" y="256"/>
                  </a:lnTo>
                  <a:lnTo>
                    <a:pt x="341" y="189"/>
                  </a:lnTo>
                  <a:lnTo>
                    <a:pt x="307" y="129"/>
                  </a:lnTo>
                  <a:lnTo>
                    <a:pt x="217" y="105"/>
                  </a:lnTo>
                  <a:lnTo>
                    <a:pt x="215" y="81"/>
                  </a:lnTo>
                  <a:lnTo>
                    <a:pt x="226" y="75"/>
                  </a:lnTo>
                  <a:lnTo>
                    <a:pt x="235" y="40"/>
                  </a:lnTo>
                  <a:lnTo>
                    <a:pt x="214" y="8"/>
                  </a:lnTo>
                  <a:lnTo>
                    <a:pt x="162" y="0"/>
                  </a:lnTo>
                  <a:lnTo>
                    <a:pt x="134" y="8"/>
                  </a:lnTo>
                  <a:lnTo>
                    <a:pt x="109" y="41"/>
                  </a:lnTo>
                  <a:lnTo>
                    <a:pt x="128" y="80"/>
                  </a:lnTo>
                  <a:lnTo>
                    <a:pt x="134" y="81"/>
                  </a:lnTo>
                  <a:lnTo>
                    <a:pt x="134" y="95"/>
                  </a:lnTo>
                  <a:lnTo>
                    <a:pt x="124" y="105"/>
                  </a:lnTo>
                  <a:lnTo>
                    <a:pt x="31" y="127"/>
                  </a:lnTo>
                  <a:lnTo>
                    <a:pt x="13" y="159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4F81BD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100783" tIns="50392" rIns="100783" bIns="50392"/>
            <a:lstStyle/>
            <a:p>
              <a:pPr marL="0" marR="0" lvl="0" indent="0" algn="ctr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val 31">
              <a:extLst>
                <a:ext uri="{FF2B5EF4-FFF2-40B4-BE49-F238E27FC236}">
                  <a16:creationId xmlns:a16="http://schemas.microsoft.com/office/drawing/2014/main" id="{AB734051-E1DC-4839-9A13-C3C0A72C3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056" y="4697716"/>
              <a:ext cx="2819520" cy="456528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209018" marR="0" lvl="0" indent="-209018" algn="ctr" defTabSz="91440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>
                  <a:tab pos="0" algn="l"/>
                  <a:tab pos="412309" algn="l"/>
                  <a:tab pos="824617" algn="l"/>
                  <a:tab pos="1236926" algn="l"/>
                  <a:tab pos="1649235" algn="l"/>
                  <a:tab pos="2061544" algn="l"/>
                  <a:tab pos="2473853" algn="l"/>
                  <a:tab pos="2886162" algn="l"/>
                  <a:tab pos="3298471" algn="l"/>
                  <a:tab pos="3710779" algn="l"/>
                  <a:tab pos="4123089" algn="l"/>
                  <a:tab pos="4535397" algn="l"/>
                  <a:tab pos="4947707" algn="l"/>
                  <a:tab pos="5360017" algn="l"/>
                  <a:tab pos="5772325" algn="l"/>
                  <a:tab pos="6184634" algn="l"/>
                  <a:tab pos="6596943" algn="l"/>
                  <a:tab pos="7009252" algn="l"/>
                  <a:tab pos="7421560" algn="l"/>
                  <a:tab pos="7833869" algn="l"/>
                  <a:tab pos="8246178" algn="l"/>
                </a:tabLst>
                <a:defRPr/>
              </a:pP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D7C4197E-B028-47A4-B5C7-A70DF7F53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5719" y="4439930"/>
              <a:ext cx="187200" cy="537176"/>
            </a:xfrm>
            <a:custGeom>
              <a:avLst/>
              <a:gdLst>
                <a:gd name="T0" fmla="*/ 0 w 353"/>
                <a:gd name="T1" fmla="*/ 221 h 777"/>
                <a:gd name="T2" fmla="*/ 0 w 353"/>
                <a:gd name="T3" fmla="*/ 270 h 777"/>
                <a:gd name="T4" fmla="*/ 10 w 353"/>
                <a:gd name="T5" fmla="*/ 275 h 777"/>
                <a:gd name="T6" fmla="*/ 9 w 353"/>
                <a:gd name="T7" fmla="*/ 288 h 777"/>
                <a:gd name="T8" fmla="*/ 9 w 353"/>
                <a:gd name="T9" fmla="*/ 296 h 777"/>
                <a:gd name="T10" fmla="*/ 41 w 353"/>
                <a:gd name="T11" fmla="*/ 316 h 777"/>
                <a:gd name="T12" fmla="*/ 43 w 353"/>
                <a:gd name="T13" fmla="*/ 407 h 777"/>
                <a:gd name="T14" fmla="*/ 68 w 353"/>
                <a:gd name="T15" fmla="*/ 420 h 777"/>
                <a:gd name="T16" fmla="*/ 83 w 353"/>
                <a:gd name="T17" fmla="*/ 603 h 777"/>
                <a:gd name="T18" fmla="*/ 69 w 353"/>
                <a:gd name="T19" fmla="*/ 733 h 777"/>
                <a:gd name="T20" fmla="*/ 81 w 353"/>
                <a:gd name="T21" fmla="*/ 738 h 777"/>
                <a:gd name="T22" fmla="*/ 74 w 353"/>
                <a:gd name="T23" fmla="*/ 760 h 777"/>
                <a:gd name="T24" fmla="*/ 81 w 353"/>
                <a:gd name="T25" fmla="*/ 775 h 777"/>
                <a:gd name="T26" fmla="*/ 133 w 353"/>
                <a:gd name="T27" fmla="*/ 775 h 777"/>
                <a:gd name="T28" fmla="*/ 139 w 353"/>
                <a:gd name="T29" fmla="*/ 771 h 777"/>
                <a:gd name="T30" fmla="*/ 139 w 353"/>
                <a:gd name="T31" fmla="*/ 736 h 777"/>
                <a:gd name="T32" fmla="*/ 150 w 353"/>
                <a:gd name="T33" fmla="*/ 729 h 777"/>
                <a:gd name="T34" fmla="*/ 176 w 353"/>
                <a:gd name="T35" fmla="*/ 456 h 777"/>
                <a:gd name="T36" fmla="*/ 201 w 353"/>
                <a:gd name="T37" fmla="*/ 631 h 777"/>
                <a:gd name="T38" fmla="*/ 205 w 353"/>
                <a:gd name="T39" fmla="*/ 686 h 777"/>
                <a:gd name="T40" fmla="*/ 229 w 353"/>
                <a:gd name="T41" fmla="*/ 742 h 777"/>
                <a:gd name="T42" fmla="*/ 224 w 353"/>
                <a:gd name="T43" fmla="*/ 772 h 777"/>
                <a:gd name="T44" fmla="*/ 233 w 353"/>
                <a:gd name="T45" fmla="*/ 777 h 777"/>
                <a:gd name="T46" fmla="*/ 285 w 353"/>
                <a:gd name="T47" fmla="*/ 777 h 777"/>
                <a:gd name="T48" fmla="*/ 285 w 353"/>
                <a:gd name="T49" fmla="*/ 759 h 777"/>
                <a:gd name="T50" fmla="*/ 274 w 353"/>
                <a:gd name="T51" fmla="*/ 740 h 777"/>
                <a:gd name="T52" fmla="*/ 283 w 353"/>
                <a:gd name="T53" fmla="*/ 738 h 777"/>
                <a:gd name="T54" fmla="*/ 277 w 353"/>
                <a:gd name="T55" fmla="*/ 418 h 777"/>
                <a:gd name="T56" fmla="*/ 307 w 353"/>
                <a:gd name="T57" fmla="*/ 409 h 777"/>
                <a:gd name="T58" fmla="*/ 302 w 353"/>
                <a:gd name="T59" fmla="*/ 331 h 777"/>
                <a:gd name="T60" fmla="*/ 353 w 353"/>
                <a:gd name="T61" fmla="*/ 256 h 777"/>
                <a:gd name="T62" fmla="*/ 341 w 353"/>
                <a:gd name="T63" fmla="*/ 189 h 777"/>
                <a:gd name="T64" fmla="*/ 307 w 353"/>
                <a:gd name="T65" fmla="*/ 129 h 777"/>
                <a:gd name="T66" fmla="*/ 217 w 353"/>
                <a:gd name="T67" fmla="*/ 105 h 777"/>
                <a:gd name="T68" fmla="*/ 215 w 353"/>
                <a:gd name="T69" fmla="*/ 81 h 777"/>
                <a:gd name="T70" fmla="*/ 226 w 353"/>
                <a:gd name="T71" fmla="*/ 75 h 777"/>
                <a:gd name="T72" fmla="*/ 235 w 353"/>
                <a:gd name="T73" fmla="*/ 40 h 777"/>
                <a:gd name="T74" fmla="*/ 214 w 353"/>
                <a:gd name="T75" fmla="*/ 8 h 777"/>
                <a:gd name="T76" fmla="*/ 162 w 353"/>
                <a:gd name="T77" fmla="*/ 0 h 777"/>
                <a:gd name="T78" fmla="*/ 134 w 353"/>
                <a:gd name="T79" fmla="*/ 8 h 777"/>
                <a:gd name="T80" fmla="*/ 109 w 353"/>
                <a:gd name="T81" fmla="*/ 41 h 777"/>
                <a:gd name="T82" fmla="*/ 128 w 353"/>
                <a:gd name="T83" fmla="*/ 80 h 777"/>
                <a:gd name="T84" fmla="*/ 134 w 353"/>
                <a:gd name="T85" fmla="*/ 81 h 777"/>
                <a:gd name="T86" fmla="*/ 134 w 353"/>
                <a:gd name="T87" fmla="*/ 95 h 777"/>
                <a:gd name="T88" fmla="*/ 124 w 353"/>
                <a:gd name="T89" fmla="*/ 105 h 777"/>
                <a:gd name="T90" fmla="*/ 31 w 353"/>
                <a:gd name="T91" fmla="*/ 127 h 777"/>
                <a:gd name="T92" fmla="*/ 13 w 353"/>
                <a:gd name="T93" fmla="*/ 159 h 777"/>
                <a:gd name="T94" fmla="*/ 0 w 353"/>
                <a:gd name="T95" fmla="*/ 221 h 77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"/>
                <a:gd name="T145" fmla="*/ 0 h 777"/>
                <a:gd name="T146" fmla="*/ 353 w 353"/>
                <a:gd name="T147" fmla="*/ 777 h 77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" h="777">
                  <a:moveTo>
                    <a:pt x="0" y="221"/>
                  </a:moveTo>
                  <a:lnTo>
                    <a:pt x="0" y="270"/>
                  </a:lnTo>
                  <a:lnTo>
                    <a:pt x="10" y="275"/>
                  </a:lnTo>
                  <a:lnTo>
                    <a:pt x="9" y="288"/>
                  </a:lnTo>
                  <a:lnTo>
                    <a:pt x="9" y="296"/>
                  </a:lnTo>
                  <a:lnTo>
                    <a:pt x="41" y="316"/>
                  </a:lnTo>
                  <a:lnTo>
                    <a:pt x="43" y="407"/>
                  </a:lnTo>
                  <a:lnTo>
                    <a:pt x="68" y="420"/>
                  </a:lnTo>
                  <a:lnTo>
                    <a:pt x="83" y="603"/>
                  </a:lnTo>
                  <a:lnTo>
                    <a:pt x="69" y="733"/>
                  </a:lnTo>
                  <a:lnTo>
                    <a:pt x="81" y="738"/>
                  </a:lnTo>
                  <a:lnTo>
                    <a:pt x="74" y="760"/>
                  </a:lnTo>
                  <a:lnTo>
                    <a:pt x="81" y="775"/>
                  </a:lnTo>
                  <a:lnTo>
                    <a:pt x="133" y="775"/>
                  </a:lnTo>
                  <a:lnTo>
                    <a:pt x="139" y="771"/>
                  </a:lnTo>
                  <a:lnTo>
                    <a:pt x="139" y="736"/>
                  </a:lnTo>
                  <a:lnTo>
                    <a:pt x="150" y="729"/>
                  </a:lnTo>
                  <a:lnTo>
                    <a:pt x="176" y="456"/>
                  </a:lnTo>
                  <a:lnTo>
                    <a:pt x="201" y="631"/>
                  </a:lnTo>
                  <a:lnTo>
                    <a:pt x="205" y="686"/>
                  </a:lnTo>
                  <a:lnTo>
                    <a:pt x="229" y="742"/>
                  </a:lnTo>
                  <a:lnTo>
                    <a:pt x="224" y="772"/>
                  </a:lnTo>
                  <a:lnTo>
                    <a:pt x="233" y="777"/>
                  </a:lnTo>
                  <a:lnTo>
                    <a:pt x="285" y="777"/>
                  </a:lnTo>
                  <a:lnTo>
                    <a:pt x="285" y="759"/>
                  </a:lnTo>
                  <a:lnTo>
                    <a:pt x="274" y="740"/>
                  </a:lnTo>
                  <a:lnTo>
                    <a:pt x="283" y="738"/>
                  </a:lnTo>
                  <a:lnTo>
                    <a:pt x="277" y="418"/>
                  </a:lnTo>
                  <a:lnTo>
                    <a:pt x="307" y="409"/>
                  </a:lnTo>
                  <a:lnTo>
                    <a:pt x="302" y="331"/>
                  </a:lnTo>
                  <a:lnTo>
                    <a:pt x="353" y="256"/>
                  </a:lnTo>
                  <a:lnTo>
                    <a:pt x="341" y="189"/>
                  </a:lnTo>
                  <a:lnTo>
                    <a:pt x="307" y="129"/>
                  </a:lnTo>
                  <a:lnTo>
                    <a:pt x="217" y="105"/>
                  </a:lnTo>
                  <a:lnTo>
                    <a:pt x="215" y="81"/>
                  </a:lnTo>
                  <a:lnTo>
                    <a:pt x="226" y="75"/>
                  </a:lnTo>
                  <a:lnTo>
                    <a:pt x="235" y="40"/>
                  </a:lnTo>
                  <a:lnTo>
                    <a:pt x="214" y="8"/>
                  </a:lnTo>
                  <a:lnTo>
                    <a:pt x="162" y="0"/>
                  </a:lnTo>
                  <a:lnTo>
                    <a:pt x="134" y="8"/>
                  </a:lnTo>
                  <a:lnTo>
                    <a:pt x="109" y="41"/>
                  </a:lnTo>
                  <a:lnTo>
                    <a:pt x="128" y="80"/>
                  </a:lnTo>
                  <a:lnTo>
                    <a:pt x="134" y="81"/>
                  </a:lnTo>
                  <a:lnTo>
                    <a:pt x="134" y="95"/>
                  </a:lnTo>
                  <a:lnTo>
                    <a:pt x="124" y="105"/>
                  </a:lnTo>
                  <a:lnTo>
                    <a:pt x="31" y="127"/>
                  </a:lnTo>
                  <a:lnTo>
                    <a:pt x="13" y="159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4F81BD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100783" tIns="50392" rIns="100783" bIns="50392"/>
            <a:lstStyle/>
            <a:p>
              <a:pPr marL="0" marR="0" lvl="0" indent="0" algn="ctr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4D347BE2-9558-4016-BF27-F2556B03B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3478" y="4442810"/>
              <a:ext cx="187200" cy="537176"/>
            </a:xfrm>
            <a:custGeom>
              <a:avLst/>
              <a:gdLst>
                <a:gd name="T0" fmla="*/ 0 w 353"/>
                <a:gd name="T1" fmla="*/ 221 h 777"/>
                <a:gd name="T2" fmla="*/ 0 w 353"/>
                <a:gd name="T3" fmla="*/ 270 h 777"/>
                <a:gd name="T4" fmla="*/ 10 w 353"/>
                <a:gd name="T5" fmla="*/ 275 h 777"/>
                <a:gd name="T6" fmla="*/ 9 w 353"/>
                <a:gd name="T7" fmla="*/ 288 h 777"/>
                <a:gd name="T8" fmla="*/ 9 w 353"/>
                <a:gd name="T9" fmla="*/ 296 h 777"/>
                <a:gd name="T10" fmla="*/ 41 w 353"/>
                <a:gd name="T11" fmla="*/ 316 h 777"/>
                <a:gd name="T12" fmla="*/ 43 w 353"/>
                <a:gd name="T13" fmla="*/ 407 h 777"/>
                <a:gd name="T14" fmla="*/ 68 w 353"/>
                <a:gd name="T15" fmla="*/ 420 h 777"/>
                <a:gd name="T16" fmla="*/ 83 w 353"/>
                <a:gd name="T17" fmla="*/ 603 h 777"/>
                <a:gd name="T18" fmla="*/ 69 w 353"/>
                <a:gd name="T19" fmla="*/ 733 h 777"/>
                <a:gd name="T20" fmla="*/ 81 w 353"/>
                <a:gd name="T21" fmla="*/ 738 h 777"/>
                <a:gd name="T22" fmla="*/ 74 w 353"/>
                <a:gd name="T23" fmla="*/ 760 h 777"/>
                <a:gd name="T24" fmla="*/ 81 w 353"/>
                <a:gd name="T25" fmla="*/ 775 h 777"/>
                <a:gd name="T26" fmla="*/ 133 w 353"/>
                <a:gd name="T27" fmla="*/ 775 h 777"/>
                <a:gd name="T28" fmla="*/ 139 w 353"/>
                <a:gd name="T29" fmla="*/ 771 h 777"/>
                <a:gd name="T30" fmla="*/ 139 w 353"/>
                <a:gd name="T31" fmla="*/ 736 h 777"/>
                <a:gd name="T32" fmla="*/ 150 w 353"/>
                <a:gd name="T33" fmla="*/ 729 h 777"/>
                <a:gd name="T34" fmla="*/ 176 w 353"/>
                <a:gd name="T35" fmla="*/ 456 h 777"/>
                <a:gd name="T36" fmla="*/ 201 w 353"/>
                <a:gd name="T37" fmla="*/ 631 h 777"/>
                <a:gd name="T38" fmla="*/ 205 w 353"/>
                <a:gd name="T39" fmla="*/ 686 h 777"/>
                <a:gd name="T40" fmla="*/ 229 w 353"/>
                <a:gd name="T41" fmla="*/ 742 h 777"/>
                <a:gd name="T42" fmla="*/ 224 w 353"/>
                <a:gd name="T43" fmla="*/ 772 h 777"/>
                <a:gd name="T44" fmla="*/ 233 w 353"/>
                <a:gd name="T45" fmla="*/ 777 h 777"/>
                <a:gd name="T46" fmla="*/ 285 w 353"/>
                <a:gd name="T47" fmla="*/ 777 h 777"/>
                <a:gd name="T48" fmla="*/ 285 w 353"/>
                <a:gd name="T49" fmla="*/ 759 h 777"/>
                <a:gd name="T50" fmla="*/ 274 w 353"/>
                <a:gd name="T51" fmla="*/ 740 h 777"/>
                <a:gd name="T52" fmla="*/ 283 w 353"/>
                <a:gd name="T53" fmla="*/ 738 h 777"/>
                <a:gd name="T54" fmla="*/ 277 w 353"/>
                <a:gd name="T55" fmla="*/ 418 h 777"/>
                <a:gd name="T56" fmla="*/ 307 w 353"/>
                <a:gd name="T57" fmla="*/ 409 h 777"/>
                <a:gd name="T58" fmla="*/ 302 w 353"/>
                <a:gd name="T59" fmla="*/ 331 h 777"/>
                <a:gd name="T60" fmla="*/ 353 w 353"/>
                <a:gd name="T61" fmla="*/ 256 h 777"/>
                <a:gd name="T62" fmla="*/ 341 w 353"/>
                <a:gd name="T63" fmla="*/ 189 h 777"/>
                <a:gd name="T64" fmla="*/ 307 w 353"/>
                <a:gd name="T65" fmla="*/ 129 h 777"/>
                <a:gd name="T66" fmla="*/ 217 w 353"/>
                <a:gd name="T67" fmla="*/ 105 h 777"/>
                <a:gd name="T68" fmla="*/ 215 w 353"/>
                <a:gd name="T69" fmla="*/ 81 h 777"/>
                <a:gd name="T70" fmla="*/ 226 w 353"/>
                <a:gd name="T71" fmla="*/ 75 h 777"/>
                <a:gd name="T72" fmla="*/ 235 w 353"/>
                <a:gd name="T73" fmla="*/ 40 h 777"/>
                <a:gd name="T74" fmla="*/ 214 w 353"/>
                <a:gd name="T75" fmla="*/ 8 h 777"/>
                <a:gd name="T76" fmla="*/ 162 w 353"/>
                <a:gd name="T77" fmla="*/ 0 h 777"/>
                <a:gd name="T78" fmla="*/ 134 w 353"/>
                <a:gd name="T79" fmla="*/ 8 h 777"/>
                <a:gd name="T80" fmla="*/ 109 w 353"/>
                <a:gd name="T81" fmla="*/ 41 h 777"/>
                <a:gd name="T82" fmla="*/ 128 w 353"/>
                <a:gd name="T83" fmla="*/ 80 h 777"/>
                <a:gd name="T84" fmla="*/ 134 w 353"/>
                <a:gd name="T85" fmla="*/ 81 h 777"/>
                <a:gd name="T86" fmla="*/ 134 w 353"/>
                <a:gd name="T87" fmla="*/ 95 h 777"/>
                <a:gd name="T88" fmla="*/ 124 w 353"/>
                <a:gd name="T89" fmla="*/ 105 h 777"/>
                <a:gd name="T90" fmla="*/ 31 w 353"/>
                <a:gd name="T91" fmla="*/ 127 h 777"/>
                <a:gd name="T92" fmla="*/ 13 w 353"/>
                <a:gd name="T93" fmla="*/ 159 h 777"/>
                <a:gd name="T94" fmla="*/ 0 w 353"/>
                <a:gd name="T95" fmla="*/ 221 h 77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"/>
                <a:gd name="T145" fmla="*/ 0 h 777"/>
                <a:gd name="T146" fmla="*/ 353 w 353"/>
                <a:gd name="T147" fmla="*/ 777 h 77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" h="777">
                  <a:moveTo>
                    <a:pt x="0" y="221"/>
                  </a:moveTo>
                  <a:lnTo>
                    <a:pt x="0" y="270"/>
                  </a:lnTo>
                  <a:lnTo>
                    <a:pt x="10" y="275"/>
                  </a:lnTo>
                  <a:lnTo>
                    <a:pt x="9" y="288"/>
                  </a:lnTo>
                  <a:lnTo>
                    <a:pt x="9" y="296"/>
                  </a:lnTo>
                  <a:lnTo>
                    <a:pt x="41" y="316"/>
                  </a:lnTo>
                  <a:lnTo>
                    <a:pt x="43" y="407"/>
                  </a:lnTo>
                  <a:lnTo>
                    <a:pt x="68" y="420"/>
                  </a:lnTo>
                  <a:lnTo>
                    <a:pt x="83" y="603"/>
                  </a:lnTo>
                  <a:lnTo>
                    <a:pt x="69" y="733"/>
                  </a:lnTo>
                  <a:lnTo>
                    <a:pt x="81" y="738"/>
                  </a:lnTo>
                  <a:lnTo>
                    <a:pt x="74" y="760"/>
                  </a:lnTo>
                  <a:lnTo>
                    <a:pt x="81" y="775"/>
                  </a:lnTo>
                  <a:lnTo>
                    <a:pt x="133" y="775"/>
                  </a:lnTo>
                  <a:lnTo>
                    <a:pt x="139" y="771"/>
                  </a:lnTo>
                  <a:lnTo>
                    <a:pt x="139" y="736"/>
                  </a:lnTo>
                  <a:lnTo>
                    <a:pt x="150" y="729"/>
                  </a:lnTo>
                  <a:lnTo>
                    <a:pt x="176" y="456"/>
                  </a:lnTo>
                  <a:lnTo>
                    <a:pt x="201" y="631"/>
                  </a:lnTo>
                  <a:lnTo>
                    <a:pt x="205" y="686"/>
                  </a:lnTo>
                  <a:lnTo>
                    <a:pt x="229" y="742"/>
                  </a:lnTo>
                  <a:lnTo>
                    <a:pt x="224" y="772"/>
                  </a:lnTo>
                  <a:lnTo>
                    <a:pt x="233" y="777"/>
                  </a:lnTo>
                  <a:lnTo>
                    <a:pt x="285" y="777"/>
                  </a:lnTo>
                  <a:lnTo>
                    <a:pt x="285" y="759"/>
                  </a:lnTo>
                  <a:lnTo>
                    <a:pt x="274" y="740"/>
                  </a:lnTo>
                  <a:lnTo>
                    <a:pt x="283" y="738"/>
                  </a:lnTo>
                  <a:lnTo>
                    <a:pt x="277" y="418"/>
                  </a:lnTo>
                  <a:lnTo>
                    <a:pt x="307" y="409"/>
                  </a:lnTo>
                  <a:lnTo>
                    <a:pt x="302" y="331"/>
                  </a:lnTo>
                  <a:lnTo>
                    <a:pt x="353" y="256"/>
                  </a:lnTo>
                  <a:lnTo>
                    <a:pt x="341" y="189"/>
                  </a:lnTo>
                  <a:lnTo>
                    <a:pt x="307" y="129"/>
                  </a:lnTo>
                  <a:lnTo>
                    <a:pt x="217" y="105"/>
                  </a:lnTo>
                  <a:lnTo>
                    <a:pt x="215" y="81"/>
                  </a:lnTo>
                  <a:lnTo>
                    <a:pt x="226" y="75"/>
                  </a:lnTo>
                  <a:lnTo>
                    <a:pt x="235" y="40"/>
                  </a:lnTo>
                  <a:lnTo>
                    <a:pt x="214" y="8"/>
                  </a:lnTo>
                  <a:lnTo>
                    <a:pt x="162" y="0"/>
                  </a:lnTo>
                  <a:lnTo>
                    <a:pt x="134" y="8"/>
                  </a:lnTo>
                  <a:lnTo>
                    <a:pt x="109" y="41"/>
                  </a:lnTo>
                  <a:lnTo>
                    <a:pt x="128" y="80"/>
                  </a:lnTo>
                  <a:lnTo>
                    <a:pt x="134" y="81"/>
                  </a:lnTo>
                  <a:lnTo>
                    <a:pt x="134" y="95"/>
                  </a:lnTo>
                  <a:lnTo>
                    <a:pt x="124" y="105"/>
                  </a:lnTo>
                  <a:lnTo>
                    <a:pt x="31" y="127"/>
                  </a:lnTo>
                  <a:lnTo>
                    <a:pt x="13" y="159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E7E6E6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100783" tIns="50392" rIns="100783" bIns="50392"/>
            <a:lstStyle/>
            <a:p>
              <a:pPr marL="0" marR="0" lvl="0" indent="0" algn="ctr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D7D91B56-66E6-42F9-91C1-4CC799108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239" y="4442810"/>
              <a:ext cx="187200" cy="537176"/>
            </a:xfrm>
            <a:custGeom>
              <a:avLst/>
              <a:gdLst>
                <a:gd name="T0" fmla="*/ 0 w 353"/>
                <a:gd name="T1" fmla="*/ 221 h 777"/>
                <a:gd name="T2" fmla="*/ 0 w 353"/>
                <a:gd name="T3" fmla="*/ 270 h 777"/>
                <a:gd name="T4" fmla="*/ 10 w 353"/>
                <a:gd name="T5" fmla="*/ 275 h 777"/>
                <a:gd name="T6" fmla="*/ 9 w 353"/>
                <a:gd name="T7" fmla="*/ 288 h 777"/>
                <a:gd name="T8" fmla="*/ 9 w 353"/>
                <a:gd name="T9" fmla="*/ 296 h 777"/>
                <a:gd name="T10" fmla="*/ 41 w 353"/>
                <a:gd name="T11" fmla="*/ 316 h 777"/>
                <a:gd name="T12" fmla="*/ 43 w 353"/>
                <a:gd name="T13" fmla="*/ 407 h 777"/>
                <a:gd name="T14" fmla="*/ 68 w 353"/>
                <a:gd name="T15" fmla="*/ 420 h 777"/>
                <a:gd name="T16" fmla="*/ 83 w 353"/>
                <a:gd name="T17" fmla="*/ 603 h 777"/>
                <a:gd name="T18" fmla="*/ 69 w 353"/>
                <a:gd name="T19" fmla="*/ 733 h 777"/>
                <a:gd name="T20" fmla="*/ 81 w 353"/>
                <a:gd name="T21" fmla="*/ 738 h 777"/>
                <a:gd name="T22" fmla="*/ 74 w 353"/>
                <a:gd name="T23" fmla="*/ 760 h 777"/>
                <a:gd name="T24" fmla="*/ 81 w 353"/>
                <a:gd name="T25" fmla="*/ 775 h 777"/>
                <a:gd name="T26" fmla="*/ 133 w 353"/>
                <a:gd name="T27" fmla="*/ 775 h 777"/>
                <a:gd name="T28" fmla="*/ 139 w 353"/>
                <a:gd name="T29" fmla="*/ 771 h 777"/>
                <a:gd name="T30" fmla="*/ 139 w 353"/>
                <a:gd name="T31" fmla="*/ 736 h 777"/>
                <a:gd name="T32" fmla="*/ 150 w 353"/>
                <a:gd name="T33" fmla="*/ 729 h 777"/>
                <a:gd name="T34" fmla="*/ 176 w 353"/>
                <a:gd name="T35" fmla="*/ 456 h 777"/>
                <a:gd name="T36" fmla="*/ 201 w 353"/>
                <a:gd name="T37" fmla="*/ 631 h 777"/>
                <a:gd name="T38" fmla="*/ 205 w 353"/>
                <a:gd name="T39" fmla="*/ 686 h 777"/>
                <a:gd name="T40" fmla="*/ 229 w 353"/>
                <a:gd name="T41" fmla="*/ 742 h 777"/>
                <a:gd name="T42" fmla="*/ 224 w 353"/>
                <a:gd name="T43" fmla="*/ 772 h 777"/>
                <a:gd name="T44" fmla="*/ 233 w 353"/>
                <a:gd name="T45" fmla="*/ 777 h 777"/>
                <a:gd name="T46" fmla="*/ 285 w 353"/>
                <a:gd name="T47" fmla="*/ 777 h 777"/>
                <a:gd name="T48" fmla="*/ 285 w 353"/>
                <a:gd name="T49" fmla="*/ 759 h 777"/>
                <a:gd name="T50" fmla="*/ 274 w 353"/>
                <a:gd name="T51" fmla="*/ 740 h 777"/>
                <a:gd name="T52" fmla="*/ 283 w 353"/>
                <a:gd name="T53" fmla="*/ 738 h 777"/>
                <a:gd name="T54" fmla="*/ 277 w 353"/>
                <a:gd name="T55" fmla="*/ 418 h 777"/>
                <a:gd name="T56" fmla="*/ 307 w 353"/>
                <a:gd name="T57" fmla="*/ 409 h 777"/>
                <a:gd name="T58" fmla="*/ 302 w 353"/>
                <a:gd name="T59" fmla="*/ 331 h 777"/>
                <a:gd name="T60" fmla="*/ 353 w 353"/>
                <a:gd name="T61" fmla="*/ 256 h 777"/>
                <a:gd name="T62" fmla="*/ 341 w 353"/>
                <a:gd name="T63" fmla="*/ 189 h 777"/>
                <a:gd name="T64" fmla="*/ 307 w 353"/>
                <a:gd name="T65" fmla="*/ 129 h 777"/>
                <a:gd name="T66" fmla="*/ 217 w 353"/>
                <a:gd name="T67" fmla="*/ 105 h 777"/>
                <a:gd name="T68" fmla="*/ 215 w 353"/>
                <a:gd name="T69" fmla="*/ 81 h 777"/>
                <a:gd name="T70" fmla="*/ 226 w 353"/>
                <a:gd name="T71" fmla="*/ 75 h 777"/>
                <a:gd name="T72" fmla="*/ 235 w 353"/>
                <a:gd name="T73" fmla="*/ 40 h 777"/>
                <a:gd name="T74" fmla="*/ 214 w 353"/>
                <a:gd name="T75" fmla="*/ 8 h 777"/>
                <a:gd name="T76" fmla="*/ 162 w 353"/>
                <a:gd name="T77" fmla="*/ 0 h 777"/>
                <a:gd name="T78" fmla="*/ 134 w 353"/>
                <a:gd name="T79" fmla="*/ 8 h 777"/>
                <a:gd name="T80" fmla="*/ 109 w 353"/>
                <a:gd name="T81" fmla="*/ 41 h 777"/>
                <a:gd name="T82" fmla="*/ 128 w 353"/>
                <a:gd name="T83" fmla="*/ 80 h 777"/>
                <a:gd name="T84" fmla="*/ 134 w 353"/>
                <a:gd name="T85" fmla="*/ 81 h 777"/>
                <a:gd name="T86" fmla="*/ 134 w 353"/>
                <a:gd name="T87" fmla="*/ 95 h 777"/>
                <a:gd name="T88" fmla="*/ 124 w 353"/>
                <a:gd name="T89" fmla="*/ 105 h 777"/>
                <a:gd name="T90" fmla="*/ 31 w 353"/>
                <a:gd name="T91" fmla="*/ 127 h 777"/>
                <a:gd name="T92" fmla="*/ 13 w 353"/>
                <a:gd name="T93" fmla="*/ 159 h 777"/>
                <a:gd name="T94" fmla="*/ 0 w 353"/>
                <a:gd name="T95" fmla="*/ 221 h 77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"/>
                <a:gd name="T145" fmla="*/ 0 h 777"/>
                <a:gd name="T146" fmla="*/ 353 w 353"/>
                <a:gd name="T147" fmla="*/ 777 h 77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" h="777">
                  <a:moveTo>
                    <a:pt x="0" y="221"/>
                  </a:moveTo>
                  <a:lnTo>
                    <a:pt x="0" y="270"/>
                  </a:lnTo>
                  <a:lnTo>
                    <a:pt x="10" y="275"/>
                  </a:lnTo>
                  <a:lnTo>
                    <a:pt x="9" y="288"/>
                  </a:lnTo>
                  <a:lnTo>
                    <a:pt x="9" y="296"/>
                  </a:lnTo>
                  <a:lnTo>
                    <a:pt x="41" y="316"/>
                  </a:lnTo>
                  <a:lnTo>
                    <a:pt x="43" y="407"/>
                  </a:lnTo>
                  <a:lnTo>
                    <a:pt x="68" y="420"/>
                  </a:lnTo>
                  <a:lnTo>
                    <a:pt x="83" y="603"/>
                  </a:lnTo>
                  <a:lnTo>
                    <a:pt x="69" y="733"/>
                  </a:lnTo>
                  <a:lnTo>
                    <a:pt x="81" y="738"/>
                  </a:lnTo>
                  <a:lnTo>
                    <a:pt x="74" y="760"/>
                  </a:lnTo>
                  <a:lnTo>
                    <a:pt x="81" y="775"/>
                  </a:lnTo>
                  <a:lnTo>
                    <a:pt x="133" y="775"/>
                  </a:lnTo>
                  <a:lnTo>
                    <a:pt x="139" y="771"/>
                  </a:lnTo>
                  <a:lnTo>
                    <a:pt x="139" y="736"/>
                  </a:lnTo>
                  <a:lnTo>
                    <a:pt x="150" y="729"/>
                  </a:lnTo>
                  <a:lnTo>
                    <a:pt x="176" y="456"/>
                  </a:lnTo>
                  <a:lnTo>
                    <a:pt x="201" y="631"/>
                  </a:lnTo>
                  <a:lnTo>
                    <a:pt x="205" y="686"/>
                  </a:lnTo>
                  <a:lnTo>
                    <a:pt x="229" y="742"/>
                  </a:lnTo>
                  <a:lnTo>
                    <a:pt x="224" y="772"/>
                  </a:lnTo>
                  <a:lnTo>
                    <a:pt x="233" y="777"/>
                  </a:lnTo>
                  <a:lnTo>
                    <a:pt x="285" y="777"/>
                  </a:lnTo>
                  <a:lnTo>
                    <a:pt x="285" y="759"/>
                  </a:lnTo>
                  <a:lnTo>
                    <a:pt x="274" y="740"/>
                  </a:lnTo>
                  <a:lnTo>
                    <a:pt x="283" y="738"/>
                  </a:lnTo>
                  <a:lnTo>
                    <a:pt x="277" y="418"/>
                  </a:lnTo>
                  <a:lnTo>
                    <a:pt x="307" y="409"/>
                  </a:lnTo>
                  <a:lnTo>
                    <a:pt x="302" y="331"/>
                  </a:lnTo>
                  <a:lnTo>
                    <a:pt x="353" y="256"/>
                  </a:lnTo>
                  <a:lnTo>
                    <a:pt x="341" y="189"/>
                  </a:lnTo>
                  <a:lnTo>
                    <a:pt x="307" y="129"/>
                  </a:lnTo>
                  <a:lnTo>
                    <a:pt x="217" y="105"/>
                  </a:lnTo>
                  <a:lnTo>
                    <a:pt x="215" y="81"/>
                  </a:lnTo>
                  <a:lnTo>
                    <a:pt x="226" y="75"/>
                  </a:lnTo>
                  <a:lnTo>
                    <a:pt x="235" y="40"/>
                  </a:lnTo>
                  <a:lnTo>
                    <a:pt x="214" y="8"/>
                  </a:lnTo>
                  <a:lnTo>
                    <a:pt x="162" y="0"/>
                  </a:lnTo>
                  <a:lnTo>
                    <a:pt x="134" y="8"/>
                  </a:lnTo>
                  <a:lnTo>
                    <a:pt x="109" y="41"/>
                  </a:lnTo>
                  <a:lnTo>
                    <a:pt x="128" y="80"/>
                  </a:lnTo>
                  <a:lnTo>
                    <a:pt x="134" y="81"/>
                  </a:lnTo>
                  <a:lnTo>
                    <a:pt x="134" y="95"/>
                  </a:lnTo>
                  <a:lnTo>
                    <a:pt x="124" y="105"/>
                  </a:lnTo>
                  <a:lnTo>
                    <a:pt x="31" y="127"/>
                  </a:lnTo>
                  <a:lnTo>
                    <a:pt x="13" y="159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E7E6E6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100783" tIns="50392" rIns="100783" bIns="50392"/>
            <a:lstStyle/>
            <a:p>
              <a:pPr marL="0" marR="0" lvl="0" indent="0" algn="ctr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A46C7F4-3C6F-4A3A-97B1-AB6FA39CD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958" y="4442810"/>
              <a:ext cx="187200" cy="537176"/>
            </a:xfrm>
            <a:custGeom>
              <a:avLst/>
              <a:gdLst>
                <a:gd name="T0" fmla="*/ 0 w 353"/>
                <a:gd name="T1" fmla="*/ 221 h 777"/>
                <a:gd name="T2" fmla="*/ 0 w 353"/>
                <a:gd name="T3" fmla="*/ 270 h 777"/>
                <a:gd name="T4" fmla="*/ 10 w 353"/>
                <a:gd name="T5" fmla="*/ 275 h 777"/>
                <a:gd name="T6" fmla="*/ 9 w 353"/>
                <a:gd name="T7" fmla="*/ 288 h 777"/>
                <a:gd name="T8" fmla="*/ 9 w 353"/>
                <a:gd name="T9" fmla="*/ 296 h 777"/>
                <a:gd name="T10" fmla="*/ 41 w 353"/>
                <a:gd name="T11" fmla="*/ 316 h 777"/>
                <a:gd name="T12" fmla="*/ 43 w 353"/>
                <a:gd name="T13" fmla="*/ 407 h 777"/>
                <a:gd name="T14" fmla="*/ 68 w 353"/>
                <a:gd name="T15" fmla="*/ 420 h 777"/>
                <a:gd name="T16" fmla="*/ 83 w 353"/>
                <a:gd name="T17" fmla="*/ 603 h 777"/>
                <a:gd name="T18" fmla="*/ 69 w 353"/>
                <a:gd name="T19" fmla="*/ 733 h 777"/>
                <a:gd name="T20" fmla="*/ 81 w 353"/>
                <a:gd name="T21" fmla="*/ 738 h 777"/>
                <a:gd name="T22" fmla="*/ 74 w 353"/>
                <a:gd name="T23" fmla="*/ 760 h 777"/>
                <a:gd name="T24" fmla="*/ 81 w 353"/>
                <a:gd name="T25" fmla="*/ 775 h 777"/>
                <a:gd name="T26" fmla="*/ 133 w 353"/>
                <a:gd name="T27" fmla="*/ 775 h 777"/>
                <a:gd name="T28" fmla="*/ 139 w 353"/>
                <a:gd name="T29" fmla="*/ 771 h 777"/>
                <a:gd name="T30" fmla="*/ 139 w 353"/>
                <a:gd name="T31" fmla="*/ 736 h 777"/>
                <a:gd name="T32" fmla="*/ 150 w 353"/>
                <a:gd name="T33" fmla="*/ 729 h 777"/>
                <a:gd name="T34" fmla="*/ 176 w 353"/>
                <a:gd name="T35" fmla="*/ 456 h 777"/>
                <a:gd name="T36" fmla="*/ 201 w 353"/>
                <a:gd name="T37" fmla="*/ 631 h 777"/>
                <a:gd name="T38" fmla="*/ 205 w 353"/>
                <a:gd name="T39" fmla="*/ 686 h 777"/>
                <a:gd name="T40" fmla="*/ 229 w 353"/>
                <a:gd name="T41" fmla="*/ 742 h 777"/>
                <a:gd name="T42" fmla="*/ 224 w 353"/>
                <a:gd name="T43" fmla="*/ 772 h 777"/>
                <a:gd name="T44" fmla="*/ 233 w 353"/>
                <a:gd name="T45" fmla="*/ 777 h 777"/>
                <a:gd name="T46" fmla="*/ 285 w 353"/>
                <a:gd name="T47" fmla="*/ 777 h 777"/>
                <a:gd name="T48" fmla="*/ 285 w 353"/>
                <a:gd name="T49" fmla="*/ 759 h 777"/>
                <a:gd name="T50" fmla="*/ 274 w 353"/>
                <a:gd name="T51" fmla="*/ 740 h 777"/>
                <a:gd name="T52" fmla="*/ 283 w 353"/>
                <a:gd name="T53" fmla="*/ 738 h 777"/>
                <a:gd name="T54" fmla="*/ 277 w 353"/>
                <a:gd name="T55" fmla="*/ 418 h 777"/>
                <a:gd name="T56" fmla="*/ 307 w 353"/>
                <a:gd name="T57" fmla="*/ 409 h 777"/>
                <a:gd name="T58" fmla="*/ 302 w 353"/>
                <a:gd name="T59" fmla="*/ 331 h 777"/>
                <a:gd name="T60" fmla="*/ 353 w 353"/>
                <a:gd name="T61" fmla="*/ 256 h 777"/>
                <a:gd name="T62" fmla="*/ 341 w 353"/>
                <a:gd name="T63" fmla="*/ 189 h 777"/>
                <a:gd name="T64" fmla="*/ 307 w 353"/>
                <a:gd name="T65" fmla="*/ 129 h 777"/>
                <a:gd name="T66" fmla="*/ 217 w 353"/>
                <a:gd name="T67" fmla="*/ 105 h 777"/>
                <a:gd name="T68" fmla="*/ 215 w 353"/>
                <a:gd name="T69" fmla="*/ 81 h 777"/>
                <a:gd name="T70" fmla="*/ 226 w 353"/>
                <a:gd name="T71" fmla="*/ 75 h 777"/>
                <a:gd name="T72" fmla="*/ 235 w 353"/>
                <a:gd name="T73" fmla="*/ 40 h 777"/>
                <a:gd name="T74" fmla="*/ 214 w 353"/>
                <a:gd name="T75" fmla="*/ 8 h 777"/>
                <a:gd name="T76" fmla="*/ 162 w 353"/>
                <a:gd name="T77" fmla="*/ 0 h 777"/>
                <a:gd name="T78" fmla="*/ 134 w 353"/>
                <a:gd name="T79" fmla="*/ 8 h 777"/>
                <a:gd name="T80" fmla="*/ 109 w 353"/>
                <a:gd name="T81" fmla="*/ 41 h 777"/>
                <a:gd name="T82" fmla="*/ 128 w 353"/>
                <a:gd name="T83" fmla="*/ 80 h 777"/>
                <a:gd name="T84" fmla="*/ 134 w 353"/>
                <a:gd name="T85" fmla="*/ 81 h 777"/>
                <a:gd name="T86" fmla="*/ 134 w 353"/>
                <a:gd name="T87" fmla="*/ 95 h 777"/>
                <a:gd name="T88" fmla="*/ 124 w 353"/>
                <a:gd name="T89" fmla="*/ 105 h 777"/>
                <a:gd name="T90" fmla="*/ 31 w 353"/>
                <a:gd name="T91" fmla="*/ 127 h 777"/>
                <a:gd name="T92" fmla="*/ 13 w 353"/>
                <a:gd name="T93" fmla="*/ 159 h 777"/>
                <a:gd name="T94" fmla="*/ 0 w 353"/>
                <a:gd name="T95" fmla="*/ 221 h 77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"/>
                <a:gd name="T145" fmla="*/ 0 h 777"/>
                <a:gd name="T146" fmla="*/ 353 w 353"/>
                <a:gd name="T147" fmla="*/ 777 h 77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" h="777">
                  <a:moveTo>
                    <a:pt x="0" y="221"/>
                  </a:moveTo>
                  <a:lnTo>
                    <a:pt x="0" y="270"/>
                  </a:lnTo>
                  <a:lnTo>
                    <a:pt x="10" y="275"/>
                  </a:lnTo>
                  <a:lnTo>
                    <a:pt x="9" y="288"/>
                  </a:lnTo>
                  <a:lnTo>
                    <a:pt x="9" y="296"/>
                  </a:lnTo>
                  <a:lnTo>
                    <a:pt x="41" y="316"/>
                  </a:lnTo>
                  <a:lnTo>
                    <a:pt x="43" y="407"/>
                  </a:lnTo>
                  <a:lnTo>
                    <a:pt x="68" y="420"/>
                  </a:lnTo>
                  <a:lnTo>
                    <a:pt x="83" y="603"/>
                  </a:lnTo>
                  <a:lnTo>
                    <a:pt x="69" y="733"/>
                  </a:lnTo>
                  <a:lnTo>
                    <a:pt x="81" y="738"/>
                  </a:lnTo>
                  <a:lnTo>
                    <a:pt x="74" y="760"/>
                  </a:lnTo>
                  <a:lnTo>
                    <a:pt x="81" y="775"/>
                  </a:lnTo>
                  <a:lnTo>
                    <a:pt x="133" y="775"/>
                  </a:lnTo>
                  <a:lnTo>
                    <a:pt x="139" y="771"/>
                  </a:lnTo>
                  <a:lnTo>
                    <a:pt x="139" y="736"/>
                  </a:lnTo>
                  <a:lnTo>
                    <a:pt x="150" y="729"/>
                  </a:lnTo>
                  <a:lnTo>
                    <a:pt x="176" y="456"/>
                  </a:lnTo>
                  <a:lnTo>
                    <a:pt x="201" y="631"/>
                  </a:lnTo>
                  <a:lnTo>
                    <a:pt x="205" y="686"/>
                  </a:lnTo>
                  <a:lnTo>
                    <a:pt x="229" y="742"/>
                  </a:lnTo>
                  <a:lnTo>
                    <a:pt x="224" y="772"/>
                  </a:lnTo>
                  <a:lnTo>
                    <a:pt x="233" y="777"/>
                  </a:lnTo>
                  <a:lnTo>
                    <a:pt x="285" y="777"/>
                  </a:lnTo>
                  <a:lnTo>
                    <a:pt x="285" y="759"/>
                  </a:lnTo>
                  <a:lnTo>
                    <a:pt x="274" y="740"/>
                  </a:lnTo>
                  <a:lnTo>
                    <a:pt x="283" y="738"/>
                  </a:lnTo>
                  <a:lnTo>
                    <a:pt x="277" y="418"/>
                  </a:lnTo>
                  <a:lnTo>
                    <a:pt x="307" y="409"/>
                  </a:lnTo>
                  <a:lnTo>
                    <a:pt x="302" y="331"/>
                  </a:lnTo>
                  <a:lnTo>
                    <a:pt x="353" y="256"/>
                  </a:lnTo>
                  <a:lnTo>
                    <a:pt x="341" y="189"/>
                  </a:lnTo>
                  <a:lnTo>
                    <a:pt x="307" y="129"/>
                  </a:lnTo>
                  <a:lnTo>
                    <a:pt x="217" y="105"/>
                  </a:lnTo>
                  <a:lnTo>
                    <a:pt x="215" y="81"/>
                  </a:lnTo>
                  <a:lnTo>
                    <a:pt x="226" y="75"/>
                  </a:lnTo>
                  <a:lnTo>
                    <a:pt x="235" y="40"/>
                  </a:lnTo>
                  <a:lnTo>
                    <a:pt x="214" y="8"/>
                  </a:lnTo>
                  <a:lnTo>
                    <a:pt x="162" y="0"/>
                  </a:lnTo>
                  <a:lnTo>
                    <a:pt x="134" y="8"/>
                  </a:lnTo>
                  <a:lnTo>
                    <a:pt x="109" y="41"/>
                  </a:lnTo>
                  <a:lnTo>
                    <a:pt x="128" y="80"/>
                  </a:lnTo>
                  <a:lnTo>
                    <a:pt x="134" y="81"/>
                  </a:lnTo>
                  <a:lnTo>
                    <a:pt x="134" y="95"/>
                  </a:lnTo>
                  <a:lnTo>
                    <a:pt x="124" y="105"/>
                  </a:lnTo>
                  <a:lnTo>
                    <a:pt x="31" y="127"/>
                  </a:lnTo>
                  <a:lnTo>
                    <a:pt x="13" y="159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4F81BD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100783" tIns="50392" rIns="100783" bIns="50392"/>
            <a:lstStyle/>
            <a:p>
              <a:pPr marL="0" marR="0" lvl="0" indent="0" algn="ctr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15665E84-7817-43E4-AB78-46D7CFE5A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6439" y="4442810"/>
              <a:ext cx="188640" cy="537176"/>
            </a:xfrm>
            <a:custGeom>
              <a:avLst/>
              <a:gdLst>
                <a:gd name="T0" fmla="*/ 0 w 353"/>
                <a:gd name="T1" fmla="*/ 221 h 777"/>
                <a:gd name="T2" fmla="*/ 0 w 353"/>
                <a:gd name="T3" fmla="*/ 270 h 777"/>
                <a:gd name="T4" fmla="*/ 10 w 353"/>
                <a:gd name="T5" fmla="*/ 275 h 777"/>
                <a:gd name="T6" fmla="*/ 9 w 353"/>
                <a:gd name="T7" fmla="*/ 288 h 777"/>
                <a:gd name="T8" fmla="*/ 9 w 353"/>
                <a:gd name="T9" fmla="*/ 296 h 777"/>
                <a:gd name="T10" fmla="*/ 41 w 353"/>
                <a:gd name="T11" fmla="*/ 316 h 777"/>
                <a:gd name="T12" fmla="*/ 43 w 353"/>
                <a:gd name="T13" fmla="*/ 407 h 777"/>
                <a:gd name="T14" fmla="*/ 68 w 353"/>
                <a:gd name="T15" fmla="*/ 420 h 777"/>
                <a:gd name="T16" fmla="*/ 83 w 353"/>
                <a:gd name="T17" fmla="*/ 603 h 777"/>
                <a:gd name="T18" fmla="*/ 69 w 353"/>
                <a:gd name="T19" fmla="*/ 733 h 777"/>
                <a:gd name="T20" fmla="*/ 81 w 353"/>
                <a:gd name="T21" fmla="*/ 738 h 777"/>
                <a:gd name="T22" fmla="*/ 74 w 353"/>
                <a:gd name="T23" fmla="*/ 760 h 777"/>
                <a:gd name="T24" fmla="*/ 81 w 353"/>
                <a:gd name="T25" fmla="*/ 775 h 777"/>
                <a:gd name="T26" fmla="*/ 133 w 353"/>
                <a:gd name="T27" fmla="*/ 775 h 777"/>
                <a:gd name="T28" fmla="*/ 139 w 353"/>
                <a:gd name="T29" fmla="*/ 771 h 777"/>
                <a:gd name="T30" fmla="*/ 139 w 353"/>
                <a:gd name="T31" fmla="*/ 736 h 777"/>
                <a:gd name="T32" fmla="*/ 150 w 353"/>
                <a:gd name="T33" fmla="*/ 729 h 777"/>
                <a:gd name="T34" fmla="*/ 176 w 353"/>
                <a:gd name="T35" fmla="*/ 456 h 777"/>
                <a:gd name="T36" fmla="*/ 201 w 353"/>
                <a:gd name="T37" fmla="*/ 631 h 777"/>
                <a:gd name="T38" fmla="*/ 205 w 353"/>
                <a:gd name="T39" fmla="*/ 686 h 777"/>
                <a:gd name="T40" fmla="*/ 229 w 353"/>
                <a:gd name="T41" fmla="*/ 742 h 777"/>
                <a:gd name="T42" fmla="*/ 224 w 353"/>
                <a:gd name="T43" fmla="*/ 772 h 777"/>
                <a:gd name="T44" fmla="*/ 233 w 353"/>
                <a:gd name="T45" fmla="*/ 777 h 777"/>
                <a:gd name="T46" fmla="*/ 285 w 353"/>
                <a:gd name="T47" fmla="*/ 777 h 777"/>
                <a:gd name="T48" fmla="*/ 285 w 353"/>
                <a:gd name="T49" fmla="*/ 759 h 777"/>
                <a:gd name="T50" fmla="*/ 274 w 353"/>
                <a:gd name="T51" fmla="*/ 740 h 777"/>
                <a:gd name="T52" fmla="*/ 283 w 353"/>
                <a:gd name="T53" fmla="*/ 738 h 777"/>
                <a:gd name="T54" fmla="*/ 277 w 353"/>
                <a:gd name="T55" fmla="*/ 418 h 777"/>
                <a:gd name="T56" fmla="*/ 307 w 353"/>
                <a:gd name="T57" fmla="*/ 409 h 777"/>
                <a:gd name="T58" fmla="*/ 302 w 353"/>
                <a:gd name="T59" fmla="*/ 331 h 777"/>
                <a:gd name="T60" fmla="*/ 353 w 353"/>
                <a:gd name="T61" fmla="*/ 256 h 777"/>
                <a:gd name="T62" fmla="*/ 341 w 353"/>
                <a:gd name="T63" fmla="*/ 189 h 777"/>
                <a:gd name="T64" fmla="*/ 307 w 353"/>
                <a:gd name="T65" fmla="*/ 129 h 777"/>
                <a:gd name="T66" fmla="*/ 217 w 353"/>
                <a:gd name="T67" fmla="*/ 105 h 777"/>
                <a:gd name="T68" fmla="*/ 215 w 353"/>
                <a:gd name="T69" fmla="*/ 81 h 777"/>
                <a:gd name="T70" fmla="*/ 226 w 353"/>
                <a:gd name="T71" fmla="*/ 75 h 777"/>
                <a:gd name="T72" fmla="*/ 235 w 353"/>
                <a:gd name="T73" fmla="*/ 40 h 777"/>
                <a:gd name="T74" fmla="*/ 214 w 353"/>
                <a:gd name="T75" fmla="*/ 8 h 777"/>
                <a:gd name="T76" fmla="*/ 162 w 353"/>
                <a:gd name="T77" fmla="*/ 0 h 777"/>
                <a:gd name="T78" fmla="*/ 134 w 353"/>
                <a:gd name="T79" fmla="*/ 8 h 777"/>
                <a:gd name="T80" fmla="*/ 109 w 353"/>
                <a:gd name="T81" fmla="*/ 41 h 777"/>
                <a:gd name="T82" fmla="*/ 128 w 353"/>
                <a:gd name="T83" fmla="*/ 80 h 777"/>
                <a:gd name="T84" fmla="*/ 134 w 353"/>
                <a:gd name="T85" fmla="*/ 81 h 777"/>
                <a:gd name="T86" fmla="*/ 134 w 353"/>
                <a:gd name="T87" fmla="*/ 95 h 777"/>
                <a:gd name="T88" fmla="*/ 124 w 353"/>
                <a:gd name="T89" fmla="*/ 105 h 777"/>
                <a:gd name="T90" fmla="*/ 31 w 353"/>
                <a:gd name="T91" fmla="*/ 127 h 777"/>
                <a:gd name="T92" fmla="*/ 13 w 353"/>
                <a:gd name="T93" fmla="*/ 159 h 777"/>
                <a:gd name="T94" fmla="*/ 0 w 353"/>
                <a:gd name="T95" fmla="*/ 221 h 77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"/>
                <a:gd name="T145" fmla="*/ 0 h 777"/>
                <a:gd name="T146" fmla="*/ 353 w 353"/>
                <a:gd name="T147" fmla="*/ 777 h 77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" h="777">
                  <a:moveTo>
                    <a:pt x="0" y="221"/>
                  </a:moveTo>
                  <a:lnTo>
                    <a:pt x="0" y="270"/>
                  </a:lnTo>
                  <a:lnTo>
                    <a:pt x="10" y="275"/>
                  </a:lnTo>
                  <a:lnTo>
                    <a:pt x="9" y="288"/>
                  </a:lnTo>
                  <a:lnTo>
                    <a:pt x="9" y="296"/>
                  </a:lnTo>
                  <a:lnTo>
                    <a:pt x="41" y="316"/>
                  </a:lnTo>
                  <a:lnTo>
                    <a:pt x="43" y="407"/>
                  </a:lnTo>
                  <a:lnTo>
                    <a:pt x="68" y="420"/>
                  </a:lnTo>
                  <a:lnTo>
                    <a:pt x="83" y="603"/>
                  </a:lnTo>
                  <a:lnTo>
                    <a:pt x="69" y="733"/>
                  </a:lnTo>
                  <a:lnTo>
                    <a:pt x="81" y="738"/>
                  </a:lnTo>
                  <a:lnTo>
                    <a:pt x="74" y="760"/>
                  </a:lnTo>
                  <a:lnTo>
                    <a:pt x="81" y="775"/>
                  </a:lnTo>
                  <a:lnTo>
                    <a:pt x="133" y="775"/>
                  </a:lnTo>
                  <a:lnTo>
                    <a:pt x="139" y="771"/>
                  </a:lnTo>
                  <a:lnTo>
                    <a:pt x="139" y="736"/>
                  </a:lnTo>
                  <a:lnTo>
                    <a:pt x="150" y="729"/>
                  </a:lnTo>
                  <a:lnTo>
                    <a:pt x="176" y="456"/>
                  </a:lnTo>
                  <a:lnTo>
                    <a:pt x="201" y="631"/>
                  </a:lnTo>
                  <a:lnTo>
                    <a:pt x="205" y="686"/>
                  </a:lnTo>
                  <a:lnTo>
                    <a:pt x="229" y="742"/>
                  </a:lnTo>
                  <a:lnTo>
                    <a:pt x="224" y="772"/>
                  </a:lnTo>
                  <a:lnTo>
                    <a:pt x="233" y="777"/>
                  </a:lnTo>
                  <a:lnTo>
                    <a:pt x="285" y="777"/>
                  </a:lnTo>
                  <a:lnTo>
                    <a:pt x="285" y="759"/>
                  </a:lnTo>
                  <a:lnTo>
                    <a:pt x="274" y="740"/>
                  </a:lnTo>
                  <a:lnTo>
                    <a:pt x="283" y="738"/>
                  </a:lnTo>
                  <a:lnTo>
                    <a:pt x="277" y="418"/>
                  </a:lnTo>
                  <a:lnTo>
                    <a:pt x="307" y="409"/>
                  </a:lnTo>
                  <a:lnTo>
                    <a:pt x="302" y="331"/>
                  </a:lnTo>
                  <a:lnTo>
                    <a:pt x="353" y="256"/>
                  </a:lnTo>
                  <a:lnTo>
                    <a:pt x="341" y="189"/>
                  </a:lnTo>
                  <a:lnTo>
                    <a:pt x="307" y="129"/>
                  </a:lnTo>
                  <a:lnTo>
                    <a:pt x="217" y="105"/>
                  </a:lnTo>
                  <a:lnTo>
                    <a:pt x="215" y="81"/>
                  </a:lnTo>
                  <a:lnTo>
                    <a:pt x="226" y="75"/>
                  </a:lnTo>
                  <a:lnTo>
                    <a:pt x="235" y="40"/>
                  </a:lnTo>
                  <a:lnTo>
                    <a:pt x="214" y="8"/>
                  </a:lnTo>
                  <a:lnTo>
                    <a:pt x="162" y="0"/>
                  </a:lnTo>
                  <a:lnTo>
                    <a:pt x="134" y="8"/>
                  </a:lnTo>
                  <a:lnTo>
                    <a:pt x="109" y="41"/>
                  </a:lnTo>
                  <a:lnTo>
                    <a:pt x="128" y="80"/>
                  </a:lnTo>
                  <a:lnTo>
                    <a:pt x="134" y="81"/>
                  </a:lnTo>
                  <a:lnTo>
                    <a:pt x="134" y="95"/>
                  </a:lnTo>
                  <a:lnTo>
                    <a:pt x="124" y="105"/>
                  </a:lnTo>
                  <a:lnTo>
                    <a:pt x="31" y="127"/>
                  </a:lnTo>
                  <a:lnTo>
                    <a:pt x="13" y="159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E7E6E6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100783" tIns="50392" rIns="100783" bIns="50392"/>
            <a:lstStyle/>
            <a:p>
              <a:pPr marL="0" marR="0" lvl="0" indent="0" algn="ctr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9E1B342F-A92D-4846-B0E9-C51F40BA3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758" y="4439930"/>
              <a:ext cx="187200" cy="537176"/>
            </a:xfrm>
            <a:custGeom>
              <a:avLst/>
              <a:gdLst>
                <a:gd name="T0" fmla="*/ 0 w 353"/>
                <a:gd name="T1" fmla="*/ 221 h 777"/>
                <a:gd name="T2" fmla="*/ 0 w 353"/>
                <a:gd name="T3" fmla="*/ 270 h 777"/>
                <a:gd name="T4" fmla="*/ 10 w 353"/>
                <a:gd name="T5" fmla="*/ 275 h 777"/>
                <a:gd name="T6" fmla="*/ 9 w 353"/>
                <a:gd name="T7" fmla="*/ 288 h 777"/>
                <a:gd name="T8" fmla="*/ 9 w 353"/>
                <a:gd name="T9" fmla="*/ 296 h 777"/>
                <a:gd name="T10" fmla="*/ 41 w 353"/>
                <a:gd name="T11" fmla="*/ 316 h 777"/>
                <a:gd name="T12" fmla="*/ 43 w 353"/>
                <a:gd name="T13" fmla="*/ 407 h 777"/>
                <a:gd name="T14" fmla="*/ 68 w 353"/>
                <a:gd name="T15" fmla="*/ 420 h 777"/>
                <a:gd name="T16" fmla="*/ 83 w 353"/>
                <a:gd name="T17" fmla="*/ 603 h 777"/>
                <a:gd name="T18" fmla="*/ 69 w 353"/>
                <a:gd name="T19" fmla="*/ 733 h 777"/>
                <a:gd name="T20" fmla="*/ 81 w 353"/>
                <a:gd name="T21" fmla="*/ 738 h 777"/>
                <a:gd name="T22" fmla="*/ 74 w 353"/>
                <a:gd name="T23" fmla="*/ 760 h 777"/>
                <a:gd name="T24" fmla="*/ 81 w 353"/>
                <a:gd name="T25" fmla="*/ 775 h 777"/>
                <a:gd name="T26" fmla="*/ 133 w 353"/>
                <a:gd name="T27" fmla="*/ 775 h 777"/>
                <a:gd name="T28" fmla="*/ 139 w 353"/>
                <a:gd name="T29" fmla="*/ 771 h 777"/>
                <a:gd name="T30" fmla="*/ 139 w 353"/>
                <a:gd name="T31" fmla="*/ 736 h 777"/>
                <a:gd name="T32" fmla="*/ 150 w 353"/>
                <a:gd name="T33" fmla="*/ 729 h 777"/>
                <a:gd name="T34" fmla="*/ 176 w 353"/>
                <a:gd name="T35" fmla="*/ 456 h 777"/>
                <a:gd name="T36" fmla="*/ 201 w 353"/>
                <a:gd name="T37" fmla="*/ 631 h 777"/>
                <a:gd name="T38" fmla="*/ 205 w 353"/>
                <a:gd name="T39" fmla="*/ 686 h 777"/>
                <a:gd name="T40" fmla="*/ 229 w 353"/>
                <a:gd name="T41" fmla="*/ 742 h 777"/>
                <a:gd name="T42" fmla="*/ 224 w 353"/>
                <a:gd name="T43" fmla="*/ 772 h 777"/>
                <a:gd name="T44" fmla="*/ 233 w 353"/>
                <a:gd name="T45" fmla="*/ 777 h 777"/>
                <a:gd name="T46" fmla="*/ 285 w 353"/>
                <a:gd name="T47" fmla="*/ 777 h 777"/>
                <a:gd name="T48" fmla="*/ 285 w 353"/>
                <a:gd name="T49" fmla="*/ 759 h 777"/>
                <a:gd name="T50" fmla="*/ 274 w 353"/>
                <a:gd name="T51" fmla="*/ 740 h 777"/>
                <a:gd name="T52" fmla="*/ 283 w 353"/>
                <a:gd name="T53" fmla="*/ 738 h 777"/>
                <a:gd name="T54" fmla="*/ 277 w 353"/>
                <a:gd name="T55" fmla="*/ 418 h 777"/>
                <a:gd name="T56" fmla="*/ 307 w 353"/>
                <a:gd name="T57" fmla="*/ 409 h 777"/>
                <a:gd name="T58" fmla="*/ 302 w 353"/>
                <a:gd name="T59" fmla="*/ 331 h 777"/>
                <a:gd name="T60" fmla="*/ 353 w 353"/>
                <a:gd name="T61" fmla="*/ 256 h 777"/>
                <a:gd name="T62" fmla="*/ 341 w 353"/>
                <a:gd name="T63" fmla="*/ 189 h 777"/>
                <a:gd name="T64" fmla="*/ 307 w 353"/>
                <a:gd name="T65" fmla="*/ 129 h 777"/>
                <a:gd name="T66" fmla="*/ 217 w 353"/>
                <a:gd name="T67" fmla="*/ 105 h 777"/>
                <a:gd name="T68" fmla="*/ 215 w 353"/>
                <a:gd name="T69" fmla="*/ 81 h 777"/>
                <a:gd name="T70" fmla="*/ 226 w 353"/>
                <a:gd name="T71" fmla="*/ 75 h 777"/>
                <a:gd name="T72" fmla="*/ 235 w 353"/>
                <a:gd name="T73" fmla="*/ 40 h 777"/>
                <a:gd name="T74" fmla="*/ 214 w 353"/>
                <a:gd name="T75" fmla="*/ 8 h 777"/>
                <a:gd name="T76" fmla="*/ 162 w 353"/>
                <a:gd name="T77" fmla="*/ 0 h 777"/>
                <a:gd name="T78" fmla="*/ 134 w 353"/>
                <a:gd name="T79" fmla="*/ 8 h 777"/>
                <a:gd name="T80" fmla="*/ 109 w 353"/>
                <a:gd name="T81" fmla="*/ 41 h 777"/>
                <a:gd name="T82" fmla="*/ 128 w 353"/>
                <a:gd name="T83" fmla="*/ 80 h 777"/>
                <a:gd name="T84" fmla="*/ 134 w 353"/>
                <a:gd name="T85" fmla="*/ 81 h 777"/>
                <a:gd name="T86" fmla="*/ 134 w 353"/>
                <a:gd name="T87" fmla="*/ 95 h 777"/>
                <a:gd name="T88" fmla="*/ 124 w 353"/>
                <a:gd name="T89" fmla="*/ 105 h 777"/>
                <a:gd name="T90" fmla="*/ 31 w 353"/>
                <a:gd name="T91" fmla="*/ 127 h 777"/>
                <a:gd name="T92" fmla="*/ 13 w 353"/>
                <a:gd name="T93" fmla="*/ 159 h 777"/>
                <a:gd name="T94" fmla="*/ 0 w 353"/>
                <a:gd name="T95" fmla="*/ 221 h 77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"/>
                <a:gd name="T145" fmla="*/ 0 h 777"/>
                <a:gd name="T146" fmla="*/ 353 w 353"/>
                <a:gd name="T147" fmla="*/ 777 h 77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" h="777">
                  <a:moveTo>
                    <a:pt x="0" y="221"/>
                  </a:moveTo>
                  <a:lnTo>
                    <a:pt x="0" y="270"/>
                  </a:lnTo>
                  <a:lnTo>
                    <a:pt x="10" y="275"/>
                  </a:lnTo>
                  <a:lnTo>
                    <a:pt x="9" y="288"/>
                  </a:lnTo>
                  <a:lnTo>
                    <a:pt x="9" y="296"/>
                  </a:lnTo>
                  <a:lnTo>
                    <a:pt x="41" y="316"/>
                  </a:lnTo>
                  <a:lnTo>
                    <a:pt x="43" y="407"/>
                  </a:lnTo>
                  <a:lnTo>
                    <a:pt x="68" y="420"/>
                  </a:lnTo>
                  <a:lnTo>
                    <a:pt x="83" y="603"/>
                  </a:lnTo>
                  <a:lnTo>
                    <a:pt x="69" y="733"/>
                  </a:lnTo>
                  <a:lnTo>
                    <a:pt x="81" y="738"/>
                  </a:lnTo>
                  <a:lnTo>
                    <a:pt x="74" y="760"/>
                  </a:lnTo>
                  <a:lnTo>
                    <a:pt x="81" y="775"/>
                  </a:lnTo>
                  <a:lnTo>
                    <a:pt x="133" y="775"/>
                  </a:lnTo>
                  <a:lnTo>
                    <a:pt x="139" y="771"/>
                  </a:lnTo>
                  <a:lnTo>
                    <a:pt x="139" y="736"/>
                  </a:lnTo>
                  <a:lnTo>
                    <a:pt x="150" y="729"/>
                  </a:lnTo>
                  <a:lnTo>
                    <a:pt x="176" y="456"/>
                  </a:lnTo>
                  <a:lnTo>
                    <a:pt x="201" y="631"/>
                  </a:lnTo>
                  <a:lnTo>
                    <a:pt x="205" y="686"/>
                  </a:lnTo>
                  <a:lnTo>
                    <a:pt x="229" y="742"/>
                  </a:lnTo>
                  <a:lnTo>
                    <a:pt x="224" y="772"/>
                  </a:lnTo>
                  <a:lnTo>
                    <a:pt x="233" y="777"/>
                  </a:lnTo>
                  <a:lnTo>
                    <a:pt x="285" y="777"/>
                  </a:lnTo>
                  <a:lnTo>
                    <a:pt x="285" y="759"/>
                  </a:lnTo>
                  <a:lnTo>
                    <a:pt x="274" y="740"/>
                  </a:lnTo>
                  <a:lnTo>
                    <a:pt x="283" y="738"/>
                  </a:lnTo>
                  <a:lnTo>
                    <a:pt x="277" y="418"/>
                  </a:lnTo>
                  <a:lnTo>
                    <a:pt x="307" y="409"/>
                  </a:lnTo>
                  <a:lnTo>
                    <a:pt x="302" y="331"/>
                  </a:lnTo>
                  <a:lnTo>
                    <a:pt x="353" y="256"/>
                  </a:lnTo>
                  <a:lnTo>
                    <a:pt x="341" y="189"/>
                  </a:lnTo>
                  <a:lnTo>
                    <a:pt x="307" y="129"/>
                  </a:lnTo>
                  <a:lnTo>
                    <a:pt x="217" y="105"/>
                  </a:lnTo>
                  <a:lnTo>
                    <a:pt x="215" y="81"/>
                  </a:lnTo>
                  <a:lnTo>
                    <a:pt x="226" y="75"/>
                  </a:lnTo>
                  <a:lnTo>
                    <a:pt x="235" y="40"/>
                  </a:lnTo>
                  <a:lnTo>
                    <a:pt x="214" y="8"/>
                  </a:lnTo>
                  <a:lnTo>
                    <a:pt x="162" y="0"/>
                  </a:lnTo>
                  <a:lnTo>
                    <a:pt x="134" y="8"/>
                  </a:lnTo>
                  <a:lnTo>
                    <a:pt x="109" y="41"/>
                  </a:lnTo>
                  <a:lnTo>
                    <a:pt x="128" y="80"/>
                  </a:lnTo>
                  <a:lnTo>
                    <a:pt x="134" y="81"/>
                  </a:lnTo>
                  <a:lnTo>
                    <a:pt x="134" y="95"/>
                  </a:lnTo>
                  <a:lnTo>
                    <a:pt x="124" y="105"/>
                  </a:lnTo>
                  <a:lnTo>
                    <a:pt x="31" y="127"/>
                  </a:lnTo>
                  <a:lnTo>
                    <a:pt x="13" y="159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4F81BD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100783" tIns="50392" rIns="100783" bIns="50392"/>
            <a:lstStyle/>
            <a:p>
              <a:pPr marL="0" marR="0" lvl="0" indent="0" algn="ctr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Text Box 40">
              <a:extLst>
                <a:ext uri="{FF2B5EF4-FFF2-40B4-BE49-F238E27FC236}">
                  <a16:creationId xmlns:a16="http://schemas.microsoft.com/office/drawing/2014/main" id="{FC39EDEA-50F9-494F-83CA-B0CDC1851C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0656" y="1857849"/>
              <a:ext cx="1261516" cy="332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0783" tIns="50392" rIns="100783" bIns="50392">
              <a:spAutoFit/>
            </a:bodyPr>
            <a:lstStyle/>
            <a:p>
              <a:pPr marL="0" marR="0" lvl="0" indent="0" defTabSz="9089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Project Board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5DF6B0-79B1-4AB4-91A1-90A520A7C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2977" y="1091577"/>
              <a:ext cx="3898368" cy="124429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209018" marR="0" lvl="0" indent="-209018" algn="ctr" defTabSz="91440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>
                  <a:tab pos="0" algn="l"/>
                  <a:tab pos="412309" algn="l"/>
                  <a:tab pos="824617" algn="l"/>
                  <a:tab pos="1236926" algn="l"/>
                  <a:tab pos="1649235" algn="l"/>
                  <a:tab pos="2061544" algn="l"/>
                  <a:tab pos="2473853" algn="l"/>
                  <a:tab pos="2886162" algn="l"/>
                  <a:tab pos="3298471" algn="l"/>
                  <a:tab pos="3710779" algn="l"/>
                  <a:tab pos="4123089" algn="l"/>
                  <a:tab pos="4535397" algn="l"/>
                  <a:tab pos="4947707" algn="l"/>
                  <a:tab pos="5360017" algn="l"/>
                  <a:tab pos="5772325" algn="l"/>
                  <a:tab pos="6184634" algn="l"/>
                  <a:tab pos="6596943" algn="l"/>
                  <a:tab pos="7009252" algn="l"/>
                  <a:tab pos="7421560" algn="l"/>
                  <a:tab pos="7833869" algn="l"/>
                  <a:tab pos="8246178" algn="l"/>
                </a:tabLst>
                <a:defRPr/>
              </a:pP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Text Box 7">
              <a:extLst>
                <a:ext uri="{FF2B5EF4-FFF2-40B4-BE49-F238E27FC236}">
                  <a16:creationId xmlns:a16="http://schemas.microsoft.com/office/drawing/2014/main" id="{23A736E6-7375-4ECA-A698-43A2518FA45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736657" y="1183747"/>
              <a:ext cx="1800000" cy="1045550"/>
            </a:xfrm>
            <a:prstGeom prst="rect">
              <a:avLst/>
            </a:prstGeom>
            <a:solidFill>
              <a:srgbClr val="00377A"/>
            </a:solidFill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t" anchorCtr="0"/>
            <a:lstStyle/>
            <a:p>
              <a:pPr marL="209018" marR="0" lvl="0" indent="-209018" algn="ctr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LDG</a:t>
              </a:r>
            </a:p>
            <a:p>
              <a:pPr marL="0" marR="0" lvl="0" indent="0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altLang="ja-JP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  <a:p>
              <a:pPr marL="0" marR="0" lvl="0" indent="0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/>
              </a:pPr>
              <a:r>
                <a:rPr kumimoji="0" lang="en-US" altLang="ja-JP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ＭＳ Ｐゴシック" panose="020B0600070205080204" pitchFamily="34" charset="-128"/>
                </a:rPr>
                <a:t>Executive Members</a:t>
              </a:r>
            </a:p>
            <a:p>
              <a:pPr marL="209018" marR="0" lvl="0" indent="-209018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34" name="Text Box 8">
              <a:extLst>
                <a:ext uri="{FF2B5EF4-FFF2-40B4-BE49-F238E27FC236}">
                  <a16:creationId xmlns:a16="http://schemas.microsoft.com/office/drawing/2014/main" id="{4FEFE6F9-95C3-4B7F-9A04-44646636511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8625731" y="1186627"/>
              <a:ext cx="1799885" cy="1045204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t" anchorCtr="0"/>
            <a:lstStyle>
              <a:defPPr>
                <a:defRPr lang="en-US"/>
              </a:defPPr>
              <a:lvl1pPr marL="209018" marR="0" lvl="0" indent="-209018" algn="ctr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 kumimoji="0" sz="16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defRPr>
              </a:lvl1pPr>
            </a:lstStyle>
            <a:p>
              <a:pPr marL="209018" marR="0" lvl="0" indent="-209018" algn="ctr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AutoFacets</a:t>
              </a:r>
            </a:p>
            <a:p>
              <a:pPr marL="209018" marR="0" lvl="0" indent="-209018" algn="ctr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  <a:p>
              <a:pPr marL="209018" marR="0" lvl="0" indent="-209018" algn="l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Executive Members</a:t>
              </a:r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70FD0DFB-4AA0-40DE-B9DB-56C05D34E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6" y="1414377"/>
              <a:ext cx="187200" cy="537176"/>
            </a:xfrm>
            <a:custGeom>
              <a:avLst/>
              <a:gdLst>
                <a:gd name="T0" fmla="*/ 0 w 353"/>
                <a:gd name="T1" fmla="*/ 221 h 777"/>
                <a:gd name="T2" fmla="*/ 0 w 353"/>
                <a:gd name="T3" fmla="*/ 270 h 777"/>
                <a:gd name="T4" fmla="*/ 10 w 353"/>
                <a:gd name="T5" fmla="*/ 275 h 777"/>
                <a:gd name="T6" fmla="*/ 9 w 353"/>
                <a:gd name="T7" fmla="*/ 288 h 777"/>
                <a:gd name="T8" fmla="*/ 9 w 353"/>
                <a:gd name="T9" fmla="*/ 296 h 777"/>
                <a:gd name="T10" fmla="*/ 41 w 353"/>
                <a:gd name="T11" fmla="*/ 316 h 777"/>
                <a:gd name="T12" fmla="*/ 43 w 353"/>
                <a:gd name="T13" fmla="*/ 407 h 777"/>
                <a:gd name="T14" fmla="*/ 68 w 353"/>
                <a:gd name="T15" fmla="*/ 420 h 777"/>
                <a:gd name="T16" fmla="*/ 83 w 353"/>
                <a:gd name="T17" fmla="*/ 603 h 777"/>
                <a:gd name="T18" fmla="*/ 69 w 353"/>
                <a:gd name="T19" fmla="*/ 733 h 777"/>
                <a:gd name="T20" fmla="*/ 81 w 353"/>
                <a:gd name="T21" fmla="*/ 738 h 777"/>
                <a:gd name="T22" fmla="*/ 74 w 353"/>
                <a:gd name="T23" fmla="*/ 760 h 777"/>
                <a:gd name="T24" fmla="*/ 81 w 353"/>
                <a:gd name="T25" fmla="*/ 775 h 777"/>
                <a:gd name="T26" fmla="*/ 133 w 353"/>
                <a:gd name="T27" fmla="*/ 775 h 777"/>
                <a:gd name="T28" fmla="*/ 139 w 353"/>
                <a:gd name="T29" fmla="*/ 771 h 777"/>
                <a:gd name="T30" fmla="*/ 139 w 353"/>
                <a:gd name="T31" fmla="*/ 736 h 777"/>
                <a:gd name="T32" fmla="*/ 150 w 353"/>
                <a:gd name="T33" fmla="*/ 729 h 777"/>
                <a:gd name="T34" fmla="*/ 176 w 353"/>
                <a:gd name="T35" fmla="*/ 456 h 777"/>
                <a:gd name="T36" fmla="*/ 201 w 353"/>
                <a:gd name="T37" fmla="*/ 631 h 777"/>
                <a:gd name="T38" fmla="*/ 205 w 353"/>
                <a:gd name="T39" fmla="*/ 686 h 777"/>
                <a:gd name="T40" fmla="*/ 229 w 353"/>
                <a:gd name="T41" fmla="*/ 742 h 777"/>
                <a:gd name="T42" fmla="*/ 224 w 353"/>
                <a:gd name="T43" fmla="*/ 772 h 777"/>
                <a:gd name="T44" fmla="*/ 233 w 353"/>
                <a:gd name="T45" fmla="*/ 777 h 777"/>
                <a:gd name="T46" fmla="*/ 285 w 353"/>
                <a:gd name="T47" fmla="*/ 777 h 777"/>
                <a:gd name="T48" fmla="*/ 285 w 353"/>
                <a:gd name="T49" fmla="*/ 759 h 777"/>
                <a:gd name="T50" fmla="*/ 274 w 353"/>
                <a:gd name="T51" fmla="*/ 740 h 777"/>
                <a:gd name="T52" fmla="*/ 283 w 353"/>
                <a:gd name="T53" fmla="*/ 738 h 777"/>
                <a:gd name="T54" fmla="*/ 277 w 353"/>
                <a:gd name="T55" fmla="*/ 418 h 777"/>
                <a:gd name="T56" fmla="*/ 307 w 353"/>
                <a:gd name="T57" fmla="*/ 409 h 777"/>
                <a:gd name="T58" fmla="*/ 302 w 353"/>
                <a:gd name="T59" fmla="*/ 331 h 777"/>
                <a:gd name="T60" fmla="*/ 353 w 353"/>
                <a:gd name="T61" fmla="*/ 256 h 777"/>
                <a:gd name="T62" fmla="*/ 341 w 353"/>
                <a:gd name="T63" fmla="*/ 189 h 777"/>
                <a:gd name="T64" fmla="*/ 307 w 353"/>
                <a:gd name="T65" fmla="*/ 129 h 777"/>
                <a:gd name="T66" fmla="*/ 217 w 353"/>
                <a:gd name="T67" fmla="*/ 105 h 777"/>
                <a:gd name="T68" fmla="*/ 215 w 353"/>
                <a:gd name="T69" fmla="*/ 81 h 777"/>
                <a:gd name="T70" fmla="*/ 226 w 353"/>
                <a:gd name="T71" fmla="*/ 75 h 777"/>
                <a:gd name="T72" fmla="*/ 235 w 353"/>
                <a:gd name="T73" fmla="*/ 40 h 777"/>
                <a:gd name="T74" fmla="*/ 214 w 353"/>
                <a:gd name="T75" fmla="*/ 8 h 777"/>
                <a:gd name="T76" fmla="*/ 162 w 353"/>
                <a:gd name="T77" fmla="*/ 0 h 777"/>
                <a:gd name="T78" fmla="*/ 134 w 353"/>
                <a:gd name="T79" fmla="*/ 8 h 777"/>
                <a:gd name="T80" fmla="*/ 109 w 353"/>
                <a:gd name="T81" fmla="*/ 41 h 777"/>
                <a:gd name="T82" fmla="*/ 128 w 353"/>
                <a:gd name="T83" fmla="*/ 80 h 777"/>
                <a:gd name="T84" fmla="*/ 134 w 353"/>
                <a:gd name="T85" fmla="*/ 81 h 777"/>
                <a:gd name="T86" fmla="*/ 134 w 353"/>
                <a:gd name="T87" fmla="*/ 95 h 777"/>
                <a:gd name="T88" fmla="*/ 124 w 353"/>
                <a:gd name="T89" fmla="*/ 105 h 777"/>
                <a:gd name="T90" fmla="*/ 31 w 353"/>
                <a:gd name="T91" fmla="*/ 127 h 777"/>
                <a:gd name="T92" fmla="*/ 13 w 353"/>
                <a:gd name="T93" fmla="*/ 159 h 777"/>
                <a:gd name="T94" fmla="*/ 0 w 353"/>
                <a:gd name="T95" fmla="*/ 221 h 77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"/>
                <a:gd name="T145" fmla="*/ 0 h 777"/>
                <a:gd name="T146" fmla="*/ 353 w 353"/>
                <a:gd name="T147" fmla="*/ 777 h 77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" h="777">
                  <a:moveTo>
                    <a:pt x="0" y="221"/>
                  </a:moveTo>
                  <a:lnTo>
                    <a:pt x="0" y="270"/>
                  </a:lnTo>
                  <a:lnTo>
                    <a:pt x="10" y="275"/>
                  </a:lnTo>
                  <a:lnTo>
                    <a:pt x="9" y="288"/>
                  </a:lnTo>
                  <a:lnTo>
                    <a:pt x="9" y="296"/>
                  </a:lnTo>
                  <a:lnTo>
                    <a:pt x="41" y="316"/>
                  </a:lnTo>
                  <a:lnTo>
                    <a:pt x="43" y="407"/>
                  </a:lnTo>
                  <a:lnTo>
                    <a:pt x="68" y="420"/>
                  </a:lnTo>
                  <a:lnTo>
                    <a:pt x="83" y="603"/>
                  </a:lnTo>
                  <a:lnTo>
                    <a:pt x="69" y="733"/>
                  </a:lnTo>
                  <a:lnTo>
                    <a:pt x="81" y="738"/>
                  </a:lnTo>
                  <a:lnTo>
                    <a:pt x="74" y="760"/>
                  </a:lnTo>
                  <a:lnTo>
                    <a:pt x="81" y="775"/>
                  </a:lnTo>
                  <a:lnTo>
                    <a:pt x="133" y="775"/>
                  </a:lnTo>
                  <a:lnTo>
                    <a:pt x="139" y="771"/>
                  </a:lnTo>
                  <a:lnTo>
                    <a:pt x="139" y="736"/>
                  </a:lnTo>
                  <a:lnTo>
                    <a:pt x="150" y="729"/>
                  </a:lnTo>
                  <a:lnTo>
                    <a:pt x="176" y="456"/>
                  </a:lnTo>
                  <a:lnTo>
                    <a:pt x="201" y="631"/>
                  </a:lnTo>
                  <a:lnTo>
                    <a:pt x="205" y="686"/>
                  </a:lnTo>
                  <a:lnTo>
                    <a:pt x="229" y="742"/>
                  </a:lnTo>
                  <a:lnTo>
                    <a:pt x="224" y="772"/>
                  </a:lnTo>
                  <a:lnTo>
                    <a:pt x="233" y="777"/>
                  </a:lnTo>
                  <a:lnTo>
                    <a:pt x="285" y="777"/>
                  </a:lnTo>
                  <a:lnTo>
                    <a:pt x="285" y="759"/>
                  </a:lnTo>
                  <a:lnTo>
                    <a:pt x="274" y="740"/>
                  </a:lnTo>
                  <a:lnTo>
                    <a:pt x="283" y="738"/>
                  </a:lnTo>
                  <a:lnTo>
                    <a:pt x="277" y="418"/>
                  </a:lnTo>
                  <a:lnTo>
                    <a:pt x="307" y="409"/>
                  </a:lnTo>
                  <a:lnTo>
                    <a:pt x="302" y="331"/>
                  </a:lnTo>
                  <a:lnTo>
                    <a:pt x="353" y="256"/>
                  </a:lnTo>
                  <a:lnTo>
                    <a:pt x="341" y="189"/>
                  </a:lnTo>
                  <a:lnTo>
                    <a:pt x="307" y="129"/>
                  </a:lnTo>
                  <a:lnTo>
                    <a:pt x="217" y="105"/>
                  </a:lnTo>
                  <a:lnTo>
                    <a:pt x="215" y="81"/>
                  </a:lnTo>
                  <a:lnTo>
                    <a:pt x="226" y="75"/>
                  </a:lnTo>
                  <a:lnTo>
                    <a:pt x="235" y="40"/>
                  </a:lnTo>
                  <a:lnTo>
                    <a:pt x="214" y="8"/>
                  </a:lnTo>
                  <a:lnTo>
                    <a:pt x="162" y="0"/>
                  </a:lnTo>
                  <a:lnTo>
                    <a:pt x="134" y="8"/>
                  </a:lnTo>
                  <a:lnTo>
                    <a:pt x="109" y="41"/>
                  </a:lnTo>
                  <a:lnTo>
                    <a:pt x="128" y="80"/>
                  </a:lnTo>
                  <a:lnTo>
                    <a:pt x="134" y="81"/>
                  </a:lnTo>
                  <a:lnTo>
                    <a:pt x="134" y="95"/>
                  </a:lnTo>
                  <a:lnTo>
                    <a:pt x="124" y="105"/>
                  </a:lnTo>
                  <a:lnTo>
                    <a:pt x="31" y="127"/>
                  </a:lnTo>
                  <a:lnTo>
                    <a:pt x="13" y="159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E7E6E6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100783" tIns="50392" rIns="100783" bIns="50392"/>
            <a:lstStyle/>
            <a:p>
              <a:pPr marL="0" marR="0" lvl="0" indent="0" algn="ctr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972E3719-E4A4-4301-B157-ED1F65D13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9126" y="1478566"/>
              <a:ext cx="187200" cy="537176"/>
            </a:xfrm>
            <a:custGeom>
              <a:avLst/>
              <a:gdLst>
                <a:gd name="T0" fmla="*/ 0 w 353"/>
                <a:gd name="T1" fmla="*/ 221 h 777"/>
                <a:gd name="T2" fmla="*/ 0 w 353"/>
                <a:gd name="T3" fmla="*/ 270 h 777"/>
                <a:gd name="T4" fmla="*/ 10 w 353"/>
                <a:gd name="T5" fmla="*/ 275 h 777"/>
                <a:gd name="T6" fmla="*/ 9 w 353"/>
                <a:gd name="T7" fmla="*/ 288 h 777"/>
                <a:gd name="T8" fmla="*/ 9 w 353"/>
                <a:gd name="T9" fmla="*/ 296 h 777"/>
                <a:gd name="T10" fmla="*/ 41 w 353"/>
                <a:gd name="T11" fmla="*/ 316 h 777"/>
                <a:gd name="T12" fmla="*/ 43 w 353"/>
                <a:gd name="T13" fmla="*/ 407 h 777"/>
                <a:gd name="T14" fmla="*/ 68 w 353"/>
                <a:gd name="T15" fmla="*/ 420 h 777"/>
                <a:gd name="T16" fmla="*/ 83 w 353"/>
                <a:gd name="T17" fmla="*/ 603 h 777"/>
                <a:gd name="T18" fmla="*/ 69 w 353"/>
                <a:gd name="T19" fmla="*/ 733 h 777"/>
                <a:gd name="T20" fmla="*/ 81 w 353"/>
                <a:gd name="T21" fmla="*/ 738 h 777"/>
                <a:gd name="T22" fmla="*/ 74 w 353"/>
                <a:gd name="T23" fmla="*/ 760 h 777"/>
                <a:gd name="T24" fmla="*/ 81 w 353"/>
                <a:gd name="T25" fmla="*/ 775 h 777"/>
                <a:gd name="T26" fmla="*/ 133 w 353"/>
                <a:gd name="T27" fmla="*/ 775 h 777"/>
                <a:gd name="T28" fmla="*/ 139 w 353"/>
                <a:gd name="T29" fmla="*/ 771 h 777"/>
                <a:gd name="T30" fmla="*/ 139 w 353"/>
                <a:gd name="T31" fmla="*/ 736 h 777"/>
                <a:gd name="T32" fmla="*/ 150 w 353"/>
                <a:gd name="T33" fmla="*/ 729 h 777"/>
                <a:gd name="T34" fmla="*/ 176 w 353"/>
                <a:gd name="T35" fmla="*/ 456 h 777"/>
                <a:gd name="T36" fmla="*/ 201 w 353"/>
                <a:gd name="T37" fmla="*/ 631 h 777"/>
                <a:gd name="T38" fmla="*/ 205 w 353"/>
                <a:gd name="T39" fmla="*/ 686 h 777"/>
                <a:gd name="T40" fmla="*/ 229 w 353"/>
                <a:gd name="T41" fmla="*/ 742 h 777"/>
                <a:gd name="T42" fmla="*/ 224 w 353"/>
                <a:gd name="T43" fmla="*/ 772 h 777"/>
                <a:gd name="T44" fmla="*/ 233 w 353"/>
                <a:gd name="T45" fmla="*/ 777 h 777"/>
                <a:gd name="T46" fmla="*/ 285 w 353"/>
                <a:gd name="T47" fmla="*/ 777 h 777"/>
                <a:gd name="T48" fmla="*/ 285 w 353"/>
                <a:gd name="T49" fmla="*/ 759 h 777"/>
                <a:gd name="T50" fmla="*/ 274 w 353"/>
                <a:gd name="T51" fmla="*/ 740 h 777"/>
                <a:gd name="T52" fmla="*/ 283 w 353"/>
                <a:gd name="T53" fmla="*/ 738 h 777"/>
                <a:gd name="T54" fmla="*/ 277 w 353"/>
                <a:gd name="T55" fmla="*/ 418 h 777"/>
                <a:gd name="T56" fmla="*/ 307 w 353"/>
                <a:gd name="T57" fmla="*/ 409 h 777"/>
                <a:gd name="T58" fmla="*/ 302 w 353"/>
                <a:gd name="T59" fmla="*/ 331 h 777"/>
                <a:gd name="T60" fmla="*/ 353 w 353"/>
                <a:gd name="T61" fmla="*/ 256 h 777"/>
                <a:gd name="T62" fmla="*/ 341 w 353"/>
                <a:gd name="T63" fmla="*/ 189 h 777"/>
                <a:gd name="T64" fmla="*/ 307 w 353"/>
                <a:gd name="T65" fmla="*/ 129 h 777"/>
                <a:gd name="T66" fmla="*/ 217 w 353"/>
                <a:gd name="T67" fmla="*/ 105 h 777"/>
                <a:gd name="T68" fmla="*/ 215 w 353"/>
                <a:gd name="T69" fmla="*/ 81 h 777"/>
                <a:gd name="T70" fmla="*/ 226 w 353"/>
                <a:gd name="T71" fmla="*/ 75 h 777"/>
                <a:gd name="T72" fmla="*/ 235 w 353"/>
                <a:gd name="T73" fmla="*/ 40 h 777"/>
                <a:gd name="T74" fmla="*/ 214 w 353"/>
                <a:gd name="T75" fmla="*/ 8 h 777"/>
                <a:gd name="T76" fmla="*/ 162 w 353"/>
                <a:gd name="T77" fmla="*/ 0 h 777"/>
                <a:gd name="T78" fmla="*/ 134 w 353"/>
                <a:gd name="T79" fmla="*/ 8 h 777"/>
                <a:gd name="T80" fmla="*/ 109 w 353"/>
                <a:gd name="T81" fmla="*/ 41 h 777"/>
                <a:gd name="T82" fmla="*/ 128 w 353"/>
                <a:gd name="T83" fmla="*/ 80 h 777"/>
                <a:gd name="T84" fmla="*/ 134 w 353"/>
                <a:gd name="T85" fmla="*/ 81 h 777"/>
                <a:gd name="T86" fmla="*/ 134 w 353"/>
                <a:gd name="T87" fmla="*/ 95 h 777"/>
                <a:gd name="T88" fmla="*/ 124 w 353"/>
                <a:gd name="T89" fmla="*/ 105 h 777"/>
                <a:gd name="T90" fmla="*/ 31 w 353"/>
                <a:gd name="T91" fmla="*/ 127 h 777"/>
                <a:gd name="T92" fmla="*/ 13 w 353"/>
                <a:gd name="T93" fmla="*/ 159 h 777"/>
                <a:gd name="T94" fmla="*/ 0 w 353"/>
                <a:gd name="T95" fmla="*/ 221 h 77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"/>
                <a:gd name="T145" fmla="*/ 0 h 777"/>
                <a:gd name="T146" fmla="*/ 353 w 353"/>
                <a:gd name="T147" fmla="*/ 777 h 77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" h="777">
                  <a:moveTo>
                    <a:pt x="0" y="221"/>
                  </a:moveTo>
                  <a:lnTo>
                    <a:pt x="0" y="270"/>
                  </a:lnTo>
                  <a:lnTo>
                    <a:pt x="10" y="275"/>
                  </a:lnTo>
                  <a:lnTo>
                    <a:pt x="9" y="288"/>
                  </a:lnTo>
                  <a:lnTo>
                    <a:pt x="9" y="296"/>
                  </a:lnTo>
                  <a:lnTo>
                    <a:pt x="41" y="316"/>
                  </a:lnTo>
                  <a:lnTo>
                    <a:pt x="43" y="407"/>
                  </a:lnTo>
                  <a:lnTo>
                    <a:pt x="68" y="420"/>
                  </a:lnTo>
                  <a:lnTo>
                    <a:pt x="83" y="603"/>
                  </a:lnTo>
                  <a:lnTo>
                    <a:pt x="69" y="733"/>
                  </a:lnTo>
                  <a:lnTo>
                    <a:pt x="81" y="738"/>
                  </a:lnTo>
                  <a:lnTo>
                    <a:pt x="74" y="760"/>
                  </a:lnTo>
                  <a:lnTo>
                    <a:pt x="81" y="775"/>
                  </a:lnTo>
                  <a:lnTo>
                    <a:pt x="133" y="775"/>
                  </a:lnTo>
                  <a:lnTo>
                    <a:pt x="139" y="771"/>
                  </a:lnTo>
                  <a:lnTo>
                    <a:pt x="139" y="736"/>
                  </a:lnTo>
                  <a:lnTo>
                    <a:pt x="150" y="729"/>
                  </a:lnTo>
                  <a:lnTo>
                    <a:pt x="176" y="456"/>
                  </a:lnTo>
                  <a:lnTo>
                    <a:pt x="201" y="631"/>
                  </a:lnTo>
                  <a:lnTo>
                    <a:pt x="205" y="686"/>
                  </a:lnTo>
                  <a:lnTo>
                    <a:pt x="229" y="742"/>
                  </a:lnTo>
                  <a:lnTo>
                    <a:pt x="224" y="772"/>
                  </a:lnTo>
                  <a:lnTo>
                    <a:pt x="233" y="777"/>
                  </a:lnTo>
                  <a:lnTo>
                    <a:pt x="285" y="777"/>
                  </a:lnTo>
                  <a:lnTo>
                    <a:pt x="285" y="759"/>
                  </a:lnTo>
                  <a:lnTo>
                    <a:pt x="274" y="740"/>
                  </a:lnTo>
                  <a:lnTo>
                    <a:pt x="283" y="738"/>
                  </a:lnTo>
                  <a:lnTo>
                    <a:pt x="277" y="418"/>
                  </a:lnTo>
                  <a:lnTo>
                    <a:pt x="307" y="409"/>
                  </a:lnTo>
                  <a:lnTo>
                    <a:pt x="302" y="331"/>
                  </a:lnTo>
                  <a:lnTo>
                    <a:pt x="353" y="256"/>
                  </a:lnTo>
                  <a:lnTo>
                    <a:pt x="341" y="189"/>
                  </a:lnTo>
                  <a:lnTo>
                    <a:pt x="307" y="129"/>
                  </a:lnTo>
                  <a:lnTo>
                    <a:pt x="217" y="105"/>
                  </a:lnTo>
                  <a:lnTo>
                    <a:pt x="215" y="81"/>
                  </a:lnTo>
                  <a:lnTo>
                    <a:pt x="226" y="75"/>
                  </a:lnTo>
                  <a:lnTo>
                    <a:pt x="235" y="40"/>
                  </a:lnTo>
                  <a:lnTo>
                    <a:pt x="214" y="8"/>
                  </a:lnTo>
                  <a:lnTo>
                    <a:pt x="162" y="0"/>
                  </a:lnTo>
                  <a:lnTo>
                    <a:pt x="134" y="8"/>
                  </a:lnTo>
                  <a:lnTo>
                    <a:pt x="109" y="41"/>
                  </a:lnTo>
                  <a:lnTo>
                    <a:pt x="128" y="80"/>
                  </a:lnTo>
                  <a:lnTo>
                    <a:pt x="134" y="81"/>
                  </a:lnTo>
                  <a:lnTo>
                    <a:pt x="134" y="95"/>
                  </a:lnTo>
                  <a:lnTo>
                    <a:pt x="124" y="105"/>
                  </a:lnTo>
                  <a:lnTo>
                    <a:pt x="31" y="127"/>
                  </a:lnTo>
                  <a:lnTo>
                    <a:pt x="13" y="159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376092"/>
            </a:solidFill>
            <a:ln w="9525">
              <a:noFill/>
              <a:round/>
              <a:headEnd/>
              <a:tailEnd/>
            </a:ln>
          </p:spPr>
          <p:txBody>
            <a:bodyPr lIns="100783" tIns="50392" rIns="100783" bIns="50392"/>
            <a:lstStyle/>
            <a:p>
              <a:pPr marL="0" marR="0" lvl="0" indent="0" algn="ctr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9771FA63-C2D0-4738-99D0-686C45325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0096" y="1421373"/>
              <a:ext cx="2803681" cy="457968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209018" marR="0" lvl="0" indent="-209018" algn="ctr" defTabSz="91440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9646">
                    <a:lumMod val="50000"/>
                  </a:srgbClr>
                </a:buClr>
                <a:buSzPct val="100000"/>
                <a:buFontTx/>
                <a:buNone/>
                <a:tabLst>
                  <a:tab pos="0" algn="l"/>
                  <a:tab pos="412309" algn="l"/>
                  <a:tab pos="824617" algn="l"/>
                  <a:tab pos="1236926" algn="l"/>
                  <a:tab pos="1649235" algn="l"/>
                  <a:tab pos="2061544" algn="l"/>
                  <a:tab pos="2473853" algn="l"/>
                  <a:tab pos="2886162" algn="l"/>
                  <a:tab pos="3298471" algn="l"/>
                  <a:tab pos="3710779" algn="l"/>
                  <a:tab pos="4123089" algn="l"/>
                  <a:tab pos="4535397" algn="l"/>
                  <a:tab pos="4947707" algn="l"/>
                  <a:tab pos="5360017" algn="l"/>
                  <a:tab pos="5772325" algn="l"/>
                  <a:tab pos="6184634" algn="l"/>
                  <a:tab pos="6596943" algn="l"/>
                  <a:tab pos="7009252" algn="l"/>
                  <a:tab pos="7421560" algn="l"/>
                  <a:tab pos="7833869" algn="l"/>
                  <a:tab pos="8246178" algn="l"/>
                </a:tabLst>
                <a:defRPr/>
              </a:pP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31EBBB12-E025-4A0A-ACBB-76303ECE8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7078" y="1117295"/>
              <a:ext cx="188640" cy="535736"/>
            </a:xfrm>
            <a:custGeom>
              <a:avLst/>
              <a:gdLst>
                <a:gd name="T0" fmla="*/ 0 w 353"/>
                <a:gd name="T1" fmla="*/ 221 h 777"/>
                <a:gd name="T2" fmla="*/ 0 w 353"/>
                <a:gd name="T3" fmla="*/ 270 h 777"/>
                <a:gd name="T4" fmla="*/ 10 w 353"/>
                <a:gd name="T5" fmla="*/ 275 h 777"/>
                <a:gd name="T6" fmla="*/ 9 w 353"/>
                <a:gd name="T7" fmla="*/ 288 h 777"/>
                <a:gd name="T8" fmla="*/ 9 w 353"/>
                <a:gd name="T9" fmla="*/ 296 h 777"/>
                <a:gd name="T10" fmla="*/ 41 w 353"/>
                <a:gd name="T11" fmla="*/ 316 h 777"/>
                <a:gd name="T12" fmla="*/ 43 w 353"/>
                <a:gd name="T13" fmla="*/ 407 h 777"/>
                <a:gd name="T14" fmla="*/ 68 w 353"/>
                <a:gd name="T15" fmla="*/ 420 h 777"/>
                <a:gd name="T16" fmla="*/ 83 w 353"/>
                <a:gd name="T17" fmla="*/ 603 h 777"/>
                <a:gd name="T18" fmla="*/ 69 w 353"/>
                <a:gd name="T19" fmla="*/ 733 h 777"/>
                <a:gd name="T20" fmla="*/ 81 w 353"/>
                <a:gd name="T21" fmla="*/ 738 h 777"/>
                <a:gd name="T22" fmla="*/ 74 w 353"/>
                <a:gd name="T23" fmla="*/ 760 h 777"/>
                <a:gd name="T24" fmla="*/ 81 w 353"/>
                <a:gd name="T25" fmla="*/ 775 h 777"/>
                <a:gd name="T26" fmla="*/ 133 w 353"/>
                <a:gd name="T27" fmla="*/ 775 h 777"/>
                <a:gd name="T28" fmla="*/ 139 w 353"/>
                <a:gd name="T29" fmla="*/ 771 h 777"/>
                <a:gd name="T30" fmla="*/ 139 w 353"/>
                <a:gd name="T31" fmla="*/ 736 h 777"/>
                <a:gd name="T32" fmla="*/ 150 w 353"/>
                <a:gd name="T33" fmla="*/ 729 h 777"/>
                <a:gd name="T34" fmla="*/ 176 w 353"/>
                <a:gd name="T35" fmla="*/ 456 h 777"/>
                <a:gd name="T36" fmla="*/ 201 w 353"/>
                <a:gd name="T37" fmla="*/ 631 h 777"/>
                <a:gd name="T38" fmla="*/ 205 w 353"/>
                <a:gd name="T39" fmla="*/ 686 h 777"/>
                <a:gd name="T40" fmla="*/ 229 w 353"/>
                <a:gd name="T41" fmla="*/ 742 h 777"/>
                <a:gd name="T42" fmla="*/ 224 w 353"/>
                <a:gd name="T43" fmla="*/ 772 h 777"/>
                <a:gd name="T44" fmla="*/ 233 w 353"/>
                <a:gd name="T45" fmla="*/ 777 h 777"/>
                <a:gd name="T46" fmla="*/ 285 w 353"/>
                <a:gd name="T47" fmla="*/ 777 h 777"/>
                <a:gd name="T48" fmla="*/ 285 w 353"/>
                <a:gd name="T49" fmla="*/ 759 h 777"/>
                <a:gd name="T50" fmla="*/ 274 w 353"/>
                <a:gd name="T51" fmla="*/ 740 h 777"/>
                <a:gd name="T52" fmla="*/ 283 w 353"/>
                <a:gd name="T53" fmla="*/ 738 h 777"/>
                <a:gd name="T54" fmla="*/ 277 w 353"/>
                <a:gd name="T55" fmla="*/ 418 h 777"/>
                <a:gd name="T56" fmla="*/ 307 w 353"/>
                <a:gd name="T57" fmla="*/ 409 h 777"/>
                <a:gd name="T58" fmla="*/ 302 w 353"/>
                <a:gd name="T59" fmla="*/ 331 h 777"/>
                <a:gd name="T60" fmla="*/ 353 w 353"/>
                <a:gd name="T61" fmla="*/ 256 h 777"/>
                <a:gd name="T62" fmla="*/ 341 w 353"/>
                <a:gd name="T63" fmla="*/ 189 h 777"/>
                <a:gd name="T64" fmla="*/ 307 w 353"/>
                <a:gd name="T65" fmla="*/ 129 h 777"/>
                <a:gd name="T66" fmla="*/ 217 w 353"/>
                <a:gd name="T67" fmla="*/ 105 h 777"/>
                <a:gd name="T68" fmla="*/ 215 w 353"/>
                <a:gd name="T69" fmla="*/ 81 h 777"/>
                <a:gd name="T70" fmla="*/ 226 w 353"/>
                <a:gd name="T71" fmla="*/ 75 h 777"/>
                <a:gd name="T72" fmla="*/ 235 w 353"/>
                <a:gd name="T73" fmla="*/ 40 h 777"/>
                <a:gd name="T74" fmla="*/ 214 w 353"/>
                <a:gd name="T75" fmla="*/ 8 h 777"/>
                <a:gd name="T76" fmla="*/ 162 w 353"/>
                <a:gd name="T77" fmla="*/ 0 h 777"/>
                <a:gd name="T78" fmla="*/ 134 w 353"/>
                <a:gd name="T79" fmla="*/ 8 h 777"/>
                <a:gd name="T80" fmla="*/ 109 w 353"/>
                <a:gd name="T81" fmla="*/ 41 h 777"/>
                <a:gd name="T82" fmla="*/ 128 w 353"/>
                <a:gd name="T83" fmla="*/ 80 h 777"/>
                <a:gd name="T84" fmla="*/ 134 w 353"/>
                <a:gd name="T85" fmla="*/ 81 h 777"/>
                <a:gd name="T86" fmla="*/ 134 w 353"/>
                <a:gd name="T87" fmla="*/ 95 h 777"/>
                <a:gd name="T88" fmla="*/ 124 w 353"/>
                <a:gd name="T89" fmla="*/ 105 h 777"/>
                <a:gd name="T90" fmla="*/ 31 w 353"/>
                <a:gd name="T91" fmla="*/ 127 h 777"/>
                <a:gd name="T92" fmla="*/ 13 w 353"/>
                <a:gd name="T93" fmla="*/ 159 h 777"/>
                <a:gd name="T94" fmla="*/ 0 w 353"/>
                <a:gd name="T95" fmla="*/ 221 h 77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"/>
                <a:gd name="T145" fmla="*/ 0 h 777"/>
                <a:gd name="T146" fmla="*/ 353 w 353"/>
                <a:gd name="T147" fmla="*/ 777 h 77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" h="777">
                  <a:moveTo>
                    <a:pt x="0" y="221"/>
                  </a:moveTo>
                  <a:lnTo>
                    <a:pt x="0" y="270"/>
                  </a:lnTo>
                  <a:lnTo>
                    <a:pt x="10" y="275"/>
                  </a:lnTo>
                  <a:lnTo>
                    <a:pt x="9" y="288"/>
                  </a:lnTo>
                  <a:lnTo>
                    <a:pt x="9" y="296"/>
                  </a:lnTo>
                  <a:lnTo>
                    <a:pt x="41" y="316"/>
                  </a:lnTo>
                  <a:lnTo>
                    <a:pt x="43" y="407"/>
                  </a:lnTo>
                  <a:lnTo>
                    <a:pt x="68" y="420"/>
                  </a:lnTo>
                  <a:lnTo>
                    <a:pt x="83" y="603"/>
                  </a:lnTo>
                  <a:lnTo>
                    <a:pt x="69" y="733"/>
                  </a:lnTo>
                  <a:lnTo>
                    <a:pt x="81" y="738"/>
                  </a:lnTo>
                  <a:lnTo>
                    <a:pt x="74" y="760"/>
                  </a:lnTo>
                  <a:lnTo>
                    <a:pt x="81" y="775"/>
                  </a:lnTo>
                  <a:lnTo>
                    <a:pt x="133" y="775"/>
                  </a:lnTo>
                  <a:lnTo>
                    <a:pt x="139" y="771"/>
                  </a:lnTo>
                  <a:lnTo>
                    <a:pt x="139" y="736"/>
                  </a:lnTo>
                  <a:lnTo>
                    <a:pt x="150" y="729"/>
                  </a:lnTo>
                  <a:lnTo>
                    <a:pt x="176" y="456"/>
                  </a:lnTo>
                  <a:lnTo>
                    <a:pt x="201" y="631"/>
                  </a:lnTo>
                  <a:lnTo>
                    <a:pt x="205" y="686"/>
                  </a:lnTo>
                  <a:lnTo>
                    <a:pt x="229" y="742"/>
                  </a:lnTo>
                  <a:lnTo>
                    <a:pt x="224" y="772"/>
                  </a:lnTo>
                  <a:lnTo>
                    <a:pt x="233" y="777"/>
                  </a:lnTo>
                  <a:lnTo>
                    <a:pt x="285" y="777"/>
                  </a:lnTo>
                  <a:lnTo>
                    <a:pt x="285" y="759"/>
                  </a:lnTo>
                  <a:lnTo>
                    <a:pt x="274" y="740"/>
                  </a:lnTo>
                  <a:lnTo>
                    <a:pt x="283" y="738"/>
                  </a:lnTo>
                  <a:lnTo>
                    <a:pt x="277" y="418"/>
                  </a:lnTo>
                  <a:lnTo>
                    <a:pt x="307" y="409"/>
                  </a:lnTo>
                  <a:lnTo>
                    <a:pt x="302" y="331"/>
                  </a:lnTo>
                  <a:lnTo>
                    <a:pt x="353" y="256"/>
                  </a:lnTo>
                  <a:lnTo>
                    <a:pt x="341" y="189"/>
                  </a:lnTo>
                  <a:lnTo>
                    <a:pt x="307" y="129"/>
                  </a:lnTo>
                  <a:lnTo>
                    <a:pt x="217" y="105"/>
                  </a:lnTo>
                  <a:lnTo>
                    <a:pt x="215" y="81"/>
                  </a:lnTo>
                  <a:lnTo>
                    <a:pt x="226" y="75"/>
                  </a:lnTo>
                  <a:lnTo>
                    <a:pt x="235" y="40"/>
                  </a:lnTo>
                  <a:lnTo>
                    <a:pt x="214" y="8"/>
                  </a:lnTo>
                  <a:lnTo>
                    <a:pt x="162" y="0"/>
                  </a:lnTo>
                  <a:lnTo>
                    <a:pt x="134" y="8"/>
                  </a:lnTo>
                  <a:lnTo>
                    <a:pt x="109" y="41"/>
                  </a:lnTo>
                  <a:lnTo>
                    <a:pt x="128" y="80"/>
                  </a:lnTo>
                  <a:lnTo>
                    <a:pt x="134" y="81"/>
                  </a:lnTo>
                  <a:lnTo>
                    <a:pt x="134" y="95"/>
                  </a:lnTo>
                  <a:lnTo>
                    <a:pt x="124" y="105"/>
                  </a:lnTo>
                  <a:lnTo>
                    <a:pt x="31" y="127"/>
                  </a:lnTo>
                  <a:lnTo>
                    <a:pt x="13" y="159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E7E6E6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100783" tIns="50392" rIns="100783" bIns="50392"/>
            <a:lstStyle/>
            <a:p>
              <a:pPr marL="0" marR="0" lvl="0" indent="0" algn="ctr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8EDC27DA-17AB-4570-92BD-4688C5065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3958" y="1117295"/>
              <a:ext cx="187200" cy="535736"/>
            </a:xfrm>
            <a:custGeom>
              <a:avLst/>
              <a:gdLst>
                <a:gd name="T0" fmla="*/ 0 w 353"/>
                <a:gd name="T1" fmla="*/ 221 h 777"/>
                <a:gd name="T2" fmla="*/ 0 w 353"/>
                <a:gd name="T3" fmla="*/ 270 h 777"/>
                <a:gd name="T4" fmla="*/ 10 w 353"/>
                <a:gd name="T5" fmla="*/ 275 h 777"/>
                <a:gd name="T6" fmla="*/ 9 w 353"/>
                <a:gd name="T7" fmla="*/ 288 h 777"/>
                <a:gd name="T8" fmla="*/ 9 w 353"/>
                <a:gd name="T9" fmla="*/ 296 h 777"/>
                <a:gd name="T10" fmla="*/ 41 w 353"/>
                <a:gd name="T11" fmla="*/ 316 h 777"/>
                <a:gd name="T12" fmla="*/ 43 w 353"/>
                <a:gd name="T13" fmla="*/ 407 h 777"/>
                <a:gd name="T14" fmla="*/ 68 w 353"/>
                <a:gd name="T15" fmla="*/ 420 h 777"/>
                <a:gd name="T16" fmla="*/ 83 w 353"/>
                <a:gd name="T17" fmla="*/ 603 h 777"/>
                <a:gd name="T18" fmla="*/ 69 w 353"/>
                <a:gd name="T19" fmla="*/ 733 h 777"/>
                <a:gd name="T20" fmla="*/ 81 w 353"/>
                <a:gd name="T21" fmla="*/ 738 h 777"/>
                <a:gd name="T22" fmla="*/ 74 w 353"/>
                <a:gd name="T23" fmla="*/ 760 h 777"/>
                <a:gd name="T24" fmla="*/ 81 w 353"/>
                <a:gd name="T25" fmla="*/ 775 h 777"/>
                <a:gd name="T26" fmla="*/ 133 w 353"/>
                <a:gd name="T27" fmla="*/ 775 h 777"/>
                <a:gd name="T28" fmla="*/ 139 w 353"/>
                <a:gd name="T29" fmla="*/ 771 h 777"/>
                <a:gd name="T30" fmla="*/ 139 w 353"/>
                <a:gd name="T31" fmla="*/ 736 h 777"/>
                <a:gd name="T32" fmla="*/ 150 w 353"/>
                <a:gd name="T33" fmla="*/ 729 h 777"/>
                <a:gd name="T34" fmla="*/ 176 w 353"/>
                <a:gd name="T35" fmla="*/ 456 h 777"/>
                <a:gd name="T36" fmla="*/ 201 w 353"/>
                <a:gd name="T37" fmla="*/ 631 h 777"/>
                <a:gd name="T38" fmla="*/ 205 w 353"/>
                <a:gd name="T39" fmla="*/ 686 h 777"/>
                <a:gd name="T40" fmla="*/ 229 w 353"/>
                <a:gd name="T41" fmla="*/ 742 h 777"/>
                <a:gd name="T42" fmla="*/ 224 w 353"/>
                <a:gd name="T43" fmla="*/ 772 h 777"/>
                <a:gd name="T44" fmla="*/ 233 w 353"/>
                <a:gd name="T45" fmla="*/ 777 h 777"/>
                <a:gd name="T46" fmla="*/ 285 w 353"/>
                <a:gd name="T47" fmla="*/ 777 h 777"/>
                <a:gd name="T48" fmla="*/ 285 w 353"/>
                <a:gd name="T49" fmla="*/ 759 h 777"/>
                <a:gd name="T50" fmla="*/ 274 w 353"/>
                <a:gd name="T51" fmla="*/ 740 h 777"/>
                <a:gd name="T52" fmla="*/ 283 w 353"/>
                <a:gd name="T53" fmla="*/ 738 h 777"/>
                <a:gd name="T54" fmla="*/ 277 w 353"/>
                <a:gd name="T55" fmla="*/ 418 h 777"/>
                <a:gd name="T56" fmla="*/ 307 w 353"/>
                <a:gd name="T57" fmla="*/ 409 h 777"/>
                <a:gd name="T58" fmla="*/ 302 w 353"/>
                <a:gd name="T59" fmla="*/ 331 h 777"/>
                <a:gd name="T60" fmla="*/ 353 w 353"/>
                <a:gd name="T61" fmla="*/ 256 h 777"/>
                <a:gd name="T62" fmla="*/ 341 w 353"/>
                <a:gd name="T63" fmla="*/ 189 h 777"/>
                <a:gd name="T64" fmla="*/ 307 w 353"/>
                <a:gd name="T65" fmla="*/ 129 h 777"/>
                <a:gd name="T66" fmla="*/ 217 w 353"/>
                <a:gd name="T67" fmla="*/ 105 h 777"/>
                <a:gd name="T68" fmla="*/ 215 w 353"/>
                <a:gd name="T69" fmla="*/ 81 h 777"/>
                <a:gd name="T70" fmla="*/ 226 w 353"/>
                <a:gd name="T71" fmla="*/ 75 h 777"/>
                <a:gd name="T72" fmla="*/ 235 w 353"/>
                <a:gd name="T73" fmla="*/ 40 h 777"/>
                <a:gd name="T74" fmla="*/ 214 w 353"/>
                <a:gd name="T75" fmla="*/ 8 h 777"/>
                <a:gd name="T76" fmla="*/ 162 w 353"/>
                <a:gd name="T77" fmla="*/ 0 h 777"/>
                <a:gd name="T78" fmla="*/ 134 w 353"/>
                <a:gd name="T79" fmla="*/ 8 h 777"/>
                <a:gd name="T80" fmla="*/ 109 w 353"/>
                <a:gd name="T81" fmla="*/ 41 h 777"/>
                <a:gd name="T82" fmla="*/ 128 w 353"/>
                <a:gd name="T83" fmla="*/ 80 h 777"/>
                <a:gd name="T84" fmla="*/ 134 w 353"/>
                <a:gd name="T85" fmla="*/ 81 h 777"/>
                <a:gd name="T86" fmla="*/ 134 w 353"/>
                <a:gd name="T87" fmla="*/ 95 h 777"/>
                <a:gd name="T88" fmla="*/ 124 w 353"/>
                <a:gd name="T89" fmla="*/ 105 h 777"/>
                <a:gd name="T90" fmla="*/ 31 w 353"/>
                <a:gd name="T91" fmla="*/ 127 h 777"/>
                <a:gd name="T92" fmla="*/ 13 w 353"/>
                <a:gd name="T93" fmla="*/ 159 h 777"/>
                <a:gd name="T94" fmla="*/ 0 w 353"/>
                <a:gd name="T95" fmla="*/ 221 h 77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53"/>
                <a:gd name="T145" fmla="*/ 0 h 777"/>
                <a:gd name="T146" fmla="*/ 353 w 353"/>
                <a:gd name="T147" fmla="*/ 777 h 77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53" h="777">
                  <a:moveTo>
                    <a:pt x="0" y="221"/>
                  </a:moveTo>
                  <a:lnTo>
                    <a:pt x="0" y="270"/>
                  </a:lnTo>
                  <a:lnTo>
                    <a:pt x="10" y="275"/>
                  </a:lnTo>
                  <a:lnTo>
                    <a:pt x="9" y="288"/>
                  </a:lnTo>
                  <a:lnTo>
                    <a:pt x="9" y="296"/>
                  </a:lnTo>
                  <a:lnTo>
                    <a:pt x="41" y="316"/>
                  </a:lnTo>
                  <a:lnTo>
                    <a:pt x="43" y="407"/>
                  </a:lnTo>
                  <a:lnTo>
                    <a:pt x="68" y="420"/>
                  </a:lnTo>
                  <a:lnTo>
                    <a:pt x="83" y="603"/>
                  </a:lnTo>
                  <a:lnTo>
                    <a:pt x="69" y="733"/>
                  </a:lnTo>
                  <a:lnTo>
                    <a:pt x="81" y="738"/>
                  </a:lnTo>
                  <a:lnTo>
                    <a:pt x="74" y="760"/>
                  </a:lnTo>
                  <a:lnTo>
                    <a:pt x="81" y="775"/>
                  </a:lnTo>
                  <a:lnTo>
                    <a:pt x="133" y="775"/>
                  </a:lnTo>
                  <a:lnTo>
                    <a:pt x="139" y="771"/>
                  </a:lnTo>
                  <a:lnTo>
                    <a:pt x="139" y="736"/>
                  </a:lnTo>
                  <a:lnTo>
                    <a:pt x="150" y="729"/>
                  </a:lnTo>
                  <a:lnTo>
                    <a:pt x="176" y="456"/>
                  </a:lnTo>
                  <a:lnTo>
                    <a:pt x="201" y="631"/>
                  </a:lnTo>
                  <a:lnTo>
                    <a:pt x="205" y="686"/>
                  </a:lnTo>
                  <a:lnTo>
                    <a:pt x="229" y="742"/>
                  </a:lnTo>
                  <a:lnTo>
                    <a:pt x="224" y="772"/>
                  </a:lnTo>
                  <a:lnTo>
                    <a:pt x="233" y="777"/>
                  </a:lnTo>
                  <a:lnTo>
                    <a:pt x="285" y="777"/>
                  </a:lnTo>
                  <a:lnTo>
                    <a:pt x="285" y="759"/>
                  </a:lnTo>
                  <a:lnTo>
                    <a:pt x="274" y="740"/>
                  </a:lnTo>
                  <a:lnTo>
                    <a:pt x="283" y="738"/>
                  </a:lnTo>
                  <a:lnTo>
                    <a:pt x="277" y="418"/>
                  </a:lnTo>
                  <a:lnTo>
                    <a:pt x="307" y="409"/>
                  </a:lnTo>
                  <a:lnTo>
                    <a:pt x="302" y="331"/>
                  </a:lnTo>
                  <a:lnTo>
                    <a:pt x="353" y="256"/>
                  </a:lnTo>
                  <a:lnTo>
                    <a:pt x="341" y="189"/>
                  </a:lnTo>
                  <a:lnTo>
                    <a:pt x="307" y="129"/>
                  </a:lnTo>
                  <a:lnTo>
                    <a:pt x="217" y="105"/>
                  </a:lnTo>
                  <a:lnTo>
                    <a:pt x="215" y="81"/>
                  </a:lnTo>
                  <a:lnTo>
                    <a:pt x="226" y="75"/>
                  </a:lnTo>
                  <a:lnTo>
                    <a:pt x="235" y="40"/>
                  </a:lnTo>
                  <a:lnTo>
                    <a:pt x="214" y="8"/>
                  </a:lnTo>
                  <a:lnTo>
                    <a:pt x="162" y="0"/>
                  </a:lnTo>
                  <a:lnTo>
                    <a:pt x="134" y="8"/>
                  </a:lnTo>
                  <a:lnTo>
                    <a:pt x="109" y="41"/>
                  </a:lnTo>
                  <a:lnTo>
                    <a:pt x="128" y="80"/>
                  </a:lnTo>
                  <a:lnTo>
                    <a:pt x="134" y="81"/>
                  </a:lnTo>
                  <a:lnTo>
                    <a:pt x="134" y="95"/>
                  </a:lnTo>
                  <a:lnTo>
                    <a:pt x="124" y="105"/>
                  </a:lnTo>
                  <a:lnTo>
                    <a:pt x="31" y="127"/>
                  </a:lnTo>
                  <a:lnTo>
                    <a:pt x="13" y="159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4F81BD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100783" tIns="50392" rIns="100783" bIns="50392"/>
            <a:lstStyle/>
            <a:p>
              <a:pPr marL="0" marR="0" lvl="0" indent="0" algn="ctr" defTabSz="908976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Text Box 40">
              <a:extLst>
                <a:ext uri="{FF2B5EF4-FFF2-40B4-BE49-F238E27FC236}">
                  <a16:creationId xmlns:a16="http://schemas.microsoft.com/office/drawing/2014/main" id="{2DB15F44-AB1C-48FD-86B6-A737E3A971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7009" y="3446019"/>
              <a:ext cx="1653803" cy="332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0783" tIns="50392" rIns="100783" bIns="50392">
              <a:spAutoFit/>
            </a:bodyPr>
            <a:lstStyle/>
            <a:p>
              <a:pPr marL="0" marR="0" lvl="0" indent="0" defTabSz="9089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Engagement Team</a:t>
              </a:r>
            </a:p>
          </p:txBody>
        </p:sp>
        <p:sp>
          <p:nvSpPr>
            <p:cNvPr id="41" name="Text Box 40">
              <a:extLst>
                <a:ext uri="{FF2B5EF4-FFF2-40B4-BE49-F238E27FC236}">
                  <a16:creationId xmlns:a16="http://schemas.microsoft.com/office/drawing/2014/main" id="{0ECC9F3E-7E76-4EC4-AB93-C1F910A4B0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1899" y="5144576"/>
              <a:ext cx="1256515" cy="332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0783" tIns="50392" rIns="100783" bIns="50392">
              <a:spAutoFit/>
            </a:bodyPr>
            <a:lstStyle/>
            <a:p>
              <a:pPr marL="0" marR="0" lvl="0" indent="0" defTabSz="9089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Project 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3931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Governance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7A202D-C05F-45DA-BF1D-EB9E96ADF25F}"/>
              </a:ext>
            </a:extLst>
          </p:cNvPr>
          <p:cNvGrpSpPr/>
          <p:nvPr/>
        </p:nvGrpSpPr>
        <p:grpSpPr>
          <a:xfrm>
            <a:off x="661013" y="1416773"/>
            <a:ext cx="11362410" cy="4661241"/>
            <a:chOff x="661013" y="1416773"/>
            <a:chExt cx="11362410" cy="46612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6BA179-4BFF-438B-A3CC-B339001EEACF}"/>
                </a:ext>
              </a:extLst>
            </p:cNvPr>
            <p:cNvSpPr/>
            <p:nvPr/>
          </p:nvSpPr>
          <p:spPr>
            <a:xfrm>
              <a:off x="1210063" y="1416773"/>
              <a:ext cx="1828800" cy="457200"/>
            </a:xfrm>
            <a:prstGeom prst="rect">
              <a:avLst/>
            </a:prstGeom>
            <a:solidFill>
              <a:srgbClr val="1575B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Tier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FC0BD5-AD27-4716-8938-9FEA9F98F694}"/>
                </a:ext>
              </a:extLst>
            </p:cNvPr>
            <p:cNvSpPr/>
            <p:nvPr/>
          </p:nvSpPr>
          <p:spPr>
            <a:xfrm>
              <a:off x="3114624" y="1416773"/>
              <a:ext cx="1828800" cy="457200"/>
            </a:xfrm>
            <a:prstGeom prst="rect">
              <a:avLst/>
            </a:prstGeom>
            <a:solidFill>
              <a:srgbClr val="1575B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Stakeholders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A1471F-6D5A-436E-9BE0-6AA977CEA652}"/>
                </a:ext>
              </a:extLst>
            </p:cNvPr>
            <p:cNvSpPr/>
            <p:nvPr/>
          </p:nvSpPr>
          <p:spPr>
            <a:xfrm>
              <a:off x="5030199" y="1416773"/>
              <a:ext cx="1828800" cy="457200"/>
            </a:xfrm>
            <a:prstGeom prst="rect">
              <a:avLst/>
            </a:prstGeom>
            <a:solidFill>
              <a:srgbClr val="1575B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Frequency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58C31F-E1EF-46D0-B651-05EBE4B60CA1}"/>
                </a:ext>
              </a:extLst>
            </p:cNvPr>
            <p:cNvSpPr/>
            <p:nvPr/>
          </p:nvSpPr>
          <p:spPr>
            <a:xfrm>
              <a:off x="6944280" y="1416773"/>
              <a:ext cx="2503283" cy="457200"/>
            </a:xfrm>
            <a:prstGeom prst="rect">
              <a:avLst/>
            </a:prstGeom>
            <a:solidFill>
              <a:srgbClr val="1575B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Key Responsibilities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0F29CD-2802-4170-84FE-133014A0905F}"/>
                </a:ext>
              </a:extLst>
            </p:cNvPr>
            <p:cNvSpPr/>
            <p:nvPr/>
          </p:nvSpPr>
          <p:spPr>
            <a:xfrm>
              <a:off x="9521902" y="1645373"/>
              <a:ext cx="1598395" cy="914400"/>
            </a:xfrm>
            <a:prstGeom prst="rect">
              <a:avLst/>
            </a:prstGeom>
            <a:solidFill>
              <a:srgbClr val="697D9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Unresolved program / Sponsor level issues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B79AE6-556C-4748-BEAF-2D533764DC9F}"/>
                </a:ext>
              </a:extLst>
            </p:cNvPr>
            <p:cNvSpPr/>
            <p:nvPr/>
          </p:nvSpPr>
          <p:spPr>
            <a:xfrm>
              <a:off x="9521902" y="2818120"/>
              <a:ext cx="1598395" cy="914400"/>
            </a:xfrm>
            <a:prstGeom prst="rect">
              <a:avLst/>
            </a:prstGeom>
            <a:solidFill>
              <a:srgbClr val="697D9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Unresolved issues requiring senior management attention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495CBF-4C47-4913-8CDC-772AD1FA4796}"/>
                </a:ext>
              </a:extLst>
            </p:cNvPr>
            <p:cNvSpPr/>
            <p:nvPr/>
          </p:nvSpPr>
          <p:spPr>
            <a:xfrm>
              <a:off x="9521902" y="3990867"/>
              <a:ext cx="1598395" cy="914400"/>
            </a:xfrm>
            <a:prstGeom prst="rect">
              <a:avLst/>
            </a:prstGeom>
            <a:solidFill>
              <a:srgbClr val="697D9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Issues not resolved within a week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B46317-009D-446C-AF1A-D66B619DEED3}"/>
                </a:ext>
              </a:extLst>
            </p:cNvPr>
            <p:cNvSpPr/>
            <p:nvPr/>
          </p:nvSpPr>
          <p:spPr>
            <a:xfrm>
              <a:off x="9521902" y="5163614"/>
              <a:ext cx="1598395" cy="914400"/>
            </a:xfrm>
            <a:prstGeom prst="rect">
              <a:avLst/>
            </a:prstGeom>
            <a:solidFill>
              <a:srgbClr val="697D9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Issues tracked daily</a:t>
              </a:r>
            </a:p>
          </p:txBody>
        </p:sp>
        <p:sp>
          <p:nvSpPr>
            <p:cNvPr id="12" name="Arrow: Striped Right 11">
              <a:extLst>
                <a:ext uri="{FF2B5EF4-FFF2-40B4-BE49-F238E27FC236}">
                  <a16:creationId xmlns:a16="http://schemas.microsoft.com/office/drawing/2014/main" id="{A020BDAC-0FD4-4F5B-BE62-DCEBAD7F0C40}"/>
                </a:ext>
              </a:extLst>
            </p:cNvPr>
            <p:cNvSpPr/>
            <p:nvPr/>
          </p:nvSpPr>
          <p:spPr>
            <a:xfrm rot="16200000">
              <a:off x="9281322" y="3335914"/>
              <a:ext cx="4661241" cy="822960"/>
            </a:xfrm>
            <a:prstGeom prst="stripedRightArrow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C665F6B-CDB2-487F-A90C-C94F563C2D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1942" y="1788593"/>
              <a:ext cx="0" cy="39319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B9D707-FEBA-42E4-837E-05820B411E95}"/>
                </a:ext>
              </a:extLst>
            </p:cNvPr>
            <p:cNvSpPr/>
            <p:nvPr/>
          </p:nvSpPr>
          <p:spPr>
            <a:xfrm rot="16200000">
              <a:off x="10788982" y="3703695"/>
              <a:ext cx="1645920" cy="365760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Escalation Path</a:t>
              </a: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A402D31-03C2-46DD-A6D1-8699778249F1}"/>
                </a:ext>
              </a:extLst>
            </p:cNvPr>
            <p:cNvSpPr/>
            <p:nvPr/>
          </p:nvSpPr>
          <p:spPr>
            <a:xfrm>
              <a:off x="661013" y="2102572"/>
              <a:ext cx="6277440" cy="3975441"/>
            </a:xfrm>
            <a:prstGeom prst="triangl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493B88-EE14-4D0F-9248-EA6AF6DAD18A}"/>
                </a:ext>
              </a:extLst>
            </p:cNvPr>
            <p:cNvSpPr/>
            <p:nvPr/>
          </p:nvSpPr>
          <p:spPr>
            <a:xfrm>
              <a:off x="1082559" y="2492466"/>
              <a:ext cx="1344064" cy="548640"/>
            </a:xfrm>
            <a:prstGeom prst="rect">
              <a:avLst/>
            </a:prstGeom>
            <a:solidFill>
              <a:srgbClr val="396D7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Steering Committee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35BF9E-26C0-4BAB-93E7-1C1A2D29D594}"/>
                </a:ext>
              </a:extLst>
            </p:cNvPr>
            <p:cNvSpPr/>
            <p:nvPr/>
          </p:nvSpPr>
          <p:spPr>
            <a:xfrm>
              <a:off x="1082559" y="3852342"/>
              <a:ext cx="1344064" cy="548640"/>
            </a:xfrm>
            <a:prstGeom prst="rect">
              <a:avLst/>
            </a:prstGeom>
            <a:solidFill>
              <a:srgbClr val="6F6F6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Program Governance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4D676C2-E977-4180-B04C-823C18325B93}"/>
                </a:ext>
              </a:extLst>
            </p:cNvPr>
            <p:cNvSpPr/>
            <p:nvPr/>
          </p:nvSpPr>
          <p:spPr>
            <a:xfrm>
              <a:off x="1082559" y="5139479"/>
              <a:ext cx="1344064" cy="548640"/>
            </a:xfrm>
            <a:prstGeom prst="rect">
              <a:avLst/>
            </a:prstGeom>
            <a:solidFill>
              <a:srgbClr val="DF6B6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Service delivery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85E1A75-13D4-4E6C-9E72-067F49E86073}"/>
                </a:ext>
              </a:extLst>
            </p:cNvPr>
            <p:cNvSpPr/>
            <p:nvPr/>
          </p:nvSpPr>
          <p:spPr>
            <a:xfrm>
              <a:off x="1195131" y="2055512"/>
              <a:ext cx="190558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Gotham Rounded Book" pitchFamily="50" charset="0"/>
                </a:rPr>
                <a:t>Guidance and Support</a:t>
              </a:r>
              <a:endParaRPr kumimoji="0" lang="da-DK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A1197BE-F8CC-4437-98F7-47C1D6B1F09A}"/>
                </a:ext>
              </a:extLst>
            </p:cNvPr>
            <p:cNvSpPr/>
            <p:nvPr/>
          </p:nvSpPr>
          <p:spPr>
            <a:xfrm>
              <a:off x="1195131" y="3319724"/>
              <a:ext cx="20417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Gotham Rounded Book" pitchFamily="50" charset="0"/>
                </a:rPr>
                <a:t>Advise, Direct &amp; Resolve</a:t>
              </a:r>
              <a:endParaRPr kumimoji="0" lang="da-DK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B1CE07F-AE8B-489B-AD51-F642BC110D39}"/>
                </a:ext>
              </a:extLst>
            </p:cNvPr>
            <p:cNvSpPr/>
            <p:nvPr/>
          </p:nvSpPr>
          <p:spPr>
            <a:xfrm>
              <a:off x="1195131" y="4650038"/>
              <a:ext cx="179812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Gotham Rounded Book" pitchFamily="50" charset="0"/>
                </a:rPr>
                <a:t>Plan, Manage &amp; Drive</a:t>
              </a:r>
              <a:endParaRPr kumimoji="0" lang="da-DK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7B0E26-DE32-493A-AB74-A48F6BEF9EDA}"/>
                </a:ext>
              </a:extLst>
            </p:cNvPr>
            <p:cNvCxnSpPr/>
            <p:nvPr/>
          </p:nvCxnSpPr>
          <p:spPr>
            <a:xfrm>
              <a:off x="1195131" y="2332511"/>
              <a:ext cx="2632903" cy="0"/>
            </a:xfrm>
            <a:prstGeom prst="line">
              <a:avLst/>
            </a:prstGeom>
            <a:noFill/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8BEE7C9-5B45-4A1E-8787-B92B606AB11C}"/>
                </a:ext>
              </a:extLst>
            </p:cNvPr>
            <p:cNvCxnSpPr/>
            <p:nvPr/>
          </p:nvCxnSpPr>
          <p:spPr>
            <a:xfrm>
              <a:off x="1195131" y="3575582"/>
              <a:ext cx="2632903" cy="0"/>
            </a:xfrm>
            <a:prstGeom prst="line">
              <a:avLst/>
            </a:prstGeom>
            <a:noFill/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9B83BD-86D0-4B96-BE25-B166922A440F}"/>
                </a:ext>
              </a:extLst>
            </p:cNvPr>
            <p:cNvCxnSpPr/>
            <p:nvPr/>
          </p:nvCxnSpPr>
          <p:spPr>
            <a:xfrm>
              <a:off x="1195131" y="4928823"/>
              <a:ext cx="2632903" cy="0"/>
            </a:xfrm>
            <a:prstGeom prst="line">
              <a:avLst/>
            </a:prstGeom>
            <a:noFill/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F396D32-26B7-4984-8FEA-B0F7440EE66E}"/>
                </a:ext>
              </a:extLst>
            </p:cNvPr>
            <p:cNvCxnSpPr/>
            <p:nvPr/>
          </p:nvCxnSpPr>
          <p:spPr>
            <a:xfrm>
              <a:off x="2412848" y="2783919"/>
              <a:ext cx="4572000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D80413E-45B4-4D7B-B04C-A94F0D20D0F5}"/>
                </a:ext>
              </a:extLst>
            </p:cNvPr>
            <p:cNvSpPr/>
            <p:nvPr/>
          </p:nvSpPr>
          <p:spPr>
            <a:xfrm>
              <a:off x="2776474" y="2401026"/>
              <a:ext cx="2103120" cy="731520"/>
            </a:xfrm>
            <a:prstGeom prst="roundRect">
              <a:avLst/>
            </a:prstGeom>
            <a:solidFill>
              <a:srgbClr val="34AAC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Executive management forum from both sides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330F230-8ABA-4DE6-9923-AD5A7AC66834}"/>
                </a:ext>
              </a:extLst>
            </p:cNvPr>
            <p:cNvCxnSpPr/>
            <p:nvPr/>
          </p:nvCxnSpPr>
          <p:spPr>
            <a:xfrm>
              <a:off x="2412848" y="4137157"/>
              <a:ext cx="4572000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6D23030-1AC1-41C1-B399-C13BC5969D8B}"/>
                </a:ext>
              </a:extLst>
            </p:cNvPr>
            <p:cNvSpPr/>
            <p:nvPr/>
          </p:nvSpPr>
          <p:spPr>
            <a:xfrm>
              <a:off x="2780126" y="3760902"/>
              <a:ext cx="2103120" cy="731520"/>
            </a:xfrm>
            <a:prstGeom prst="roundRect">
              <a:avLst/>
            </a:prstGeom>
            <a:solidFill>
              <a:srgbClr val="34AAC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Technical mgr., Project mgr., Scrum master, Tech lead, Client IT / Business Managers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8D25921-C9BC-4B87-9EF6-367A0EC360E6}"/>
                </a:ext>
              </a:extLst>
            </p:cNvPr>
            <p:cNvCxnSpPr/>
            <p:nvPr/>
          </p:nvCxnSpPr>
          <p:spPr>
            <a:xfrm>
              <a:off x="2412848" y="5446327"/>
              <a:ext cx="4572000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D04CD72-4C96-45EA-A01D-1CA79E3BFD2E}"/>
                </a:ext>
              </a:extLst>
            </p:cNvPr>
            <p:cNvSpPr/>
            <p:nvPr/>
          </p:nvSpPr>
          <p:spPr>
            <a:xfrm>
              <a:off x="2780126" y="5048039"/>
              <a:ext cx="2103120" cy="731520"/>
            </a:xfrm>
            <a:prstGeom prst="roundRect">
              <a:avLst/>
            </a:prstGeom>
            <a:solidFill>
              <a:srgbClr val="34AAC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Technical mgr., Project mgr., Scrum master, Tech lead, Client IT / Business Managers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B280FE5-6DD2-42B5-B30D-B6579CA2ACFE}"/>
                </a:ext>
              </a:extLst>
            </p:cNvPr>
            <p:cNvCxnSpPr>
              <a:stCxn id="9" idx="0"/>
              <a:endCxn id="8" idx="2"/>
            </p:cNvCxnSpPr>
            <p:nvPr/>
          </p:nvCxnSpPr>
          <p:spPr>
            <a:xfrm flipV="1">
              <a:off x="10321100" y="2559773"/>
              <a:ext cx="0" cy="25834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2014A07-E713-47FE-BA71-332AB7A140A2}"/>
                </a:ext>
              </a:extLst>
            </p:cNvPr>
            <p:cNvCxnSpPr>
              <a:cxnSpLocks/>
              <a:stCxn id="10" idx="0"/>
              <a:endCxn id="9" idx="2"/>
            </p:cNvCxnSpPr>
            <p:nvPr/>
          </p:nvCxnSpPr>
          <p:spPr>
            <a:xfrm flipV="1">
              <a:off x="10321100" y="3732520"/>
              <a:ext cx="0" cy="25834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0834CA2-EA55-41FB-B1DD-A2C3EFE68F59}"/>
                </a:ext>
              </a:extLst>
            </p:cNvPr>
            <p:cNvCxnSpPr>
              <a:cxnSpLocks/>
              <a:stCxn id="11" idx="0"/>
              <a:endCxn id="10" idx="2"/>
            </p:cNvCxnSpPr>
            <p:nvPr/>
          </p:nvCxnSpPr>
          <p:spPr>
            <a:xfrm flipV="1">
              <a:off x="10321100" y="4905267"/>
              <a:ext cx="0" cy="25834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C91661D-101E-4940-80D2-CD4BAABE1E63}"/>
                </a:ext>
              </a:extLst>
            </p:cNvPr>
            <p:cNvSpPr/>
            <p:nvPr/>
          </p:nvSpPr>
          <p:spPr>
            <a:xfrm>
              <a:off x="6938453" y="2102573"/>
              <a:ext cx="2503283" cy="100584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Monitor and resolve issues that get escalated to execute committee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5C43223-42EC-4170-B1D5-4DC5A24E6106}"/>
                </a:ext>
              </a:extLst>
            </p:cNvPr>
            <p:cNvSpPr/>
            <p:nvPr/>
          </p:nvSpPr>
          <p:spPr>
            <a:xfrm>
              <a:off x="6938453" y="3218169"/>
              <a:ext cx="2503283" cy="146304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Review performance against contractual commitment</a:t>
              </a:r>
            </a:p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Measurement of KPI, SLA, metrics and reporting</a:t>
              </a:r>
            </a:p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Escalation point for tactical issues</a:t>
              </a:r>
            </a:p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Program co-ordination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A61022-BC29-4F69-AE06-A730294D5FDA}"/>
                </a:ext>
              </a:extLst>
            </p:cNvPr>
            <p:cNvSpPr/>
            <p:nvPr/>
          </p:nvSpPr>
          <p:spPr>
            <a:xfrm>
              <a:off x="6938453" y="4790966"/>
              <a:ext cx="2503283" cy="128704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Day to day work definition</a:t>
              </a:r>
            </a:p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Day to day delivery</a:t>
              </a:r>
            </a:p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Issues &amp; risk management</a:t>
              </a:r>
            </a:p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Escalation point for operational issues</a:t>
              </a:r>
            </a:p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SLAs adherence</a:t>
              </a:r>
            </a:p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Standards adherence</a:t>
              </a:r>
            </a:p>
          </p:txBody>
        </p:sp>
        <p:sp>
          <p:nvSpPr>
            <p:cNvPr id="37" name="Flowchart: Terminator 36">
              <a:extLst>
                <a:ext uri="{FF2B5EF4-FFF2-40B4-BE49-F238E27FC236}">
                  <a16:creationId xmlns:a16="http://schemas.microsoft.com/office/drawing/2014/main" id="{8D0F6112-6071-418A-B5EE-37BA9CCCA244}"/>
                </a:ext>
              </a:extLst>
            </p:cNvPr>
            <p:cNvSpPr/>
            <p:nvPr/>
          </p:nvSpPr>
          <p:spPr>
            <a:xfrm>
              <a:off x="5236748" y="2401026"/>
              <a:ext cx="1280160" cy="731520"/>
            </a:xfrm>
            <a:prstGeom prst="flowChartTerminator">
              <a:avLst/>
            </a:prstGeom>
            <a:solidFill>
              <a:srgbClr val="396D7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Quarterly / Ad hoc</a:t>
              </a:r>
            </a:p>
          </p:txBody>
        </p:sp>
        <p:sp>
          <p:nvSpPr>
            <p:cNvPr id="38" name="Flowchart: Terminator 37">
              <a:extLst>
                <a:ext uri="{FF2B5EF4-FFF2-40B4-BE49-F238E27FC236}">
                  <a16:creationId xmlns:a16="http://schemas.microsoft.com/office/drawing/2014/main" id="{CD9CB74C-1ED9-4923-BEA8-08866A81924F}"/>
                </a:ext>
              </a:extLst>
            </p:cNvPr>
            <p:cNvSpPr/>
            <p:nvPr/>
          </p:nvSpPr>
          <p:spPr>
            <a:xfrm>
              <a:off x="5236748" y="3760902"/>
              <a:ext cx="1280160" cy="731520"/>
            </a:xfrm>
            <a:prstGeom prst="flowChartTerminator">
              <a:avLst/>
            </a:prstGeom>
            <a:solidFill>
              <a:srgbClr val="6F6F6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Weekly / Monthly</a:t>
              </a:r>
            </a:p>
          </p:txBody>
        </p:sp>
        <p:sp>
          <p:nvSpPr>
            <p:cNvPr id="39" name="Flowchart: Terminator 38">
              <a:extLst>
                <a:ext uri="{FF2B5EF4-FFF2-40B4-BE49-F238E27FC236}">
                  <a16:creationId xmlns:a16="http://schemas.microsoft.com/office/drawing/2014/main" id="{5970A070-3357-4AFD-9695-42276732FDBB}"/>
                </a:ext>
              </a:extLst>
            </p:cNvPr>
            <p:cNvSpPr/>
            <p:nvPr/>
          </p:nvSpPr>
          <p:spPr>
            <a:xfrm>
              <a:off x="5236748" y="5048039"/>
              <a:ext cx="1280160" cy="731520"/>
            </a:xfrm>
            <a:prstGeom prst="flowChartTerminator">
              <a:avLst/>
            </a:prstGeom>
            <a:solidFill>
              <a:srgbClr val="DF6B6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Rounded Book" pitchFamily="50" charset="0"/>
                  <a:ea typeface="+mn-ea"/>
                  <a:cs typeface="+mn-cs"/>
                </a:rPr>
                <a:t>Daily / Daily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1601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legacy system migration">
            <a:extLst>
              <a:ext uri="{FF2B5EF4-FFF2-40B4-BE49-F238E27FC236}">
                <a16:creationId xmlns:a16="http://schemas.microsoft.com/office/drawing/2014/main" id="{F6765051-7A1B-4A59-AFBE-16C34AA2B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14" y="1500532"/>
            <a:ext cx="10735566" cy="465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92FCA5-E297-46CD-BC23-EBE51F31EB74}"/>
              </a:ext>
            </a:extLst>
          </p:cNvPr>
          <p:cNvSpPr txBox="1"/>
          <p:nvPr/>
        </p:nvSpPr>
        <p:spPr>
          <a:xfrm>
            <a:off x="0" y="854201"/>
            <a:ext cx="118987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Need for Migration</a:t>
            </a:r>
          </a:p>
          <a:p>
            <a:pPr algn="ctr"/>
            <a:endParaRPr 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4CEB35-0713-4A39-8DAE-C6144B5BF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Current Scenario of Product Companies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161069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E35BFD-4599-4D73-B85B-3DAF3F24B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3" b="-1"/>
          <a:stretch/>
        </p:blipFill>
        <p:spPr>
          <a:xfrm>
            <a:off x="0" y="436564"/>
            <a:ext cx="12192000" cy="5941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0BAF0B-D4F9-4A10-B45B-D1E8C00C19CD}"/>
              </a:ext>
            </a:extLst>
          </p:cNvPr>
          <p:cNvSpPr/>
          <p:nvPr/>
        </p:nvSpPr>
        <p:spPr>
          <a:xfrm>
            <a:off x="0" y="436563"/>
            <a:ext cx="12192000" cy="5941052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064238-D8A1-4F6E-AA39-70E535FCE4C0}"/>
              </a:ext>
            </a:extLst>
          </p:cNvPr>
          <p:cNvGrpSpPr/>
          <p:nvPr/>
        </p:nvGrpSpPr>
        <p:grpSpPr>
          <a:xfrm>
            <a:off x="138897" y="2284199"/>
            <a:ext cx="3413338" cy="2722820"/>
            <a:chOff x="590308" y="2600794"/>
            <a:chExt cx="3657601" cy="27228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7DFBE77-FDB0-4D6D-BE3A-74F25A3A439B}"/>
                </a:ext>
              </a:extLst>
            </p:cNvPr>
            <p:cNvGrpSpPr/>
            <p:nvPr/>
          </p:nvGrpSpPr>
          <p:grpSpPr>
            <a:xfrm>
              <a:off x="590308" y="2600794"/>
              <a:ext cx="3657601" cy="578734"/>
              <a:chOff x="1041721" y="2639028"/>
              <a:chExt cx="3657601" cy="57873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8BB9F60-B044-4A67-AAB9-8130E0FEBD26}"/>
                  </a:ext>
                </a:extLst>
              </p:cNvPr>
              <p:cNvSpPr/>
              <p:nvPr/>
            </p:nvSpPr>
            <p:spPr>
              <a:xfrm>
                <a:off x="1041721" y="2639028"/>
                <a:ext cx="576072" cy="578734"/>
              </a:xfrm>
              <a:prstGeom prst="rect">
                <a:avLst/>
              </a:prstGeom>
              <a:solidFill>
                <a:srgbClr val="0E76B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9126E44-1448-4410-83B7-55AD4CD7E382}"/>
                  </a:ext>
                </a:extLst>
              </p:cNvPr>
              <p:cNvSpPr/>
              <p:nvPr/>
            </p:nvSpPr>
            <p:spPr>
              <a:xfrm>
                <a:off x="1617793" y="2639028"/>
                <a:ext cx="3081529" cy="578734"/>
              </a:xfrm>
              <a:prstGeom prst="rect">
                <a:avLst/>
              </a:prstGeom>
              <a:solidFill>
                <a:srgbClr val="EAEAEA"/>
              </a:solidFill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Knowledge of latest Technology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34C160-472D-42E8-A106-A7058E017017}"/>
                </a:ext>
              </a:extLst>
            </p:cNvPr>
            <p:cNvGrpSpPr/>
            <p:nvPr/>
          </p:nvGrpSpPr>
          <p:grpSpPr>
            <a:xfrm>
              <a:off x="590308" y="3672837"/>
              <a:ext cx="3657601" cy="578734"/>
              <a:chOff x="1041721" y="2639028"/>
              <a:chExt cx="3657601" cy="578734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BE672F0-7B06-4ACC-95BA-779A67C16C94}"/>
                  </a:ext>
                </a:extLst>
              </p:cNvPr>
              <p:cNvSpPr/>
              <p:nvPr/>
            </p:nvSpPr>
            <p:spPr>
              <a:xfrm>
                <a:off x="1041721" y="2639028"/>
                <a:ext cx="576072" cy="578734"/>
              </a:xfrm>
              <a:prstGeom prst="rect">
                <a:avLst/>
              </a:prstGeom>
              <a:solidFill>
                <a:srgbClr val="0E76B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1C3B28-7DC5-49A2-BF4F-CBD892287910}"/>
                  </a:ext>
                </a:extLst>
              </p:cNvPr>
              <p:cNvSpPr/>
              <p:nvPr/>
            </p:nvSpPr>
            <p:spPr>
              <a:xfrm>
                <a:off x="1617793" y="2639028"/>
                <a:ext cx="3081529" cy="578734"/>
              </a:xfrm>
              <a:prstGeom prst="rect">
                <a:avLst/>
              </a:prstGeom>
              <a:solidFill>
                <a:srgbClr val="EAEAEA"/>
              </a:solidFill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Support &amp; Maintenance of 2 platforms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E254AC7-A081-4846-AFE9-3695286551E0}"/>
                </a:ext>
              </a:extLst>
            </p:cNvPr>
            <p:cNvGrpSpPr/>
            <p:nvPr/>
          </p:nvGrpSpPr>
          <p:grpSpPr>
            <a:xfrm>
              <a:off x="590308" y="4744880"/>
              <a:ext cx="3657601" cy="578734"/>
              <a:chOff x="1041721" y="2639028"/>
              <a:chExt cx="3657601" cy="57873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35CC6FD-2849-433A-9652-2342C8A7F9E7}"/>
                  </a:ext>
                </a:extLst>
              </p:cNvPr>
              <p:cNvSpPr/>
              <p:nvPr/>
            </p:nvSpPr>
            <p:spPr>
              <a:xfrm>
                <a:off x="1041721" y="2639028"/>
                <a:ext cx="576072" cy="578734"/>
              </a:xfrm>
              <a:prstGeom prst="rect">
                <a:avLst/>
              </a:prstGeom>
              <a:solidFill>
                <a:srgbClr val="0E76B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3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3E4BC2B-B6E8-4BC1-8D37-5962E5BC6CC8}"/>
                  </a:ext>
                </a:extLst>
              </p:cNvPr>
              <p:cNvSpPr/>
              <p:nvPr/>
            </p:nvSpPr>
            <p:spPr>
              <a:xfrm>
                <a:off x="1617793" y="2639028"/>
                <a:ext cx="3081529" cy="578734"/>
              </a:xfrm>
              <a:prstGeom prst="rect">
                <a:avLst/>
              </a:prstGeom>
              <a:solidFill>
                <a:srgbClr val="EAEAEA"/>
              </a:solidFill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Providing Training to customers &amp; employees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98EA15-C2B3-4A28-9D60-7AECE1AA060C}"/>
              </a:ext>
            </a:extLst>
          </p:cNvPr>
          <p:cNvGrpSpPr/>
          <p:nvPr/>
        </p:nvGrpSpPr>
        <p:grpSpPr>
          <a:xfrm>
            <a:off x="4398978" y="2284199"/>
            <a:ext cx="3413338" cy="2722820"/>
            <a:chOff x="590308" y="2600794"/>
            <a:chExt cx="3657601" cy="272282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6252AF3-ADA7-44C3-BEC5-170A693615B7}"/>
                </a:ext>
              </a:extLst>
            </p:cNvPr>
            <p:cNvGrpSpPr/>
            <p:nvPr/>
          </p:nvGrpSpPr>
          <p:grpSpPr>
            <a:xfrm>
              <a:off x="590308" y="2600794"/>
              <a:ext cx="3657601" cy="578734"/>
              <a:chOff x="1041721" y="2639028"/>
              <a:chExt cx="3657601" cy="57873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C44A3D1-62E3-4A25-BA8C-C7690E4F2529}"/>
                  </a:ext>
                </a:extLst>
              </p:cNvPr>
              <p:cNvSpPr/>
              <p:nvPr/>
            </p:nvSpPr>
            <p:spPr>
              <a:xfrm>
                <a:off x="1041721" y="2639028"/>
                <a:ext cx="576072" cy="578734"/>
              </a:xfrm>
              <a:prstGeom prst="rect">
                <a:avLst/>
              </a:prstGeom>
              <a:solidFill>
                <a:srgbClr val="0E76B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4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7A12BDD-48B9-48B0-B5F8-43FAB1EFC81B}"/>
                  </a:ext>
                </a:extLst>
              </p:cNvPr>
              <p:cNvSpPr/>
              <p:nvPr/>
            </p:nvSpPr>
            <p:spPr>
              <a:xfrm>
                <a:off x="1617793" y="2639028"/>
                <a:ext cx="3081529" cy="578734"/>
              </a:xfrm>
              <a:prstGeom prst="rect">
                <a:avLst/>
              </a:prstGeom>
              <a:solidFill>
                <a:srgbClr val="EAEAEA"/>
              </a:solidFill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Fear of Losing data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A74F2E-284D-49E0-A74C-237784F956E2}"/>
                </a:ext>
              </a:extLst>
            </p:cNvPr>
            <p:cNvGrpSpPr/>
            <p:nvPr/>
          </p:nvGrpSpPr>
          <p:grpSpPr>
            <a:xfrm>
              <a:off x="590308" y="3672837"/>
              <a:ext cx="3657601" cy="578734"/>
              <a:chOff x="1041721" y="2639028"/>
              <a:chExt cx="3657601" cy="57873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8A0615C-890E-470F-9EE1-8E4062C0D219}"/>
                  </a:ext>
                </a:extLst>
              </p:cNvPr>
              <p:cNvSpPr/>
              <p:nvPr/>
            </p:nvSpPr>
            <p:spPr>
              <a:xfrm>
                <a:off x="1041721" y="2639028"/>
                <a:ext cx="576072" cy="578734"/>
              </a:xfrm>
              <a:prstGeom prst="rect">
                <a:avLst/>
              </a:prstGeom>
              <a:solidFill>
                <a:srgbClr val="0E76B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5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E45A1FA-FD47-43D2-9E97-B5CE9085BA03}"/>
                  </a:ext>
                </a:extLst>
              </p:cNvPr>
              <p:cNvSpPr/>
              <p:nvPr/>
            </p:nvSpPr>
            <p:spPr>
              <a:xfrm>
                <a:off x="1617793" y="2639028"/>
                <a:ext cx="3081529" cy="578734"/>
              </a:xfrm>
              <a:prstGeom prst="rect">
                <a:avLst/>
              </a:prstGeom>
              <a:solidFill>
                <a:srgbClr val="EAEAEA"/>
              </a:solidFill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Balancing Functionality &amp; User Experience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F8D34B3-D0DB-4D4D-8AB8-FB36BC2C6491}"/>
                </a:ext>
              </a:extLst>
            </p:cNvPr>
            <p:cNvGrpSpPr/>
            <p:nvPr/>
          </p:nvGrpSpPr>
          <p:grpSpPr>
            <a:xfrm>
              <a:off x="590308" y="4744880"/>
              <a:ext cx="3657601" cy="578734"/>
              <a:chOff x="1041721" y="2639028"/>
              <a:chExt cx="3657601" cy="57873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868B37A-80F0-4525-9C80-4CB30381AE83}"/>
                  </a:ext>
                </a:extLst>
              </p:cNvPr>
              <p:cNvSpPr/>
              <p:nvPr/>
            </p:nvSpPr>
            <p:spPr>
              <a:xfrm>
                <a:off x="1041721" y="2639028"/>
                <a:ext cx="576072" cy="578734"/>
              </a:xfrm>
              <a:prstGeom prst="rect">
                <a:avLst/>
              </a:prstGeom>
              <a:solidFill>
                <a:srgbClr val="0E76B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6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A60EE85-06BA-4B33-A6C4-520266D43BB4}"/>
                  </a:ext>
                </a:extLst>
              </p:cNvPr>
              <p:cNvSpPr/>
              <p:nvPr/>
            </p:nvSpPr>
            <p:spPr>
              <a:xfrm>
                <a:off x="1617793" y="2639028"/>
                <a:ext cx="3081529" cy="578734"/>
              </a:xfrm>
              <a:prstGeom prst="rect">
                <a:avLst/>
              </a:prstGeom>
              <a:solidFill>
                <a:srgbClr val="EAEAEA"/>
              </a:solidFill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Personal Attachment to past procedures &amp; tools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EF2DC3-0D54-4E7C-9CAB-0235E4AD96C3}"/>
              </a:ext>
            </a:extLst>
          </p:cNvPr>
          <p:cNvGrpSpPr/>
          <p:nvPr/>
        </p:nvGrpSpPr>
        <p:grpSpPr>
          <a:xfrm>
            <a:off x="8659060" y="2284199"/>
            <a:ext cx="3413338" cy="2722820"/>
            <a:chOff x="590308" y="2600794"/>
            <a:chExt cx="3657601" cy="272282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CB9811-D9EA-476C-A2A4-AB3C79FBC260}"/>
                </a:ext>
              </a:extLst>
            </p:cNvPr>
            <p:cNvGrpSpPr/>
            <p:nvPr/>
          </p:nvGrpSpPr>
          <p:grpSpPr>
            <a:xfrm>
              <a:off x="590308" y="2600794"/>
              <a:ext cx="3657601" cy="578734"/>
              <a:chOff x="1041721" y="2639028"/>
              <a:chExt cx="3657601" cy="57873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09772DA-488B-4195-8C57-2E0513C22C78}"/>
                  </a:ext>
                </a:extLst>
              </p:cNvPr>
              <p:cNvSpPr/>
              <p:nvPr/>
            </p:nvSpPr>
            <p:spPr>
              <a:xfrm>
                <a:off x="1041721" y="2639028"/>
                <a:ext cx="576072" cy="578734"/>
              </a:xfrm>
              <a:prstGeom prst="rect">
                <a:avLst/>
              </a:prstGeom>
              <a:solidFill>
                <a:srgbClr val="0E76B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7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C6D1917-CE70-4E97-B338-1ED74B4057AE}"/>
                  </a:ext>
                </a:extLst>
              </p:cNvPr>
              <p:cNvSpPr/>
              <p:nvPr/>
            </p:nvSpPr>
            <p:spPr>
              <a:xfrm>
                <a:off x="1617793" y="2639028"/>
                <a:ext cx="3081529" cy="578734"/>
              </a:xfrm>
              <a:prstGeom prst="rect">
                <a:avLst/>
              </a:prstGeom>
              <a:solidFill>
                <a:srgbClr val="EAEAEA"/>
              </a:solidFill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Security Concerns on new platform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C5A1EA3-1984-4C59-8580-86771E4352E3}"/>
                </a:ext>
              </a:extLst>
            </p:cNvPr>
            <p:cNvGrpSpPr/>
            <p:nvPr/>
          </p:nvGrpSpPr>
          <p:grpSpPr>
            <a:xfrm>
              <a:off x="590308" y="3672837"/>
              <a:ext cx="3657601" cy="578734"/>
              <a:chOff x="1041721" y="2639028"/>
              <a:chExt cx="3657601" cy="5787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5FE5F80-DFEF-44FF-94DF-3653F65816AA}"/>
                  </a:ext>
                </a:extLst>
              </p:cNvPr>
              <p:cNvSpPr/>
              <p:nvPr/>
            </p:nvSpPr>
            <p:spPr>
              <a:xfrm>
                <a:off x="1041721" y="2639028"/>
                <a:ext cx="576072" cy="578734"/>
              </a:xfrm>
              <a:prstGeom prst="rect">
                <a:avLst/>
              </a:prstGeom>
              <a:solidFill>
                <a:srgbClr val="0E76B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8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E68520A-54D1-49EA-A5C6-8712C9BF7522}"/>
                  </a:ext>
                </a:extLst>
              </p:cNvPr>
              <p:cNvSpPr/>
              <p:nvPr/>
            </p:nvSpPr>
            <p:spPr>
              <a:xfrm>
                <a:off x="1617793" y="2639028"/>
                <a:ext cx="3081529" cy="578734"/>
              </a:xfrm>
              <a:prstGeom prst="rect">
                <a:avLst/>
              </a:prstGeom>
              <a:solidFill>
                <a:srgbClr val="EAEAEA"/>
              </a:solidFill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Concerns for smooth transition 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AF5A1F0-C1FB-49FD-ACE2-C701695640D4}"/>
                </a:ext>
              </a:extLst>
            </p:cNvPr>
            <p:cNvGrpSpPr/>
            <p:nvPr/>
          </p:nvGrpSpPr>
          <p:grpSpPr>
            <a:xfrm>
              <a:off x="590308" y="4744880"/>
              <a:ext cx="3657601" cy="578734"/>
              <a:chOff x="1041721" y="2639028"/>
              <a:chExt cx="3657601" cy="57873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4CD4B35-0A7B-437B-84BC-BF7574F14E37}"/>
                  </a:ext>
                </a:extLst>
              </p:cNvPr>
              <p:cNvSpPr/>
              <p:nvPr/>
            </p:nvSpPr>
            <p:spPr>
              <a:xfrm>
                <a:off x="1041721" y="2639028"/>
                <a:ext cx="576072" cy="578734"/>
              </a:xfrm>
              <a:prstGeom prst="rect">
                <a:avLst/>
              </a:prstGeom>
              <a:solidFill>
                <a:srgbClr val="0E76B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9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BCA443B-3B2A-4570-9755-FE6E0FD022E3}"/>
                  </a:ext>
                </a:extLst>
              </p:cNvPr>
              <p:cNvSpPr/>
              <p:nvPr/>
            </p:nvSpPr>
            <p:spPr>
              <a:xfrm>
                <a:off x="1617793" y="2639028"/>
                <a:ext cx="3081529" cy="578734"/>
              </a:xfrm>
              <a:prstGeom prst="rect">
                <a:avLst/>
              </a:prstGeom>
              <a:solidFill>
                <a:srgbClr val="EAEAEA"/>
              </a:solidFill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Fear of Unknown challenges</a:t>
                </a: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88AF6B-2E6C-4022-9169-AFD79B756686}"/>
              </a:ext>
            </a:extLst>
          </p:cNvPr>
          <p:cNvSpPr txBox="1"/>
          <p:nvPr/>
        </p:nvSpPr>
        <p:spPr>
          <a:xfrm>
            <a:off x="0" y="159856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CAUSES OF BUSINESS DISRUPTION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570020-42BB-4F30-90AB-3507902D0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Challenges in Product Migration</a:t>
            </a:r>
          </a:p>
        </p:txBody>
      </p:sp>
    </p:spTree>
    <p:extLst>
      <p:ext uri="{BB962C8B-B14F-4D97-AF65-F5344CB8AC3E}">
        <p14:creationId xmlns:p14="http://schemas.microsoft.com/office/powerpoint/2010/main" val="3791287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05FD89-9F62-4C89-8584-165509B55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Migration Process- For ZERO Business Disruption</a:t>
            </a:r>
            <a:endParaRPr lang="da-DK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0A0BDD-3DB5-47C0-9903-560AAAC3783D}"/>
              </a:ext>
            </a:extLst>
          </p:cNvPr>
          <p:cNvGrpSpPr/>
          <p:nvPr/>
        </p:nvGrpSpPr>
        <p:grpSpPr>
          <a:xfrm>
            <a:off x="1269937" y="862865"/>
            <a:ext cx="9888340" cy="5132270"/>
            <a:chOff x="1269937" y="862865"/>
            <a:chExt cx="9888340" cy="513227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2F605E9-6DEA-4B49-AE77-67D14909EBB3}"/>
                </a:ext>
              </a:extLst>
            </p:cNvPr>
            <p:cNvSpPr/>
            <p:nvPr/>
          </p:nvSpPr>
          <p:spPr>
            <a:xfrm>
              <a:off x="1269937" y="1435544"/>
              <a:ext cx="2519333" cy="13716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Define Migration strategy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Access Application complexity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Access code quality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Analyze dependencies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Access infrastructure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Identify migration issues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Estimate for migration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80B97F9-1129-4D6E-AE2A-824B21DBCE44}"/>
                </a:ext>
              </a:extLst>
            </p:cNvPr>
            <p:cNvSpPr/>
            <p:nvPr/>
          </p:nvSpPr>
          <p:spPr>
            <a:xfrm>
              <a:off x="8562714" y="1460800"/>
              <a:ext cx="2595563" cy="109728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Define Migration strategy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Define Requirement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Define future architecture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Perform POC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Define code migration steps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Plan future infrastructure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718186D-56EE-4430-B1C8-0F96758DB289}"/>
                </a:ext>
              </a:extLst>
            </p:cNvPr>
            <p:cNvSpPr/>
            <p:nvPr/>
          </p:nvSpPr>
          <p:spPr>
            <a:xfrm>
              <a:off x="8562714" y="3912636"/>
              <a:ext cx="2595563" cy="146304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Prepare source code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Re-engineering UI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Migrate source code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Perform post migration steps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Implement Enhancements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Generate Unit Test Scripts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Compile Code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Build Deployment Scripts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A12EFDB-C6EC-4A4C-A5DE-7BD8309BDDBD}"/>
                </a:ext>
              </a:extLst>
            </p:cNvPr>
            <p:cNvSpPr/>
            <p:nvPr/>
          </p:nvSpPr>
          <p:spPr>
            <a:xfrm>
              <a:off x="1269937" y="4639195"/>
              <a:ext cx="2458684" cy="73152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Prepare source code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&amp; validate functionalities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Test Performance and Scalability 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Build</a:t>
              </a:r>
            </a:p>
          </p:txBody>
        </p:sp>
        <p:pic>
          <p:nvPicPr>
            <p:cNvPr id="65" name="Picture 18" descr="Image result for implementation icon">
              <a:extLst>
                <a:ext uri="{FF2B5EF4-FFF2-40B4-BE49-F238E27FC236}">
                  <a16:creationId xmlns:a16="http://schemas.microsoft.com/office/drawing/2014/main" id="{9EFB03F0-9A94-4853-90C0-4A9147645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7293" y="2675938"/>
              <a:ext cx="623895" cy="623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4D671AF-F10B-47CF-AD7C-537458159BD7}"/>
                </a:ext>
              </a:extLst>
            </p:cNvPr>
            <p:cNvSpPr txBox="1"/>
            <p:nvPr/>
          </p:nvSpPr>
          <p:spPr>
            <a:xfrm>
              <a:off x="5000330" y="3262042"/>
              <a:ext cx="218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Engineering cycle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A543321-C3A0-4AAD-BD54-315CC01F8F5C}"/>
                </a:ext>
              </a:extLst>
            </p:cNvPr>
            <p:cNvSpPr/>
            <p:nvPr/>
          </p:nvSpPr>
          <p:spPr>
            <a:xfrm>
              <a:off x="3720483" y="2081463"/>
              <a:ext cx="1565831" cy="3869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Assessment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6538B7C-B032-44F0-9287-4C6A14568CBD}"/>
                </a:ext>
              </a:extLst>
            </p:cNvPr>
            <p:cNvSpPr/>
            <p:nvPr/>
          </p:nvSpPr>
          <p:spPr>
            <a:xfrm>
              <a:off x="3897177" y="4486523"/>
              <a:ext cx="1377035" cy="3869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en-GB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Deployment</a:t>
              </a:r>
              <a:endPara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6C050E7-FA32-4CE1-BB16-86052D5D542E}"/>
                </a:ext>
              </a:extLst>
            </p:cNvPr>
            <p:cNvSpPr/>
            <p:nvPr/>
          </p:nvSpPr>
          <p:spPr>
            <a:xfrm>
              <a:off x="6672238" y="2146600"/>
              <a:ext cx="1548989" cy="3869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Definition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80A4665-1D06-4171-BDCE-D571819C72F7}"/>
                </a:ext>
              </a:extLst>
            </p:cNvPr>
            <p:cNvSpPr/>
            <p:nvPr/>
          </p:nvSpPr>
          <p:spPr>
            <a:xfrm>
              <a:off x="6672435" y="4411367"/>
              <a:ext cx="1708143" cy="38690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Migration</a:t>
              </a:r>
            </a:p>
          </p:txBody>
        </p:sp>
        <p:grpSp>
          <p:nvGrpSpPr>
            <p:cNvPr id="71" name="组合 1">
              <a:extLst>
                <a:ext uri="{FF2B5EF4-FFF2-40B4-BE49-F238E27FC236}">
                  <a16:creationId xmlns:a16="http://schemas.microsoft.com/office/drawing/2014/main" id="{A6B957E4-A839-4364-AF2F-1D2AB990D017}"/>
                </a:ext>
              </a:extLst>
            </p:cNvPr>
            <p:cNvGrpSpPr/>
            <p:nvPr/>
          </p:nvGrpSpPr>
          <p:grpSpPr>
            <a:xfrm>
              <a:off x="3898472" y="1376925"/>
              <a:ext cx="2050441" cy="1782021"/>
              <a:chOff x="3112298" y="1278043"/>
              <a:chExt cx="1635013" cy="1420976"/>
            </a:xfrm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D223CE6B-4AA6-40D3-BCDA-5CA800EB8437}"/>
                  </a:ext>
                </a:extLst>
              </p:cNvPr>
              <p:cNvSpPr/>
              <p:nvPr/>
            </p:nvSpPr>
            <p:spPr bwMode="auto">
              <a:xfrm>
                <a:off x="3112298" y="1278043"/>
                <a:ext cx="1635013" cy="1420976"/>
              </a:xfrm>
              <a:custGeom>
                <a:avLst/>
                <a:gdLst>
                  <a:gd name="T0" fmla="*/ 365 w 1306"/>
                  <a:gd name="T1" fmla="*/ 1149 h 1149"/>
                  <a:gd name="T2" fmla="*/ 300 w 1306"/>
                  <a:gd name="T3" fmla="*/ 1111 h 1149"/>
                  <a:gd name="T4" fmla="*/ 12 w 1306"/>
                  <a:gd name="T5" fmla="*/ 613 h 1149"/>
                  <a:gd name="T6" fmla="*/ 12 w 1306"/>
                  <a:gd name="T7" fmla="*/ 537 h 1149"/>
                  <a:gd name="T8" fmla="*/ 300 w 1306"/>
                  <a:gd name="T9" fmla="*/ 38 h 1149"/>
                  <a:gd name="T10" fmla="*/ 365 w 1306"/>
                  <a:gd name="T11" fmla="*/ 0 h 1149"/>
                  <a:gd name="T12" fmla="*/ 941 w 1306"/>
                  <a:gd name="T13" fmla="*/ 0 h 1149"/>
                  <a:gd name="T14" fmla="*/ 1006 w 1306"/>
                  <a:gd name="T15" fmla="*/ 38 h 1149"/>
                  <a:gd name="T16" fmla="*/ 1294 w 1306"/>
                  <a:gd name="T17" fmla="*/ 537 h 1149"/>
                  <a:gd name="T18" fmla="*/ 1294 w 1306"/>
                  <a:gd name="T19" fmla="*/ 613 h 1149"/>
                  <a:gd name="T20" fmla="*/ 1006 w 1306"/>
                  <a:gd name="T21" fmla="*/ 1111 h 1149"/>
                  <a:gd name="T22" fmla="*/ 941 w 1306"/>
                  <a:gd name="T23" fmla="*/ 1149 h 1149"/>
                  <a:gd name="T24" fmla="*/ 365 w 1306"/>
                  <a:gd name="T25" fmla="*/ 1149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1149">
                    <a:moveTo>
                      <a:pt x="365" y="1149"/>
                    </a:moveTo>
                    <a:cubicBezTo>
                      <a:pt x="341" y="1149"/>
                      <a:pt x="312" y="1132"/>
                      <a:pt x="300" y="1111"/>
                    </a:cubicBezTo>
                    <a:cubicBezTo>
                      <a:pt x="12" y="613"/>
                      <a:pt x="12" y="613"/>
                      <a:pt x="12" y="613"/>
                    </a:cubicBezTo>
                    <a:cubicBezTo>
                      <a:pt x="0" y="592"/>
                      <a:pt x="0" y="558"/>
                      <a:pt x="12" y="537"/>
                    </a:cubicBezTo>
                    <a:cubicBezTo>
                      <a:pt x="300" y="38"/>
                      <a:pt x="300" y="38"/>
                      <a:pt x="300" y="38"/>
                    </a:cubicBezTo>
                    <a:cubicBezTo>
                      <a:pt x="312" y="17"/>
                      <a:pt x="341" y="0"/>
                      <a:pt x="365" y="0"/>
                    </a:cubicBezTo>
                    <a:cubicBezTo>
                      <a:pt x="941" y="0"/>
                      <a:pt x="941" y="0"/>
                      <a:pt x="941" y="0"/>
                    </a:cubicBezTo>
                    <a:cubicBezTo>
                      <a:pt x="965" y="0"/>
                      <a:pt x="994" y="17"/>
                      <a:pt x="1006" y="38"/>
                    </a:cubicBezTo>
                    <a:cubicBezTo>
                      <a:pt x="1294" y="537"/>
                      <a:pt x="1294" y="537"/>
                      <a:pt x="1294" y="537"/>
                    </a:cubicBezTo>
                    <a:cubicBezTo>
                      <a:pt x="1306" y="558"/>
                      <a:pt x="1306" y="592"/>
                      <a:pt x="1294" y="613"/>
                    </a:cubicBezTo>
                    <a:cubicBezTo>
                      <a:pt x="1006" y="1111"/>
                      <a:pt x="1006" y="1111"/>
                      <a:pt x="1006" y="1111"/>
                    </a:cubicBezTo>
                    <a:cubicBezTo>
                      <a:pt x="994" y="1132"/>
                      <a:pt x="965" y="1149"/>
                      <a:pt x="941" y="1149"/>
                    </a:cubicBezTo>
                    <a:lnTo>
                      <a:pt x="365" y="1149"/>
                    </a:lnTo>
                    <a:close/>
                  </a:path>
                </a:pathLst>
              </a:custGeom>
              <a:solidFill>
                <a:srgbClr val="F0F0F0"/>
              </a:solidFill>
              <a:ln w="28575" cap="flat" cmpd="sng" algn="ctr">
                <a:gradFill flip="none" rotWithShape="1">
                  <a:gsLst>
                    <a:gs pos="100000">
                      <a:srgbClr val="FFFFFF"/>
                    </a:gs>
                    <a:gs pos="0">
                      <a:srgbClr val="D9D9DA"/>
                    </a:gs>
                  </a:gsLst>
                  <a:lin ang="13500000" scaled="1"/>
                  <a:tileRect/>
                </a:gradFill>
                <a:prstDash val="solid"/>
                <a:miter lim="800000"/>
              </a:ln>
              <a:effectLst>
                <a:outerShdw blurRad="279400" dist="165100" dir="2700000" algn="t" rotWithShape="0">
                  <a:prstClr val="black">
                    <a:alpha val="35000"/>
                  </a:prstClr>
                </a:outerShdw>
              </a:effectLst>
            </p:spPr>
            <p:txBody>
              <a:bodyPr lIns="91028" tIns="45514" rIns="91028" bIns="45514" anchor="ctr"/>
              <a:lstStyle/>
              <a:p>
                <a:pPr algn="ctr" defTabSz="1212050">
                  <a:defRPr/>
                </a:pPr>
                <a:endParaRPr lang="zh-CN" altLang="en-US" sz="2383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Freeform 5">
                <a:extLst>
                  <a:ext uri="{FF2B5EF4-FFF2-40B4-BE49-F238E27FC236}">
                    <a16:creationId xmlns:a16="http://schemas.microsoft.com/office/drawing/2014/main" id="{EC712C2A-64F3-4384-8FA4-4C13F0B53C67}"/>
                  </a:ext>
                </a:extLst>
              </p:cNvPr>
              <p:cNvSpPr/>
              <p:nvPr/>
            </p:nvSpPr>
            <p:spPr bwMode="auto">
              <a:xfrm>
                <a:off x="3329423" y="1479822"/>
                <a:ext cx="1202036" cy="1044679"/>
              </a:xfrm>
              <a:custGeom>
                <a:avLst/>
                <a:gdLst>
                  <a:gd name="T0" fmla="*/ 365 w 1306"/>
                  <a:gd name="T1" fmla="*/ 1149 h 1149"/>
                  <a:gd name="T2" fmla="*/ 300 w 1306"/>
                  <a:gd name="T3" fmla="*/ 1111 h 1149"/>
                  <a:gd name="T4" fmla="*/ 12 w 1306"/>
                  <a:gd name="T5" fmla="*/ 613 h 1149"/>
                  <a:gd name="T6" fmla="*/ 12 w 1306"/>
                  <a:gd name="T7" fmla="*/ 537 h 1149"/>
                  <a:gd name="T8" fmla="*/ 300 w 1306"/>
                  <a:gd name="T9" fmla="*/ 38 h 1149"/>
                  <a:gd name="T10" fmla="*/ 365 w 1306"/>
                  <a:gd name="T11" fmla="*/ 0 h 1149"/>
                  <a:gd name="T12" fmla="*/ 941 w 1306"/>
                  <a:gd name="T13" fmla="*/ 0 h 1149"/>
                  <a:gd name="T14" fmla="*/ 1006 w 1306"/>
                  <a:gd name="T15" fmla="*/ 38 h 1149"/>
                  <a:gd name="T16" fmla="*/ 1294 w 1306"/>
                  <a:gd name="T17" fmla="*/ 537 h 1149"/>
                  <a:gd name="T18" fmla="*/ 1294 w 1306"/>
                  <a:gd name="T19" fmla="*/ 613 h 1149"/>
                  <a:gd name="T20" fmla="*/ 1006 w 1306"/>
                  <a:gd name="T21" fmla="*/ 1111 h 1149"/>
                  <a:gd name="T22" fmla="*/ 941 w 1306"/>
                  <a:gd name="T23" fmla="*/ 1149 h 1149"/>
                  <a:gd name="T24" fmla="*/ 365 w 1306"/>
                  <a:gd name="T25" fmla="*/ 1149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1149">
                    <a:moveTo>
                      <a:pt x="365" y="1149"/>
                    </a:moveTo>
                    <a:cubicBezTo>
                      <a:pt x="341" y="1149"/>
                      <a:pt x="312" y="1132"/>
                      <a:pt x="300" y="1111"/>
                    </a:cubicBezTo>
                    <a:cubicBezTo>
                      <a:pt x="12" y="613"/>
                      <a:pt x="12" y="613"/>
                      <a:pt x="12" y="613"/>
                    </a:cubicBezTo>
                    <a:cubicBezTo>
                      <a:pt x="0" y="592"/>
                      <a:pt x="0" y="558"/>
                      <a:pt x="12" y="537"/>
                    </a:cubicBezTo>
                    <a:cubicBezTo>
                      <a:pt x="300" y="38"/>
                      <a:pt x="300" y="38"/>
                      <a:pt x="300" y="38"/>
                    </a:cubicBezTo>
                    <a:cubicBezTo>
                      <a:pt x="312" y="17"/>
                      <a:pt x="341" y="0"/>
                      <a:pt x="365" y="0"/>
                    </a:cubicBezTo>
                    <a:cubicBezTo>
                      <a:pt x="941" y="0"/>
                      <a:pt x="941" y="0"/>
                      <a:pt x="941" y="0"/>
                    </a:cubicBezTo>
                    <a:cubicBezTo>
                      <a:pt x="965" y="0"/>
                      <a:pt x="994" y="17"/>
                      <a:pt x="1006" y="38"/>
                    </a:cubicBezTo>
                    <a:cubicBezTo>
                      <a:pt x="1294" y="537"/>
                      <a:pt x="1294" y="537"/>
                      <a:pt x="1294" y="537"/>
                    </a:cubicBezTo>
                    <a:cubicBezTo>
                      <a:pt x="1306" y="558"/>
                      <a:pt x="1306" y="592"/>
                      <a:pt x="1294" y="613"/>
                    </a:cubicBezTo>
                    <a:cubicBezTo>
                      <a:pt x="1006" y="1111"/>
                      <a:pt x="1006" y="1111"/>
                      <a:pt x="1006" y="1111"/>
                    </a:cubicBezTo>
                    <a:cubicBezTo>
                      <a:pt x="994" y="1132"/>
                      <a:pt x="965" y="1149"/>
                      <a:pt x="941" y="1149"/>
                    </a:cubicBezTo>
                    <a:lnTo>
                      <a:pt x="365" y="1149"/>
                    </a:lnTo>
                    <a:close/>
                  </a:path>
                </a:pathLst>
              </a:custGeom>
              <a:solidFill>
                <a:srgbClr val="1575B6"/>
              </a:solidFill>
              <a:ln w="28575" cap="flat">
                <a:noFill/>
                <a:prstDash val="solid"/>
                <a:miter lim="800000"/>
              </a:ln>
            </p:spPr>
            <p:txBody>
              <a:bodyPr lIns="91028" tIns="45514" rIns="91028" bIns="45514"/>
              <a:lstStyle/>
              <a:p>
                <a:pPr defTabSz="1212050">
                  <a:defRPr/>
                </a:pPr>
                <a:endParaRPr lang="zh-CN" altLang="en-US" sz="2383" kern="0">
                  <a:solidFill>
                    <a:srgbClr val="1C1C1C"/>
                  </a:solidFill>
                  <a:latin typeface="Segoe UI" panose="020B0502040204020203" pitchFamily="34" charset="0"/>
                  <a:ea typeface="微软雅黑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Freeform 55">
                <a:extLst>
                  <a:ext uri="{FF2B5EF4-FFF2-40B4-BE49-F238E27FC236}">
                    <a16:creationId xmlns:a16="http://schemas.microsoft.com/office/drawing/2014/main" id="{1C844ACE-3535-4F5C-A648-A90C4D322058}"/>
                  </a:ext>
                </a:extLst>
              </p:cNvPr>
              <p:cNvSpPr/>
              <p:nvPr/>
            </p:nvSpPr>
            <p:spPr bwMode="auto">
              <a:xfrm>
                <a:off x="3779890" y="1812646"/>
                <a:ext cx="639263" cy="599662"/>
              </a:xfrm>
              <a:custGeom>
                <a:avLst/>
                <a:gdLst>
                  <a:gd name="T0" fmla="*/ 137 w 303"/>
                  <a:gd name="T1" fmla="*/ 288 h 288"/>
                  <a:gd name="T2" fmla="*/ 0 w 303"/>
                  <a:gd name="T3" fmla="*/ 174 h 288"/>
                  <a:gd name="T4" fmla="*/ 2 w 303"/>
                  <a:gd name="T5" fmla="*/ 15 h 288"/>
                  <a:gd name="T6" fmla="*/ 54 w 303"/>
                  <a:gd name="T7" fmla="*/ 10 h 288"/>
                  <a:gd name="T8" fmla="*/ 85 w 303"/>
                  <a:gd name="T9" fmla="*/ 43 h 288"/>
                  <a:gd name="T10" fmla="*/ 106 w 303"/>
                  <a:gd name="T11" fmla="*/ 22 h 288"/>
                  <a:gd name="T12" fmla="*/ 128 w 303"/>
                  <a:gd name="T13" fmla="*/ 0 h 288"/>
                  <a:gd name="T14" fmla="*/ 303 w 303"/>
                  <a:gd name="T15" fmla="*/ 150 h 288"/>
                  <a:gd name="T16" fmla="*/ 137 w 303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288">
                    <a:moveTo>
                      <a:pt x="137" y="288"/>
                    </a:moveTo>
                    <a:lnTo>
                      <a:pt x="0" y="174"/>
                    </a:lnTo>
                    <a:lnTo>
                      <a:pt x="2" y="15"/>
                    </a:lnTo>
                    <a:lnTo>
                      <a:pt x="54" y="10"/>
                    </a:lnTo>
                    <a:lnTo>
                      <a:pt x="85" y="43"/>
                    </a:lnTo>
                    <a:lnTo>
                      <a:pt x="106" y="22"/>
                    </a:lnTo>
                    <a:lnTo>
                      <a:pt x="128" y="0"/>
                    </a:lnTo>
                    <a:lnTo>
                      <a:pt x="303" y="150"/>
                    </a:lnTo>
                    <a:lnTo>
                      <a:pt x="137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rgbClr val="1C1C1C">
                      <a:lumMod val="95000"/>
                      <a:lumOff val="5000"/>
                      <a:alpha val="0"/>
                    </a:srgbClr>
                  </a:gs>
                  <a:gs pos="0">
                    <a:srgbClr val="1C1C1C">
                      <a:lumMod val="95000"/>
                      <a:lumOff val="5000"/>
                      <a:alpha val="5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defTabSz="1212050">
                  <a:defRPr/>
                </a:pPr>
                <a:endParaRPr lang="zh-CN" altLang="en-US" sz="2383" kern="0">
                  <a:solidFill>
                    <a:srgbClr val="1C1C1C"/>
                  </a:solidFill>
                  <a:latin typeface="Segoe UI" panose="020B0502040204020203" pitchFamily="34" charset="0"/>
                  <a:ea typeface="微软雅黑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75" name="组合 2">
              <a:extLst>
                <a:ext uri="{FF2B5EF4-FFF2-40B4-BE49-F238E27FC236}">
                  <a16:creationId xmlns:a16="http://schemas.microsoft.com/office/drawing/2014/main" id="{BA2BD829-91CE-4FF8-9320-62C69C1EA9AC}"/>
                </a:ext>
              </a:extLst>
            </p:cNvPr>
            <p:cNvGrpSpPr/>
            <p:nvPr/>
          </p:nvGrpSpPr>
          <p:grpSpPr>
            <a:xfrm>
              <a:off x="6277878" y="1376925"/>
              <a:ext cx="2050441" cy="1782021"/>
              <a:chOff x="5009626" y="1278043"/>
              <a:chExt cx="1635013" cy="1420976"/>
            </a:xfrm>
          </p:grpSpPr>
          <p:sp>
            <p:nvSpPr>
              <p:cNvPr id="76" name="Freeform 5">
                <a:extLst>
                  <a:ext uri="{FF2B5EF4-FFF2-40B4-BE49-F238E27FC236}">
                    <a16:creationId xmlns:a16="http://schemas.microsoft.com/office/drawing/2014/main" id="{45B9F53D-E2F8-4D89-9209-D3E8C8097528}"/>
                  </a:ext>
                </a:extLst>
              </p:cNvPr>
              <p:cNvSpPr/>
              <p:nvPr/>
            </p:nvSpPr>
            <p:spPr bwMode="auto">
              <a:xfrm>
                <a:off x="5009626" y="1278043"/>
                <a:ext cx="1635013" cy="1420976"/>
              </a:xfrm>
              <a:custGeom>
                <a:avLst/>
                <a:gdLst>
                  <a:gd name="T0" fmla="*/ 365 w 1306"/>
                  <a:gd name="T1" fmla="*/ 1149 h 1149"/>
                  <a:gd name="T2" fmla="*/ 300 w 1306"/>
                  <a:gd name="T3" fmla="*/ 1111 h 1149"/>
                  <a:gd name="T4" fmla="*/ 12 w 1306"/>
                  <a:gd name="T5" fmla="*/ 613 h 1149"/>
                  <a:gd name="T6" fmla="*/ 12 w 1306"/>
                  <a:gd name="T7" fmla="*/ 537 h 1149"/>
                  <a:gd name="T8" fmla="*/ 300 w 1306"/>
                  <a:gd name="T9" fmla="*/ 38 h 1149"/>
                  <a:gd name="T10" fmla="*/ 365 w 1306"/>
                  <a:gd name="T11" fmla="*/ 0 h 1149"/>
                  <a:gd name="T12" fmla="*/ 941 w 1306"/>
                  <a:gd name="T13" fmla="*/ 0 h 1149"/>
                  <a:gd name="T14" fmla="*/ 1006 w 1306"/>
                  <a:gd name="T15" fmla="*/ 38 h 1149"/>
                  <a:gd name="T16" fmla="*/ 1294 w 1306"/>
                  <a:gd name="T17" fmla="*/ 537 h 1149"/>
                  <a:gd name="T18" fmla="*/ 1294 w 1306"/>
                  <a:gd name="T19" fmla="*/ 613 h 1149"/>
                  <a:gd name="T20" fmla="*/ 1006 w 1306"/>
                  <a:gd name="T21" fmla="*/ 1111 h 1149"/>
                  <a:gd name="T22" fmla="*/ 941 w 1306"/>
                  <a:gd name="T23" fmla="*/ 1149 h 1149"/>
                  <a:gd name="T24" fmla="*/ 365 w 1306"/>
                  <a:gd name="T25" fmla="*/ 1149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1149">
                    <a:moveTo>
                      <a:pt x="365" y="1149"/>
                    </a:moveTo>
                    <a:cubicBezTo>
                      <a:pt x="341" y="1149"/>
                      <a:pt x="312" y="1132"/>
                      <a:pt x="300" y="1111"/>
                    </a:cubicBezTo>
                    <a:cubicBezTo>
                      <a:pt x="12" y="613"/>
                      <a:pt x="12" y="613"/>
                      <a:pt x="12" y="613"/>
                    </a:cubicBezTo>
                    <a:cubicBezTo>
                      <a:pt x="0" y="592"/>
                      <a:pt x="0" y="558"/>
                      <a:pt x="12" y="537"/>
                    </a:cubicBezTo>
                    <a:cubicBezTo>
                      <a:pt x="300" y="38"/>
                      <a:pt x="300" y="38"/>
                      <a:pt x="300" y="38"/>
                    </a:cubicBezTo>
                    <a:cubicBezTo>
                      <a:pt x="312" y="17"/>
                      <a:pt x="341" y="0"/>
                      <a:pt x="365" y="0"/>
                    </a:cubicBezTo>
                    <a:cubicBezTo>
                      <a:pt x="941" y="0"/>
                      <a:pt x="941" y="0"/>
                      <a:pt x="941" y="0"/>
                    </a:cubicBezTo>
                    <a:cubicBezTo>
                      <a:pt x="965" y="0"/>
                      <a:pt x="994" y="17"/>
                      <a:pt x="1006" y="38"/>
                    </a:cubicBezTo>
                    <a:cubicBezTo>
                      <a:pt x="1294" y="537"/>
                      <a:pt x="1294" y="537"/>
                      <a:pt x="1294" y="537"/>
                    </a:cubicBezTo>
                    <a:cubicBezTo>
                      <a:pt x="1306" y="558"/>
                      <a:pt x="1306" y="592"/>
                      <a:pt x="1294" y="613"/>
                    </a:cubicBezTo>
                    <a:cubicBezTo>
                      <a:pt x="1006" y="1111"/>
                      <a:pt x="1006" y="1111"/>
                      <a:pt x="1006" y="1111"/>
                    </a:cubicBezTo>
                    <a:cubicBezTo>
                      <a:pt x="994" y="1132"/>
                      <a:pt x="965" y="1149"/>
                      <a:pt x="941" y="1149"/>
                    </a:cubicBezTo>
                    <a:lnTo>
                      <a:pt x="365" y="1149"/>
                    </a:lnTo>
                    <a:close/>
                  </a:path>
                </a:pathLst>
              </a:custGeom>
              <a:solidFill>
                <a:srgbClr val="F0F0F0"/>
              </a:solidFill>
              <a:ln w="28575" cap="flat" cmpd="sng" algn="ctr">
                <a:gradFill flip="none" rotWithShape="1">
                  <a:gsLst>
                    <a:gs pos="100000">
                      <a:srgbClr val="FFFFFF"/>
                    </a:gs>
                    <a:gs pos="0">
                      <a:srgbClr val="D9D9DA"/>
                    </a:gs>
                  </a:gsLst>
                  <a:lin ang="13500000" scaled="1"/>
                  <a:tileRect/>
                </a:gradFill>
                <a:prstDash val="solid"/>
                <a:miter lim="800000"/>
              </a:ln>
              <a:effectLst>
                <a:outerShdw blurRad="279400" dist="165100" dir="2700000" algn="t" rotWithShape="0">
                  <a:prstClr val="black">
                    <a:alpha val="35000"/>
                  </a:prstClr>
                </a:outerShdw>
              </a:effectLst>
            </p:spPr>
            <p:txBody>
              <a:bodyPr lIns="91028" tIns="45514" rIns="91028" bIns="45514" anchor="ctr"/>
              <a:lstStyle/>
              <a:p>
                <a:pPr algn="ctr" defTabSz="1212050">
                  <a:defRPr/>
                </a:pPr>
                <a:endParaRPr lang="zh-CN" altLang="en-US" sz="2383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60B797D5-345C-4692-9B7F-343E9403E007}"/>
                  </a:ext>
                </a:extLst>
              </p:cNvPr>
              <p:cNvSpPr/>
              <p:nvPr/>
            </p:nvSpPr>
            <p:spPr bwMode="auto">
              <a:xfrm>
                <a:off x="5226114" y="1463860"/>
                <a:ext cx="1202036" cy="1044679"/>
              </a:xfrm>
              <a:custGeom>
                <a:avLst/>
                <a:gdLst>
                  <a:gd name="T0" fmla="*/ 365 w 1306"/>
                  <a:gd name="T1" fmla="*/ 1149 h 1149"/>
                  <a:gd name="T2" fmla="*/ 300 w 1306"/>
                  <a:gd name="T3" fmla="*/ 1111 h 1149"/>
                  <a:gd name="T4" fmla="*/ 12 w 1306"/>
                  <a:gd name="T5" fmla="*/ 613 h 1149"/>
                  <a:gd name="T6" fmla="*/ 12 w 1306"/>
                  <a:gd name="T7" fmla="*/ 537 h 1149"/>
                  <a:gd name="T8" fmla="*/ 300 w 1306"/>
                  <a:gd name="T9" fmla="*/ 38 h 1149"/>
                  <a:gd name="T10" fmla="*/ 365 w 1306"/>
                  <a:gd name="T11" fmla="*/ 0 h 1149"/>
                  <a:gd name="T12" fmla="*/ 941 w 1306"/>
                  <a:gd name="T13" fmla="*/ 0 h 1149"/>
                  <a:gd name="T14" fmla="*/ 1006 w 1306"/>
                  <a:gd name="T15" fmla="*/ 38 h 1149"/>
                  <a:gd name="T16" fmla="*/ 1294 w 1306"/>
                  <a:gd name="T17" fmla="*/ 537 h 1149"/>
                  <a:gd name="T18" fmla="*/ 1294 w 1306"/>
                  <a:gd name="T19" fmla="*/ 613 h 1149"/>
                  <a:gd name="T20" fmla="*/ 1006 w 1306"/>
                  <a:gd name="T21" fmla="*/ 1111 h 1149"/>
                  <a:gd name="T22" fmla="*/ 941 w 1306"/>
                  <a:gd name="T23" fmla="*/ 1149 h 1149"/>
                  <a:gd name="T24" fmla="*/ 365 w 1306"/>
                  <a:gd name="T25" fmla="*/ 1149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1149">
                    <a:moveTo>
                      <a:pt x="365" y="1149"/>
                    </a:moveTo>
                    <a:cubicBezTo>
                      <a:pt x="341" y="1149"/>
                      <a:pt x="312" y="1132"/>
                      <a:pt x="300" y="1111"/>
                    </a:cubicBezTo>
                    <a:cubicBezTo>
                      <a:pt x="12" y="613"/>
                      <a:pt x="12" y="613"/>
                      <a:pt x="12" y="613"/>
                    </a:cubicBezTo>
                    <a:cubicBezTo>
                      <a:pt x="0" y="592"/>
                      <a:pt x="0" y="558"/>
                      <a:pt x="12" y="537"/>
                    </a:cubicBezTo>
                    <a:cubicBezTo>
                      <a:pt x="300" y="38"/>
                      <a:pt x="300" y="38"/>
                      <a:pt x="300" y="38"/>
                    </a:cubicBezTo>
                    <a:cubicBezTo>
                      <a:pt x="312" y="17"/>
                      <a:pt x="341" y="0"/>
                      <a:pt x="365" y="0"/>
                    </a:cubicBezTo>
                    <a:cubicBezTo>
                      <a:pt x="941" y="0"/>
                      <a:pt x="941" y="0"/>
                      <a:pt x="941" y="0"/>
                    </a:cubicBezTo>
                    <a:cubicBezTo>
                      <a:pt x="965" y="0"/>
                      <a:pt x="994" y="17"/>
                      <a:pt x="1006" y="38"/>
                    </a:cubicBezTo>
                    <a:cubicBezTo>
                      <a:pt x="1294" y="537"/>
                      <a:pt x="1294" y="537"/>
                      <a:pt x="1294" y="537"/>
                    </a:cubicBezTo>
                    <a:cubicBezTo>
                      <a:pt x="1306" y="558"/>
                      <a:pt x="1306" y="592"/>
                      <a:pt x="1294" y="613"/>
                    </a:cubicBezTo>
                    <a:cubicBezTo>
                      <a:pt x="1006" y="1111"/>
                      <a:pt x="1006" y="1111"/>
                      <a:pt x="1006" y="1111"/>
                    </a:cubicBezTo>
                    <a:cubicBezTo>
                      <a:pt x="994" y="1132"/>
                      <a:pt x="965" y="1149"/>
                      <a:pt x="941" y="1149"/>
                    </a:cubicBezTo>
                    <a:lnTo>
                      <a:pt x="365" y="1149"/>
                    </a:lnTo>
                    <a:close/>
                  </a:path>
                </a:pathLst>
              </a:custGeom>
              <a:solidFill>
                <a:srgbClr val="1575B6"/>
              </a:solidFill>
              <a:ln w="28575" cap="flat">
                <a:noFill/>
                <a:prstDash val="solid"/>
                <a:miter lim="800000"/>
              </a:ln>
            </p:spPr>
            <p:txBody>
              <a:bodyPr lIns="91028" tIns="45514" rIns="91028" bIns="45514"/>
              <a:lstStyle/>
              <a:p>
                <a:pPr defTabSz="1212050">
                  <a:defRPr/>
                </a:pPr>
                <a:endParaRPr lang="zh-CN" altLang="en-US" sz="2383" kern="0">
                  <a:solidFill>
                    <a:srgbClr val="1C1C1C"/>
                  </a:solidFill>
                  <a:latin typeface="Segoe UI" panose="020B0502040204020203" pitchFamily="34" charset="0"/>
                  <a:ea typeface="微软雅黑"/>
                  <a:cs typeface="Segoe UI" panose="020B0502040204020203" pitchFamily="34" charset="0"/>
                </a:endParaRPr>
              </a:p>
            </p:txBody>
          </p:sp>
          <p:sp>
            <p:nvSpPr>
              <p:cNvPr id="78" name="Freeform 58">
                <a:extLst>
                  <a:ext uri="{FF2B5EF4-FFF2-40B4-BE49-F238E27FC236}">
                    <a16:creationId xmlns:a16="http://schemas.microsoft.com/office/drawing/2014/main" id="{1EAB2788-4BEE-4C6E-9F5A-191273667F1A}"/>
                  </a:ext>
                </a:extLst>
              </p:cNvPr>
              <p:cNvSpPr/>
              <p:nvPr/>
            </p:nvSpPr>
            <p:spPr bwMode="auto">
              <a:xfrm>
                <a:off x="5653373" y="1815140"/>
                <a:ext cx="654437" cy="593416"/>
              </a:xfrm>
              <a:custGeom>
                <a:avLst/>
                <a:gdLst>
                  <a:gd name="T0" fmla="*/ 137 w 310"/>
                  <a:gd name="T1" fmla="*/ 285 h 285"/>
                  <a:gd name="T2" fmla="*/ 0 w 310"/>
                  <a:gd name="T3" fmla="*/ 171 h 285"/>
                  <a:gd name="T4" fmla="*/ 2 w 310"/>
                  <a:gd name="T5" fmla="*/ 12 h 285"/>
                  <a:gd name="T6" fmla="*/ 54 w 310"/>
                  <a:gd name="T7" fmla="*/ 7 h 285"/>
                  <a:gd name="T8" fmla="*/ 87 w 310"/>
                  <a:gd name="T9" fmla="*/ 40 h 285"/>
                  <a:gd name="T10" fmla="*/ 97 w 310"/>
                  <a:gd name="T11" fmla="*/ 7 h 285"/>
                  <a:gd name="T12" fmla="*/ 137 w 310"/>
                  <a:gd name="T13" fmla="*/ 0 h 285"/>
                  <a:gd name="T14" fmla="*/ 310 w 310"/>
                  <a:gd name="T15" fmla="*/ 150 h 285"/>
                  <a:gd name="T16" fmla="*/ 137 w 310"/>
                  <a:gd name="T17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5">
                    <a:moveTo>
                      <a:pt x="137" y="285"/>
                    </a:moveTo>
                    <a:lnTo>
                      <a:pt x="0" y="171"/>
                    </a:lnTo>
                    <a:lnTo>
                      <a:pt x="2" y="12"/>
                    </a:lnTo>
                    <a:lnTo>
                      <a:pt x="54" y="7"/>
                    </a:lnTo>
                    <a:lnTo>
                      <a:pt x="87" y="40"/>
                    </a:lnTo>
                    <a:lnTo>
                      <a:pt x="97" y="7"/>
                    </a:lnTo>
                    <a:lnTo>
                      <a:pt x="137" y="0"/>
                    </a:lnTo>
                    <a:lnTo>
                      <a:pt x="310" y="150"/>
                    </a:lnTo>
                    <a:lnTo>
                      <a:pt x="137" y="285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rgbClr val="1C1C1C">
                      <a:lumMod val="95000"/>
                      <a:lumOff val="5000"/>
                      <a:alpha val="0"/>
                    </a:srgbClr>
                  </a:gs>
                  <a:gs pos="0">
                    <a:srgbClr val="1C1C1C">
                      <a:lumMod val="95000"/>
                      <a:lumOff val="5000"/>
                      <a:alpha val="5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defTabSz="1212050">
                  <a:defRPr/>
                </a:pPr>
                <a:endParaRPr lang="zh-CN" altLang="en-US" sz="2383" kern="0" dirty="0">
                  <a:solidFill>
                    <a:srgbClr val="1C1C1C"/>
                  </a:solidFill>
                  <a:latin typeface="Segoe UI" panose="020B0502040204020203" pitchFamily="34" charset="0"/>
                  <a:ea typeface="微软雅黑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79" name="组合 3">
              <a:extLst>
                <a:ext uri="{FF2B5EF4-FFF2-40B4-BE49-F238E27FC236}">
                  <a16:creationId xmlns:a16="http://schemas.microsoft.com/office/drawing/2014/main" id="{E640B099-7B45-470E-9C86-6D340CD66750}"/>
                </a:ext>
              </a:extLst>
            </p:cNvPr>
            <p:cNvGrpSpPr/>
            <p:nvPr/>
          </p:nvGrpSpPr>
          <p:grpSpPr>
            <a:xfrm>
              <a:off x="6277878" y="3642225"/>
              <a:ext cx="2050441" cy="1782021"/>
              <a:chOff x="5009626" y="3084384"/>
              <a:chExt cx="1635013" cy="1420976"/>
            </a:xfrm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FD367D3D-20FC-4849-A6F4-6DA522C58C8D}"/>
                  </a:ext>
                </a:extLst>
              </p:cNvPr>
              <p:cNvSpPr/>
              <p:nvPr/>
            </p:nvSpPr>
            <p:spPr bwMode="auto">
              <a:xfrm>
                <a:off x="5009626" y="3084384"/>
                <a:ext cx="1635013" cy="1420976"/>
              </a:xfrm>
              <a:custGeom>
                <a:avLst/>
                <a:gdLst>
                  <a:gd name="T0" fmla="*/ 365 w 1306"/>
                  <a:gd name="T1" fmla="*/ 1149 h 1149"/>
                  <a:gd name="T2" fmla="*/ 300 w 1306"/>
                  <a:gd name="T3" fmla="*/ 1111 h 1149"/>
                  <a:gd name="T4" fmla="*/ 12 w 1306"/>
                  <a:gd name="T5" fmla="*/ 613 h 1149"/>
                  <a:gd name="T6" fmla="*/ 12 w 1306"/>
                  <a:gd name="T7" fmla="*/ 537 h 1149"/>
                  <a:gd name="T8" fmla="*/ 300 w 1306"/>
                  <a:gd name="T9" fmla="*/ 38 h 1149"/>
                  <a:gd name="T10" fmla="*/ 365 w 1306"/>
                  <a:gd name="T11" fmla="*/ 0 h 1149"/>
                  <a:gd name="T12" fmla="*/ 941 w 1306"/>
                  <a:gd name="T13" fmla="*/ 0 h 1149"/>
                  <a:gd name="T14" fmla="*/ 1006 w 1306"/>
                  <a:gd name="T15" fmla="*/ 38 h 1149"/>
                  <a:gd name="T16" fmla="*/ 1294 w 1306"/>
                  <a:gd name="T17" fmla="*/ 537 h 1149"/>
                  <a:gd name="T18" fmla="*/ 1294 w 1306"/>
                  <a:gd name="T19" fmla="*/ 613 h 1149"/>
                  <a:gd name="T20" fmla="*/ 1006 w 1306"/>
                  <a:gd name="T21" fmla="*/ 1111 h 1149"/>
                  <a:gd name="T22" fmla="*/ 941 w 1306"/>
                  <a:gd name="T23" fmla="*/ 1149 h 1149"/>
                  <a:gd name="T24" fmla="*/ 365 w 1306"/>
                  <a:gd name="T25" fmla="*/ 1149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1149">
                    <a:moveTo>
                      <a:pt x="365" y="1149"/>
                    </a:moveTo>
                    <a:cubicBezTo>
                      <a:pt x="341" y="1149"/>
                      <a:pt x="312" y="1132"/>
                      <a:pt x="300" y="1111"/>
                    </a:cubicBezTo>
                    <a:cubicBezTo>
                      <a:pt x="12" y="613"/>
                      <a:pt x="12" y="613"/>
                      <a:pt x="12" y="613"/>
                    </a:cubicBezTo>
                    <a:cubicBezTo>
                      <a:pt x="0" y="592"/>
                      <a:pt x="0" y="558"/>
                      <a:pt x="12" y="537"/>
                    </a:cubicBezTo>
                    <a:cubicBezTo>
                      <a:pt x="300" y="38"/>
                      <a:pt x="300" y="38"/>
                      <a:pt x="300" y="38"/>
                    </a:cubicBezTo>
                    <a:cubicBezTo>
                      <a:pt x="312" y="17"/>
                      <a:pt x="341" y="0"/>
                      <a:pt x="365" y="0"/>
                    </a:cubicBezTo>
                    <a:cubicBezTo>
                      <a:pt x="941" y="0"/>
                      <a:pt x="941" y="0"/>
                      <a:pt x="941" y="0"/>
                    </a:cubicBezTo>
                    <a:cubicBezTo>
                      <a:pt x="965" y="0"/>
                      <a:pt x="994" y="17"/>
                      <a:pt x="1006" y="38"/>
                    </a:cubicBezTo>
                    <a:cubicBezTo>
                      <a:pt x="1294" y="537"/>
                      <a:pt x="1294" y="537"/>
                      <a:pt x="1294" y="537"/>
                    </a:cubicBezTo>
                    <a:cubicBezTo>
                      <a:pt x="1306" y="558"/>
                      <a:pt x="1306" y="592"/>
                      <a:pt x="1294" y="613"/>
                    </a:cubicBezTo>
                    <a:cubicBezTo>
                      <a:pt x="1006" y="1111"/>
                      <a:pt x="1006" y="1111"/>
                      <a:pt x="1006" y="1111"/>
                    </a:cubicBezTo>
                    <a:cubicBezTo>
                      <a:pt x="994" y="1132"/>
                      <a:pt x="965" y="1149"/>
                      <a:pt x="941" y="1149"/>
                    </a:cubicBezTo>
                    <a:lnTo>
                      <a:pt x="365" y="1149"/>
                    </a:lnTo>
                    <a:close/>
                  </a:path>
                </a:pathLst>
              </a:custGeom>
              <a:solidFill>
                <a:srgbClr val="F0F0F0"/>
              </a:solidFill>
              <a:ln w="28575" cap="flat" cmpd="sng" algn="ctr">
                <a:gradFill flip="none" rotWithShape="1">
                  <a:gsLst>
                    <a:gs pos="100000">
                      <a:srgbClr val="FFFFFF"/>
                    </a:gs>
                    <a:gs pos="0">
                      <a:srgbClr val="D9D9DA"/>
                    </a:gs>
                  </a:gsLst>
                  <a:lin ang="13500000" scaled="1"/>
                  <a:tileRect/>
                </a:gradFill>
                <a:prstDash val="solid"/>
                <a:miter lim="800000"/>
              </a:ln>
              <a:effectLst>
                <a:outerShdw blurRad="279400" dist="165100" dir="2700000" algn="t" rotWithShape="0">
                  <a:prstClr val="black">
                    <a:alpha val="35000"/>
                  </a:prstClr>
                </a:outerShdw>
              </a:effectLst>
            </p:spPr>
            <p:txBody>
              <a:bodyPr lIns="91028" tIns="45514" rIns="91028" bIns="45514" anchor="ctr"/>
              <a:lstStyle/>
              <a:p>
                <a:pPr algn="ctr" defTabSz="1212050">
                  <a:defRPr/>
                </a:pPr>
                <a:endParaRPr lang="zh-CN" altLang="en-US" sz="2383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B04E9D46-F940-4E6E-9736-C7E9BDC20362}"/>
                  </a:ext>
                </a:extLst>
              </p:cNvPr>
              <p:cNvSpPr/>
              <p:nvPr/>
            </p:nvSpPr>
            <p:spPr bwMode="auto">
              <a:xfrm>
                <a:off x="5226114" y="3278100"/>
                <a:ext cx="1202036" cy="1044679"/>
              </a:xfrm>
              <a:custGeom>
                <a:avLst/>
                <a:gdLst>
                  <a:gd name="T0" fmla="*/ 365 w 1306"/>
                  <a:gd name="T1" fmla="*/ 1149 h 1149"/>
                  <a:gd name="T2" fmla="*/ 300 w 1306"/>
                  <a:gd name="T3" fmla="*/ 1111 h 1149"/>
                  <a:gd name="T4" fmla="*/ 12 w 1306"/>
                  <a:gd name="T5" fmla="*/ 613 h 1149"/>
                  <a:gd name="T6" fmla="*/ 12 w 1306"/>
                  <a:gd name="T7" fmla="*/ 537 h 1149"/>
                  <a:gd name="T8" fmla="*/ 300 w 1306"/>
                  <a:gd name="T9" fmla="*/ 38 h 1149"/>
                  <a:gd name="T10" fmla="*/ 365 w 1306"/>
                  <a:gd name="T11" fmla="*/ 0 h 1149"/>
                  <a:gd name="T12" fmla="*/ 941 w 1306"/>
                  <a:gd name="T13" fmla="*/ 0 h 1149"/>
                  <a:gd name="T14" fmla="*/ 1006 w 1306"/>
                  <a:gd name="T15" fmla="*/ 38 h 1149"/>
                  <a:gd name="T16" fmla="*/ 1294 w 1306"/>
                  <a:gd name="T17" fmla="*/ 537 h 1149"/>
                  <a:gd name="T18" fmla="*/ 1294 w 1306"/>
                  <a:gd name="T19" fmla="*/ 613 h 1149"/>
                  <a:gd name="T20" fmla="*/ 1006 w 1306"/>
                  <a:gd name="T21" fmla="*/ 1111 h 1149"/>
                  <a:gd name="T22" fmla="*/ 941 w 1306"/>
                  <a:gd name="T23" fmla="*/ 1149 h 1149"/>
                  <a:gd name="T24" fmla="*/ 365 w 1306"/>
                  <a:gd name="T25" fmla="*/ 1149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1149">
                    <a:moveTo>
                      <a:pt x="365" y="1149"/>
                    </a:moveTo>
                    <a:cubicBezTo>
                      <a:pt x="341" y="1149"/>
                      <a:pt x="312" y="1132"/>
                      <a:pt x="300" y="1111"/>
                    </a:cubicBezTo>
                    <a:cubicBezTo>
                      <a:pt x="12" y="613"/>
                      <a:pt x="12" y="613"/>
                      <a:pt x="12" y="613"/>
                    </a:cubicBezTo>
                    <a:cubicBezTo>
                      <a:pt x="0" y="592"/>
                      <a:pt x="0" y="558"/>
                      <a:pt x="12" y="537"/>
                    </a:cubicBezTo>
                    <a:cubicBezTo>
                      <a:pt x="300" y="38"/>
                      <a:pt x="300" y="38"/>
                      <a:pt x="300" y="38"/>
                    </a:cubicBezTo>
                    <a:cubicBezTo>
                      <a:pt x="312" y="17"/>
                      <a:pt x="341" y="0"/>
                      <a:pt x="365" y="0"/>
                    </a:cubicBezTo>
                    <a:cubicBezTo>
                      <a:pt x="941" y="0"/>
                      <a:pt x="941" y="0"/>
                      <a:pt x="941" y="0"/>
                    </a:cubicBezTo>
                    <a:cubicBezTo>
                      <a:pt x="965" y="0"/>
                      <a:pt x="994" y="17"/>
                      <a:pt x="1006" y="38"/>
                    </a:cubicBezTo>
                    <a:cubicBezTo>
                      <a:pt x="1294" y="537"/>
                      <a:pt x="1294" y="537"/>
                      <a:pt x="1294" y="537"/>
                    </a:cubicBezTo>
                    <a:cubicBezTo>
                      <a:pt x="1306" y="558"/>
                      <a:pt x="1306" y="592"/>
                      <a:pt x="1294" y="613"/>
                    </a:cubicBezTo>
                    <a:cubicBezTo>
                      <a:pt x="1006" y="1111"/>
                      <a:pt x="1006" y="1111"/>
                      <a:pt x="1006" y="1111"/>
                    </a:cubicBezTo>
                    <a:cubicBezTo>
                      <a:pt x="994" y="1132"/>
                      <a:pt x="965" y="1149"/>
                      <a:pt x="941" y="1149"/>
                    </a:cubicBezTo>
                    <a:lnTo>
                      <a:pt x="365" y="1149"/>
                    </a:lnTo>
                    <a:close/>
                  </a:path>
                </a:pathLst>
              </a:custGeom>
              <a:solidFill>
                <a:srgbClr val="1575B6"/>
              </a:solidFill>
              <a:ln w="28575" cap="flat" cmpd="sng" algn="ctr">
                <a:noFill/>
                <a:prstDash val="solid"/>
              </a:ln>
              <a:effectLst>
                <a:outerShdw blurRad="279400" dist="76200" dir="2700000" sx="101000" sy="101000" algn="tl" rotWithShape="0">
                  <a:prstClr val="black">
                    <a:alpha val="28000"/>
                  </a:prstClr>
                </a:outerShdw>
              </a:effectLst>
            </p:spPr>
            <p:txBody>
              <a:bodyPr lIns="91028" tIns="45514" rIns="91028" bIns="45514" anchor="ctr"/>
              <a:lstStyle/>
              <a:p>
                <a:pPr algn="ctr" defTabSz="1212050">
                  <a:defRPr/>
                </a:pPr>
                <a:endParaRPr lang="zh-CN" altLang="en-US" sz="2383" kern="0">
                  <a:solidFill>
                    <a:srgbClr val="FFFFFF"/>
                  </a:solidFill>
                  <a:latin typeface="Segoe UI" panose="020B0502040204020203" pitchFamily="34" charset="0"/>
                  <a:ea typeface="微软雅黑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74D75061-7B69-475B-9376-D7DAF5DA6F20}"/>
                  </a:ext>
                </a:extLst>
              </p:cNvPr>
              <p:cNvSpPr/>
              <p:nvPr/>
            </p:nvSpPr>
            <p:spPr bwMode="auto">
              <a:xfrm>
                <a:off x="5666021" y="3598792"/>
                <a:ext cx="654435" cy="595498"/>
              </a:xfrm>
              <a:custGeom>
                <a:avLst/>
                <a:gdLst>
                  <a:gd name="T0" fmla="*/ 140 w 310"/>
                  <a:gd name="T1" fmla="*/ 286 h 286"/>
                  <a:gd name="T2" fmla="*/ 0 w 310"/>
                  <a:gd name="T3" fmla="*/ 172 h 286"/>
                  <a:gd name="T4" fmla="*/ 2 w 310"/>
                  <a:gd name="T5" fmla="*/ 12 h 286"/>
                  <a:gd name="T6" fmla="*/ 57 w 310"/>
                  <a:gd name="T7" fmla="*/ 7 h 286"/>
                  <a:gd name="T8" fmla="*/ 88 w 310"/>
                  <a:gd name="T9" fmla="*/ 41 h 286"/>
                  <a:gd name="T10" fmla="*/ 97 w 310"/>
                  <a:gd name="T11" fmla="*/ 7 h 286"/>
                  <a:gd name="T12" fmla="*/ 135 w 310"/>
                  <a:gd name="T13" fmla="*/ 0 h 286"/>
                  <a:gd name="T14" fmla="*/ 310 w 310"/>
                  <a:gd name="T15" fmla="*/ 150 h 286"/>
                  <a:gd name="T16" fmla="*/ 140 w 310"/>
                  <a:gd name="T17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6">
                    <a:moveTo>
                      <a:pt x="140" y="286"/>
                    </a:moveTo>
                    <a:lnTo>
                      <a:pt x="0" y="172"/>
                    </a:lnTo>
                    <a:lnTo>
                      <a:pt x="2" y="12"/>
                    </a:lnTo>
                    <a:lnTo>
                      <a:pt x="57" y="7"/>
                    </a:lnTo>
                    <a:lnTo>
                      <a:pt x="88" y="41"/>
                    </a:lnTo>
                    <a:lnTo>
                      <a:pt x="97" y="7"/>
                    </a:lnTo>
                    <a:lnTo>
                      <a:pt x="135" y="0"/>
                    </a:lnTo>
                    <a:lnTo>
                      <a:pt x="310" y="150"/>
                    </a:lnTo>
                    <a:lnTo>
                      <a:pt x="140" y="286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rgbClr val="1C1C1C">
                      <a:lumMod val="95000"/>
                      <a:lumOff val="5000"/>
                      <a:alpha val="0"/>
                    </a:srgbClr>
                  </a:gs>
                  <a:gs pos="0">
                    <a:srgbClr val="1C1C1C">
                      <a:lumMod val="95000"/>
                      <a:lumOff val="5000"/>
                      <a:alpha val="5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defTabSz="1212050">
                  <a:defRPr/>
                </a:pPr>
                <a:endParaRPr lang="zh-CN" altLang="en-US" sz="2383" kern="0">
                  <a:solidFill>
                    <a:srgbClr val="1C1C1C"/>
                  </a:solidFill>
                  <a:latin typeface="Segoe UI" panose="020B0502040204020203" pitchFamily="34" charset="0"/>
                  <a:ea typeface="微软雅黑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83" name="组合 4">
              <a:extLst>
                <a:ext uri="{FF2B5EF4-FFF2-40B4-BE49-F238E27FC236}">
                  <a16:creationId xmlns:a16="http://schemas.microsoft.com/office/drawing/2014/main" id="{E5DC199F-AF13-4287-8B95-AFF4A5CC1423}"/>
                </a:ext>
              </a:extLst>
            </p:cNvPr>
            <p:cNvGrpSpPr/>
            <p:nvPr/>
          </p:nvGrpSpPr>
          <p:grpSpPr>
            <a:xfrm>
              <a:off x="3898472" y="3642225"/>
              <a:ext cx="2050441" cy="1782021"/>
              <a:chOff x="3112298" y="3084384"/>
              <a:chExt cx="1635013" cy="1420976"/>
            </a:xfrm>
          </p:grpSpPr>
          <p:sp>
            <p:nvSpPr>
              <p:cNvPr id="84" name="Freeform 5">
                <a:extLst>
                  <a:ext uri="{FF2B5EF4-FFF2-40B4-BE49-F238E27FC236}">
                    <a16:creationId xmlns:a16="http://schemas.microsoft.com/office/drawing/2014/main" id="{94C25594-CB54-4958-8B9D-5192C9E0A494}"/>
                  </a:ext>
                </a:extLst>
              </p:cNvPr>
              <p:cNvSpPr/>
              <p:nvPr/>
            </p:nvSpPr>
            <p:spPr bwMode="auto">
              <a:xfrm>
                <a:off x="3112298" y="3084384"/>
                <a:ext cx="1635013" cy="1420976"/>
              </a:xfrm>
              <a:custGeom>
                <a:avLst/>
                <a:gdLst>
                  <a:gd name="T0" fmla="*/ 365 w 1306"/>
                  <a:gd name="T1" fmla="*/ 1149 h 1149"/>
                  <a:gd name="T2" fmla="*/ 300 w 1306"/>
                  <a:gd name="T3" fmla="*/ 1111 h 1149"/>
                  <a:gd name="T4" fmla="*/ 12 w 1306"/>
                  <a:gd name="T5" fmla="*/ 613 h 1149"/>
                  <a:gd name="T6" fmla="*/ 12 w 1306"/>
                  <a:gd name="T7" fmla="*/ 537 h 1149"/>
                  <a:gd name="T8" fmla="*/ 300 w 1306"/>
                  <a:gd name="T9" fmla="*/ 38 h 1149"/>
                  <a:gd name="T10" fmla="*/ 365 w 1306"/>
                  <a:gd name="T11" fmla="*/ 0 h 1149"/>
                  <a:gd name="T12" fmla="*/ 941 w 1306"/>
                  <a:gd name="T13" fmla="*/ 0 h 1149"/>
                  <a:gd name="T14" fmla="*/ 1006 w 1306"/>
                  <a:gd name="T15" fmla="*/ 38 h 1149"/>
                  <a:gd name="T16" fmla="*/ 1294 w 1306"/>
                  <a:gd name="T17" fmla="*/ 537 h 1149"/>
                  <a:gd name="T18" fmla="*/ 1294 w 1306"/>
                  <a:gd name="T19" fmla="*/ 613 h 1149"/>
                  <a:gd name="T20" fmla="*/ 1006 w 1306"/>
                  <a:gd name="T21" fmla="*/ 1111 h 1149"/>
                  <a:gd name="T22" fmla="*/ 941 w 1306"/>
                  <a:gd name="T23" fmla="*/ 1149 h 1149"/>
                  <a:gd name="T24" fmla="*/ 365 w 1306"/>
                  <a:gd name="T25" fmla="*/ 1149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1149">
                    <a:moveTo>
                      <a:pt x="365" y="1149"/>
                    </a:moveTo>
                    <a:cubicBezTo>
                      <a:pt x="341" y="1149"/>
                      <a:pt x="312" y="1132"/>
                      <a:pt x="300" y="1111"/>
                    </a:cubicBezTo>
                    <a:cubicBezTo>
                      <a:pt x="12" y="613"/>
                      <a:pt x="12" y="613"/>
                      <a:pt x="12" y="613"/>
                    </a:cubicBezTo>
                    <a:cubicBezTo>
                      <a:pt x="0" y="592"/>
                      <a:pt x="0" y="558"/>
                      <a:pt x="12" y="537"/>
                    </a:cubicBezTo>
                    <a:cubicBezTo>
                      <a:pt x="300" y="38"/>
                      <a:pt x="300" y="38"/>
                      <a:pt x="300" y="38"/>
                    </a:cubicBezTo>
                    <a:cubicBezTo>
                      <a:pt x="312" y="17"/>
                      <a:pt x="341" y="0"/>
                      <a:pt x="365" y="0"/>
                    </a:cubicBezTo>
                    <a:cubicBezTo>
                      <a:pt x="941" y="0"/>
                      <a:pt x="941" y="0"/>
                      <a:pt x="941" y="0"/>
                    </a:cubicBezTo>
                    <a:cubicBezTo>
                      <a:pt x="965" y="0"/>
                      <a:pt x="994" y="17"/>
                      <a:pt x="1006" y="38"/>
                    </a:cubicBezTo>
                    <a:cubicBezTo>
                      <a:pt x="1294" y="537"/>
                      <a:pt x="1294" y="537"/>
                      <a:pt x="1294" y="537"/>
                    </a:cubicBezTo>
                    <a:cubicBezTo>
                      <a:pt x="1306" y="558"/>
                      <a:pt x="1306" y="592"/>
                      <a:pt x="1294" y="613"/>
                    </a:cubicBezTo>
                    <a:cubicBezTo>
                      <a:pt x="1006" y="1111"/>
                      <a:pt x="1006" y="1111"/>
                      <a:pt x="1006" y="1111"/>
                    </a:cubicBezTo>
                    <a:cubicBezTo>
                      <a:pt x="994" y="1132"/>
                      <a:pt x="965" y="1149"/>
                      <a:pt x="941" y="1149"/>
                    </a:cubicBezTo>
                    <a:lnTo>
                      <a:pt x="365" y="1149"/>
                    </a:lnTo>
                    <a:close/>
                  </a:path>
                </a:pathLst>
              </a:custGeom>
              <a:solidFill>
                <a:srgbClr val="F0F0F0"/>
              </a:solidFill>
              <a:ln w="28575" cap="flat" cmpd="sng" algn="ctr">
                <a:gradFill flip="none" rotWithShape="1">
                  <a:gsLst>
                    <a:gs pos="100000">
                      <a:srgbClr val="FFFFFF"/>
                    </a:gs>
                    <a:gs pos="0">
                      <a:srgbClr val="D9D9DA"/>
                    </a:gs>
                  </a:gsLst>
                  <a:lin ang="13500000" scaled="1"/>
                  <a:tileRect/>
                </a:gradFill>
                <a:prstDash val="solid"/>
                <a:miter lim="800000"/>
              </a:ln>
              <a:effectLst>
                <a:outerShdw blurRad="279400" dist="165100" dir="2700000" algn="t" rotWithShape="0">
                  <a:prstClr val="black">
                    <a:alpha val="35000"/>
                  </a:prstClr>
                </a:outerShdw>
              </a:effectLst>
            </p:spPr>
            <p:txBody>
              <a:bodyPr lIns="91028" tIns="45514" rIns="91028" bIns="45514" anchor="ctr"/>
              <a:lstStyle/>
              <a:p>
                <a:pPr algn="ctr" defTabSz="1212050">
                  <a:defRPr/>
                </a:pPr>
                <a:endParaRPr lang="zh-CN" altLang="en-US" sz="2383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85" name="Freeform 5">
                <a:extLst>
                  <a:ext uri="{FF2B5EF4-FFF2-40B4-BE49-F238E27FC236}">
                    <a16:creationId xmlns:a16="http://schemas.microsoft.com/office/drawing/2014/main" id="{0DC1B5B5-3135-4E1D-B404-023A97118B08}"/>
                  </a:ext>
                </a:extLst>
              </p:cNvPr>
              <p:cNvSpPr/>
              <p:nvPr/>
            </p:nvSpPr>
            <p:spPr bwMode="auto">
              <a:xfrm>
                <a:off x="3332017" y="3268629"/>
                <a:ext cx="1202036" cy="1044679"/>
              </a:xfrm>
              <a:custGeom>
                <a:avLst/>
                <a:gdLst>
                  <a:gd name="T0" fmla="*/ 365 w 1306"/>
                  <a:gd name="T1" fmla="*/ 1149 h 1149"/>
                  <a:gd name="T2" fmla="*/ 300 w 1306"/>
                  <a:gd name="T3" fmla="*/ 1111 h 1149"/>
                  <a:gd name="T4" fmla="*/ 12 w 1306"/>
                  <a:gd name="T5" fmla="*/ 613 h 1149"/>
                  <a:gd name="T6" fmla="*/ 12 w 1306"/>
                  <a:gd name="T7" fmla="*/ 537 h 1149"/>
                  <a:gd name="T8" fmla="*/ 300 w 1306"/>
                  <a:gd name="T9" fmla="*/ 38 h 1149"/>
                  <a:gd name="T10" fmla="*/ 365 w 1306"/>
                  <a:gd name="T11" fmla="*/ 0 h 1149"/>
                  <a:gd name="T12" fmla="*/ 941 w 1306"/>
                  <a:gd name="T13" fmla="*/ 0 h 1149"/>
                  <a:gd name="T14" fmla="*/ 1006 w 1306"/>
                  <a:gd name="T15" fmla="*/ 38 h 1149"/>
                  <a:gd name="T16" fmla="*/ 1294 w 1306"/>
                  <a:gd name="T17" fmla="*/ 537 h 1149"/>
                  <a:gd name="T18" fmla="*/ 1294 w 1306"/>
                  <a:gd name="T19" fmla="*/ 613 h 1149"/>
                  <a:gd name="T20" fmla="*/ 1006 w 1306"/>
                  <a:gd name="T21" fmla="*/ 1111 h 1149"/>
                  <a:gd name="T22" fmla="*/ 941 w 1306"/>
                  <a:gd name="T23" fmla="*/ 1149 h 1149"/>
                  <a:gd name="T24" fmla="*/ 365 w 1306"/>
                  <a:gd name="T25" fmla="*/ 1149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1149">
                    <a:moveTo>
                      <a:pt x="365" y="1149"/>
                    </a:moveTo>
                    <a:cubicBezTo>
                      <a:pt x="341" y="1149"/>
                      <a:pt x="312" y="1132"/>
                      <a:pt x="300" y="1111"/>
                    </a:cubicBezTo>
                    <a:cubicBezTo>
                      <a:pt x="12" y="613"/>
                      <a:pt x="12" y="613"/>
                      <a:pt x="12" y="613"/>
                    </a:cubicBezTo>
                    <a:cubicBezTo>
                      <a:pt x="0" y="592"/>
                      <a:pt x="0" y="558"/>
                      <a:pt x="12" y="537"/>
                    </a:cubicBezTo>
                    <a:cubicBezTo>
                      <a:pt x="300" y="38"/>
                      <a:pt x="300" y="38"/>
                      <a:pt x="300" y="38"/>
                    </a:cubicBezTo>
                    <a:cubicBezTo>
                      <a:pt x="312" y="17"/>
                      <a:pt x="341" y="0"/>
                      <a:pt x="365" y="0"/>
                    </a:cubicBezTo>
                    <a:cubicBezTo>
                      <a:pt x="941" y="0"/>
                      <a:pt x="941" y="0"/>
                      <a:pt x="941" y="0"/>
                    </a:cubicBezTo>
                    <a:cubicBezTo>
                      <a:pt x="965" y="0"/>
                      <a:pt x="994" y="17"/>
                      <a:pt x="1006" y="38"/>
                    </a:cubicBezTo>
                    <a:cubicBezTo>
                      <a:pt x="1294" y="537"/>
                      <a:pt x="1294" y="537"/>
                      <a:pt x="1294" y="537"/>
                    </a:cubicBezTo>
                    <a:cubicBezTo>
                      <a:pt x="1306" y="558"/>
                      <a:pt x="1306" y="592"/>
                      <a:pt x="1294" y="613"/>
                    </a:cubicBezTo>
                    <a:cubicBezTo>
                      <a:pt x="1006" y="1111"/>
                      <a:pt x="1006" y="1111"/>
                      <a:pt x="1006" y="1111"/>
                    </a:cubicBezTo>
                    <a:cubicBezTo>
                      <a:pt x="994" y="1132"/>
                      <a:pt x="965" y="1149"/>
                      <a:pt x="941" y="1149"/>
                    </a:cubicBezTo>
                    <a:lnTo>
                      <a:pt x="365" y="1149"/>
                    </a:lnTo>
                    <a:close/>
                  </a:path>
                </a:pathLst>
              </a:custGeom>
              <a:solidFill>
                <a:srgbClr val="1575B6"/>
              </a:solidFill>
              <a:ln w="28575" cap="flat" cmpd="sng" algn="ctr">
                <a:noFill/>
                <a:prstDash val="solid"/>
              </a:ln>
              <a:effectLst>
                <a:outerShdw blurRad="279400" dist="76200" dir="2700000" sx="101000" sy="101000" algn="tl" rotWithShape="0">
                  <a:prstClr val="black">
                    <a:alpha val="28000"/>
                  </a:prstClr>
                </a:outerShdw>
              </a:effectLst>
            </p:spPr>
            <p:txBody>
              <a:bodyPr lIns="91028" tIns="45514" rIns="91028" bIns="45514" anchor="ctr"/>
              <a:lstStyle/>
              <a:p>
                <a:pPr algn="ctr" defTabSz="1212050">
                  <a:defRPr/>
                </a:pPr>
                <a:endParaRPr lang="zh-CN" altLang="en-US" sz="2383" kern="0">
                  <a:solidFill>
                    <a:srgbClr val="FFFFFF"/>
                  </a:solidFill>
                  <a:latin typeface="Segoe UI" panose="020B0502040204020203" pitchFamily="34" charset="0"/>
                  <a:ea typeface="微软雅黑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Freeform 64">
                <a:extLst>
                  <a:ext uri="{FF2B5EF4-FFF2-40B4-BE49-F238E27FC236}">
                    <a16:creationId xmlns:a16="http://schemas.microsoft.com/office/drawing/2014/main" id="{B28D8753-EB0A-494B-A0D6-6D185F7CF828}"/>
                  </a:ext>
                </a:extLst>
              </p:cNvPr>
              <p:cNvSpPr/>
              <p:nvPr/>
            </p:nvSpPr>
            <p:spPr bwMode="auto">
              <a:xfrm>
                <a:off x="3749495" y="3605453"/>
                <a:ext cx="664580" cy="600074"/>
              </a:xfrm>
              <a:custGeom>
                <a:avLst/>
                <a:gdLst>
                  <a:gd name="T0" fmla="*/ 140 w 315"/>
                  <a:gd name="T1" fmla="*/ 288 h 288"/>
                  <a:gd name="T2" fmla="*/ 0 w 315"/>
                  <a:gd name="T3" fmla="*/ 176 h 288"/>
                  <a:gd name="T4" fmla="*/ 2 w 315"/>
                  <a:gd name="T5" fmla="*/ 14 h 288"/>
                  <a:gd name="T6" fmla="*/ 57 w 315"/>
                  <a:gd name="T7" fmla="*/ 9 h 288"/>
                  <a:gd name="T8" fmla="*/ 97 w 315"/>
                  <a:gd name="T9" fmla="*/ 57 h 288"/>
                  <a:gd name="T10" fmla="*/ 113 w 315"/>
                  <a:gd name="T11" fmla="*/ 9 h 288"/>
                  <a:gd name="T12" fmla="*/ 140 w 315"/>
                  <a:gd name="T13" fmla="*/ 0 h 288"/>
                  <a:gd name="T14" fmla="*/ 315 w 315"/>
                  <a:gd name="T15" fmla="*/ 150 h 288"/>
                  <a:gd name="T16" fmla="*/ 140 w 315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288">
                    <a:moveTo>
                      <a:pt x="140" y="288"/>
                    </a:moveTo>
                    <a:lnTo>
                      <a:pt x="0" y="176"/>
                    </a:lnTo>
                    <a:lnTo>
                      <a:pt x="2" y="14"/>
                    </a:lnTo>
                    <a:lnTo>
                      <a:pt x="57" y="9"/>
                    </a:lnTo>
                    <a:lnTo>
                      <a:pt x="97" y="57"/>
                    </a:lnTo>
                    <a:lnTo>
                      <a:pt x="113" y="9"/>
                    </a:lnTo>
                    <a:lnTo>
                      <a:pt x="140" y="0"/>
                    </a:lnTo>
                    <a:lnTo>
                      <a:pt x="315" y="150"/>
                    </a:lnTo>
                    <a:lnTo>
                      <a:pt x="140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rgbClr val="1C1C1C">
                      <a:lumMod val="95000"/>
                      <a:lumOff val="5000"/>
                      <a:alpha val="0"/>
                    </a:srgbClr>
                  </a:gs>
                  <a:gs pos="0">
                    <a:srgbClr val="1C1C1C">
                      <a:lumMod val="95000"/>
                      <a:lumOff val="5000"/>
                      <a:alpha val="5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defTabSz="1212050">
                  <a:defRPr/>
                </a:pPr>
                <a:endParaRPr lang="zh-CN" altLang="en-US" sz="2383" kern="0">
                  <a:solidFill>
                    <a:srgbClr val="1C1C1C"/>
                  </a:solidFill>
                  <a:latin typeface="Segoe UI" panose="020B0502040204020203" pitchFamily="34" charset="0"/>
                  <a:ea typeface="微软雅黑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5EFA917C-1331-4902-80B0-1E8817F62FC7}"/>
                </a:ext>
              </a:extLst>
            </p:cNvPr>
            <p:cNvSpPr/>
            <p:nvPr/>
          </p:nvSpPr>
          <p:spPr bwMode="auto">
            <a:xfrm>
              <a:off x="7955120" y="1412505"/>
              <a:ext cx="2595563" cy="620848"/>
            </a:xfrm>
            <a:custGeom>
              <a:avLst/>
              <a:gdLst>
                <a:gd name="T0" fmla="*/ 280 w 1249"/>
                <a:gd name="T1" fmla="*/ 0 h 303"/>
                <a:gd name="T2" fmla="*/ 54 w 1249"/>
                <a:gd name="T3" fmla="*/ 229 h 303"/>
                <a:gd name="T4" fmla="*/ 38 w 1249"/>
                <a:gd name="T5" fmla="*/ 226 h 303"/>
                <a:gd name="T6" fmla="*/ 0 w 1249"/>
                <a:gd name="T7" fmla="*/ 264 h 303"/>
                <a:gd name="T8" fmla="*/ 38 w 1249"/>
                <a:gd name="T9" fmla="*/ 303 h 303"/>
                <a:gd name="T10" fmla="*/ 77 w 1249"/>
                <a:gd name="T11" fmla="*/ 264 h 303"/>
                <a:gd name="T12" fmla="*/ 64 w 1249"/>
                <a:gd name="T13" fmla="*/ 236 h 303"/>
                <a:gd name="T14" fmla="*/ 287 w 1249"/>
                <a:gd name="T15" fmla="*/ 12 h 303"/>
                <a:gd name="T16" fmla="*/ 1249 w 1249"/>
                <a:gd name="T17" fmla="*/ 12 h 303"/>
                <a:gd name="T18" fmla="*/ 1249 w 1249"/>
                <a:gd name="T19" fmla="*/ 0 h 303"/>
                <a:gd name="T20" fmla="*/ 280 w 1249"/>
                <a:gd name="T2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9" h="303">
                  <a:moveTo>
                    <a:pt x="280" y="0"/>
                  </a:moveTo>
                  <a:cubicBezTo>
                    <a:pt x="54" y="229"/>
                    <a:pt x="54" y="229"/>
                    <a:pt x="54" y="229"/>
                  </a:cubicBezTo>
                  <a:cubicBezTo>
                    <a:pt x="49" y="227"/>
                    <a:pt x="44" y="226"/>
                    <a:pt x="38" y="226"/>
                  </a:cubicBezTo>
                  <a:cubicBezTo>
                    <a:pt x="17" y="226"/>
                    <a:pt x="0" y="243"/>
                    <a:pt x="0" y="264"/>
                  </a:cubicBezTo>
                  <a:cubicBezTo>
                    <a:pt x="0" y="286"/>
                    <a:pt x="17" y="303"/>
                    <a:pt x="38" y="303"/>
                  </a:cubicBezTo>
                  <a:cubicBezTo>
                    <a:pt x="59" y="303"/>
                    <a:pt x="77" y="286"/>
                    <a:pt x="77" y="264"/>
                  </a:cubicBezTo>
                  <a:cubicBezTo>
                    <a:pt x="77" y="253"/>
                    <a:pt x="72" y="243"/>
                    <a:pt x="64" y="236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1249" y="12"/>
                    <a:pt x="1249" y="12"/>
                    <a:pt x="1249" y="12"/>
                  </a:cubicBezTo>
                  <a:cubicBezTo>
                    <a:pt x="1249" y="0"/>
                    <a:pt x="1249" y="0"/>
                    <a:pt x="1249" y="0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</p:spPr>
          <p:txBody>
            <a:bodyPr lIns="91028" tIns="45514" rIns="91028" bIns="45514"/>
            <a:lstStyle/>
            <a:p>
              <a:pPr defTabSz="1212050">
                <a:defRPr/>
              </a:pPr>
              <a:endParaRPr lang="zh-CN" altLang="en-US" sz="2383" kern="0">
                <a:solidFill>
                  <a:srgbClr val="1C1C1C"/>
                </a:solidFill>
                <a:latin typeface="Segoe UI" panose="020B0502040204020203" pitchFamily="34" charset="0"/>
                <a:ea typeface="微软雅黑"/>
                <a:cs typeface="Segoe UI" panose="020B0502040204020203" pitchFamily="34" charset="0"/>
              </a:endParaRPr>
            </a:p>
          </p:txBody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F86D5525-1774-4C6B-B5EB-08878FED903E}"/>
                </a:ext>
              </a:extLst>
            </p:cNvPr>
            <p:cNvSpPr/>
            <p:nvPr/>
          </p:nvSpPr>
          <p:spPr bwMode="auto">
            <a:xfrm flipH="1" flipV="1">
              <a:off x="1695607" y="1412505"/>
              <a:ext cx="2595562" cy="620848"/>
            </a:xfrm>
            <a:custGeom>
              <a:avLst/>
              <a:gdLst>
                <a:gd name="T0" fmla="*/ 280 w 1249"/>
                <a:gd name="T1" fmla="*/ 303 h 303"/>
                <a:gd name="T2" fmla="*/ 54 w 1249"/>
                <a:gd name="T3" fmla="*/ 73 h 303"/>
                <a:gd name="T4" fmla="*/ 38 w 1249"/>
                <a:gd name="T5" fmla="*/ 76 h 303"/>
                <a:gd name="T6" fmla="*/ 0 w 1249"/>
                <a:gd name="T7" fmla="*/ 38 h 303"/>
                <a:gd name="T8" fmla="*/ 38 w 1249"/>
                <a:gd name="T9" fmla="*/ 0 h 303"/>
                <a:gd name="T10" fmla="*/ 77 w 1249"/>
                <a:gd name="T11" fmla="*/ 38 h 303"/>
                <a:gd name="T12" fmla="*/ 64 w 1249"/>
                <a:gd name="T13" fmla="*/ 67 h 303"/>
                <a:gd name="T14" fmla="*/ 287 w 1249"/>
                <a:gd name="T15" fmla="*/ 291 h 303"/>
                <a:gd name="T16" fmla="*/ 1249 w 1249"/>
                <a:gd name="T17" fmla="*/ 291 h 303"/>
                <a:gd name="T18" fmla="*/ 1249 w 1249"/>
                <a:gd name="T19" fmla="*/ 303 h 303"/>
                <a:gd name="T20" fmla="*/ 280 w 1249"/>
                <a:gd name="T21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9" h="303">
                  <a:moveTo>
                    <a:pt x="280" y="303"/>
                  </a:moveTo>
                  <a:cubicBezTo>
                    <a:pt x="54" y="73"/>
                    <a:pt x="54" y="73"/>
                    <a:pt x="54" y="73"/>
                  </a:cubicBezTo>
                  <a:cubicBezTo>
                    <a:pt x="49" y="75"/>
                    <a:pt x="44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8"/>
                  </a:cubicBezTo>
                  <a:cubicBezTo>
                    <a:pt x="77" y="49"/>
                    <a:pt x="72" y="60"/>
                    <a:pt x="64" y="67"/>
                  </a:cubicBezTo>
                  <a:cubicBezTo>
                    <a:pt x="287" y="291"/>
                    <a:pt x="287" y="291"/>
                    <a:pt x="287" y="291"/>
                  </a:cubicBezTo>
                  <a:cubicBezTo>
                    <a:pt x="1249" y="291"/>
                    <a:pt x="1249" y="291"/>
                    <a:pt x="1249" y="291"/>
                  </a:cubicBezTo>
                  <a:cubicBezTo>
                    <a:pt x="1249" y="303"/>
                    <a:pt x="1249" y="303"/>
                    <a:pt x="1249" y="303"/>
                  </a:cubicBezTo>
                  <a:lnTo>
                    <a:pt x="280" y="303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</p:spPr>
          <p:txBody>
            <a:bodyPr lIns="91028" tIns="45514" rIns="91028" bIns="45514"/>
            <a:lstStyle/>
            <a:p>
              <a:pPr defTabSz="1212050">
                <a:defRPr/>
              </a:pPr>
              <a:endParaRPr lang="zh-CN" altLang="en-US" sz="2383" kern="0">
                <a:solidFill>
                  <a:srgbClr val="1C1C1C"/>
                </a:solidFill>
                <a:latin typeface="Segoe UI" panose="020B0502040204020203" pitchFamily="34" charset="0"/>
                <a:ea typeface="微软雅黑"/>
                <a:cs typeface="Segoe UI" panose="020B0502040204020203" pitchFamily="34" charset="0"/>
              </a:endParaRPr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60BEC2CC-CADE-4E84-B0EE-16409C65BB14}"/>
                </a:ext>
              </a:extLst>
            </p:cNvPr>
            <p:cNvSpPr/>
            <p:nvPr/>
          </p:nvSpPr>
          <p:spPr bwMode="auto">
            <a:xfrm flipV="1">
              <a:off x="7955120" y="4803653"/>
              <a:ext cx="2595563" cy="620848"/>
            </a:xfrm>
            <a:custGeom>
              <a:avLst/>
              <a:gdLst>
                <a:gd name="T0" fmla="*/ 280 w 1249"/>
                <a:gd name="T1" fmla="*/ 0 h 303"/>
                <a:gd name="T2" fmla="*/ 54 w 1249"/>
                <a:gd name="T3" fmla="*/ 229 h 303"/>
                <a:gd name="T4" fmla="*/ 38 w 1249"/>
                <a:gd name="T5" fmla="*/ 226 h 303"/>
                <a:gd name="T6" fmla="*/ 0 w 1249"/>
                <a:gd name="T7" fmla="*/ 264 h 303"/>
                <a:gd name="T8" fmla="*/ 38 w 1249"/>
                <a:gd name="T9" fmla="*/ 303 h 303"/>
                <a:gd name="T10" fmla="*/ 77 w 1249"/>
                <a:gd name="T11" fmla="*/ 264 h 303"/>
                <a:gd name="T12" fmla="*/ 64 w 1249"/>
                <a:gd name="T13" fmla="*/ 236 h 303"/>
                <a:gd name="T14" fmla="*/ 287 w 1249"/>
                <a:gd name="T15" fmla="*/ 12 h 303"/>
                <a:gd name="T16" fmla="*/ 1249 w 1249"/>
                <a:gd name="T17" fmla="*/ 12 h 303"/>
                <a:gd name="T18" fmla="*/ 1249 w 1249"/>
                <a:gd name="T19" fmla="*/ 0 h 303"/>
                <a:gd name="T20" fmla="*/ 280 w 1249"/>
                <a:gd name="T2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9" h="303">
                  <a:moveTo>
                    <a:pt x="280" y="0"/>
                  </a:moveTo>
                  <a:cubicBezTo>
                    <a:pt x="54" y="229"/>
                    <a:pt x="54" y="229"/>
                    <a:pt x="54" y="229"/>
                  </a:cubicBezTo>
                  <a:cubicBezTo>
                    <a:pt x="49" y="227"/>
                    <a:pt x="44" y="226"/>
                    <a:pt x="38" y="226"/>
                  </a:cubicBezTo>
                  <a:cubicBezTo>
                    <a:pt x="17" y="226"/>
                    <a:pt x="0" y="243"/>
                    <a:pt x="0" y="264"/>
                  </a:cubicBezTo>
                  <a:cubicBezTo>
                    <a:pt x="0" y="286"/>
                    <a:pt x="17" y="303"/>
                    <a:pt x="38" y="303"/>
                  </a:cubicBezTo>
                  <a:cubicBezTo>
                    <a:pt x="59" y="303"/>
                    <a:pt x="77" y="286"/>
                    <a:pt x="77" y="264"/>
                  </a:cubicBezTo>
                  <a:cubicBezTo>
                    <a:pt x="77" y="253"/>
                    <a:pt x="72" y="243"/>
                    <a:pt x="64" y="236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1249" y="12"/>
                    <a:pt x="1249" y="12"/>
                    <a:pt x="1249" y="12"/>
                  </a:cubicBezTo>
                  <a:cubicBezTo>
                    <a:pt x="1249" y="0"/>
                    <a:pt x="1249" y="0"/>
                    <a:pt x="1249" y="0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</p:spPr>
          <p:txBody>
            <a:bodyPr lIns="91028" tIns="45514" rIns="91028" bIns="45514"/>
            <a:lstStyle/>
            <a:p>
              <a:pPr defTabSz="1212050">
                <a:defRPr/>
              </a:pPr>
              <a:endParaRPr lang="zh-CN" altLang="en-US" sz="2383" kern="0">
                <a:solidFill>
                  <a:srgbClr val="1C1C1C"/>
                </a:solidFill>
                <a:latin typeface="Segoe UI" panose="020B0502040204020203" pitchFamily="34" charset="0"/>
                <a:ea typeface="微软雅黑"/>
                <a:cs typeface="Segoe UI" panose="020B0502040204020203" pitchFamily="34" charset="0"/>
              </a:endParaRPr>
            </a:p>
          </p:txBody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673CA11B-46B7-4464-9829-BB5A5034770F}"/>
                </a:ext>
              </a:extLst>
            </p:cNvPr>
            <p:cNvSpPr/>
            <p:nvPr/>
          </p:nvSpPr>
          <p:spPr bwMode="auto">
            <a:xfrm flipH="1">
              <a:off x="1695607" y="4803653"/>
              <a:ext cx="2595562" cy="620848"/>
            </a:xfrm>
            <a:custGeom>
              <a:avLst/>
              <a:gdLst>
                <a:gd name="T0" fmla="*/ 280 w 1249"/>
                <a:gd name="T1" fmla="*/ 303 h 303"/>
                <a:gd name="T2" fmla="*/ 54 w 1249"/>
                <a:gd name="T3" fmla="*/ 73 h 303"/>
                <a:gd name="T4" fmla="*/ 38 w 1249"/>
                <a:gd name="T5" fmla="*/ 76 h 303"/>
                <a:gd name="T6" fmla="*/ 0 w 1249"/>
                <a:gd name="T7" fmla="*/ 38 h 303"/>
                <a:gd name="T8" fmla="*/ 38 w 1249"/>
                <a:gd name="T9" fmla="*/ 0 h 303"/>
                <a:gd name="T10" fmla="*/ 77 w 1249"/>
                <a:gd name="T11" fmla="*/ 38 h 303"/>
                <a:gd name="T12" fmla="*/ 64 w 1249"/>
                <a:gd name="T13" fmla="*/ 67 h 303"/>
                <a:gd name="T14" fmla="*/ 287 w 1249"/>
                <a:gd name="T15" fmla="*/ 291 h 303"/>
                <a:gd name="T16" fmla="*/ 1249 w 1249"/>
                <a:gd name="T17" fmla="*/ 291 h 303"/>
                <a:gd name="T18" fmla="*/ 1249 w 1249"/>
                <a:gd name="T19" fmla="*/ 303 h 303"/>
                <a:gd name="T20" fmla="*/ 280 w 1249"/>
                <a:gd name="T21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9" h="303">
                  <a:moveTo>
                    <a:pt x="280" y="303"/>
                  </a:moveTo>
                  <a:cubicBezTo>
                    <a:pt x="54" y="73"/>
                    <a:pt x="54" y="73"/>
                    <a:pt x="54" y="73"/>
                  </a:cubicBezTo>
                  <a:cubicBezTo>
                    <a:pt x="49" y="75"/>
                    <a:pt x="44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8"/>
                  </a:cubicBezTo>
                  <a:cubicBezTo>
                    <a:pt x="77" y="49"/>
                    <a:pt x="72" y="60"/>
                    <a:pt x="64" y="67"/>
                  </a:cubicBezTo>
                  <a:cubicBezTo>
                    <a:pt x="287" y="291"/>
                    <a:pt x="287" y="291"/>
                    <a:pt x="287" y="291"/>
                  </a:cubicBezTo>
                  <a:cubicBezTo>
                    <a:pt x="1249" y="291"/>
                    <a:pt x="1249" y="291"/>
                    <a:pt x="1249" y="291"/>
                  </a:cubicBezTo>
                  <a:cubicBezTo>
                    <a:pt x="1249" y="303"/>
                    <a:pt x="1249" y="303"/>
                    <a:pt x="1249" y="303"/>
                  </a:cubicBezTo>
                  <a:lnTo>
                    <a:pt x="280" y="303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</p:spPr>
          <p:txBody>
            <a:bodyPr lIns="91028" tIns="45514" rIns="91028" bIns="45514"/>
            <a:lstStyle/>
            <a:p>
              <a:pPr defTabSz="1212050">
                <a:defRPr/>
              </a:pPr>
              <a:endParaRPr lang="zh-CN" altLang="en-US" sz="2383" kern="0">
                <a:solidFill>
                  <a:srgbClr val="1C1C1C"/>
                </a:solidFill>
                <a:latin typeface="Segoe UI" panose="020B0502040204020203" pitchFamily="34" charset="0"/>
                <a:ea typeface="微软雅黑"/>
                <a:cs typeface="Segoe UI" panose="020B0502040204020203" pitchFamily="34" charset="0"/>
              </a:endParaRPr>
            </a:p>
          </p:txBody>
        </p:sp>
        <p:pic>
          <p:nvPicPr>
            <p:cNvPr id="91" name="Picture 16" descr="Image result for deployment icon png">
              <a:extLst>
                <a:ext uri="{FF2B5EF4-FFF2-40B4-BE49-F238E27FC236}">
                  <a16:creationId xmlns:a16="http://schemas.microsoft.com/office/drawing/2014/main" id="{1F42D17F-DC74-48F8-A7AC-D5A38AF6E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5311" y="4244614"/>
              <a:ext cx="508217" cy="508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6" descr="Image result for assessment icon png">
              <a:extLst>
                <a:ext uri="{FF2B5EF4-FFF2-40B4-BE49-F238E27FC236}">
                  <a16:creationId xmlns:a16="http://schemas.microsoft.com/office/drawing/2014/main" id="{F37B0411-8664-4262-A4D9-8BE80942CF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rgbClr val="4472C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8595" y="1992869"/>
              <a:ext cx="531922" cy="53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8" descr="Image result for definition icon png">
              <a:extLst>
                <a:ext uri="{FF2B5EF4-FFF2-40B4-BE49-F238E27FC236}">
                  <a16:creationId xmlns:a16="http://schemas.microsoft.com/office/drawing/2014/main" id="{3A0BBA3F-7E1A-4B65-BF2B-AFF81A6CF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rgbClr val="4472C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1130" y="1985464"/>
              <a:ext cx="513005" cy="513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0" descr="Image result for migration icon png">
              <a:extLst>
                <a:ext uri="{FF2B5EF4-FFF2-40B4-BE49-F238E27FC236}">
                  <a16:creationId xmlns:a16="http://schemas.microsoft.com/office/drawing/2014/main" id="{AF7A769E-A281-4DCE-B00A-414D5B4B06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rgbClr val="4472C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251" y="4186405"/>
              <a:ext cx="671627" cy="671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5" name="组合 6">
              <a:extLst>
                <a:ext uri="{FF2B5EF4-FFF2-40B4-BE49-F238E27FC236}">
                  <a16:creationId xmlns:a16="http://schemas.microsoft.com/office/drawing/2014/main" id="{7AB7ACDF-74AA-418B-9A7F-2FBF3C4F5BEA}"/>
                </a:ext>
              </a:extLst>
            </p:cNvPr>
            <p:cNvGrpSpPr/>
            <p:nvPr/>
          </p:nvGrpSpPr>
          <p:grpSpPr>
            <a:xfrm>
              <a:off x="2035947" y="862865"/>
              <a:ext cx="1371600" cy="548640"/>
              <a:chOff x="1645923" y="1347071"/>
              <a:chExt cx="1784260" cy="1939047"/>
            </a:xfrm>
          </p:grpSpPr>
          <p:sp>
            <p:nvSpPr>
              <p:cNvPr id="96" name="矩形 36">
                <a:extLst>
                  <a:ext uri="{FF2B5EF4-FFF2-40B4-BE49-F238E27FC236}">
                    <a16:creationId xmlns:a16="http://schemas.microsoft.com/office/drawing/2014/main" id="{2F57C80A-4978-41EF-A2EF-BFE51377140B}"/>
                  </a:ext>
                </a:extLst>
              </p:cNvPr>
              <p:cNvSpPr/>
              <p:nvPr/>
            </p:nvSpPr>
            <p:spPr>
              <a:xfrm flipV="1">
                <a:off x="1645923" y="1347071"/>
                <a:ext cx="1784260" cy="204896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alpha val="51000"/>
                    </a:sysClr>
                  </a:gs>
                  <a:gs pos="100000">
                    <a:srgbClr val="E9E9E9">
                      <a:alpha val="0"/>
                    </a:srgb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000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97" name="矩形 35">
                <a:extLst>
                  <a:ext uri="{FF2B5EF4-FFF2-40B4-BE49-F238E27FC236}">
                    <a16:creationId xmlns:a16="http://schemas.microsoft.com/office/drawing/2014/main" id="{6CF382D0-F086-441F-B9D5-AA1853019904}"/>
                  </a:ext>
                </a:extLst>
              </p:cNvPr>
              <p:cNvSpPr/>
              <p:nvPr/>
            </p:nvSpPr>
            <p:spPr>
              <a:xfrm>
                <a:off x="1645923" y="3081222"/>
                <a:ext cx="1784260" cy="204896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alpha val="51000"/>
                    </a:sysClr>
                  </a:gs>
                  <a:gs pos="100000">
                    <a:srgbClr val="E9E9E9">
                      <a:alpha val="0"/>
                    </a:srgb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000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98" name="矩形 5">
                <a:extLst>
                  <a:ext uri="{FF2B5EF4-FFF2-40B4-BE49-F238E27FC236}">
                    <a16:creationId xmlns:a16="http://schemas.microsoft.com/office/drawing/2014/main" id="{1052F6C8-D8B4-4D23-A027-F86A162718B7}"/>
                  </a:ext>
                </a:extLst>
              </p:cNvPr>
              <p:cNvSpPr/>
              <p:nvPr/>
            </p:nvSpPr>
            <p:spPr>
              <a:xfrm>
                <a:off x="1645923" y="1504834"/>
                <a:ext cx="1784260" cy="160782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000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99" name="矩形 39">
                <a:extLst>
                  <a:ext uri="{FF2B5EF4-FFF2-40B4-BE49-F238E27FC236}">
                    <a16:creationId xmlns:a16="http://schemas.microsoft.com/office/drawing/2014/main" id="{C656177B-3372-48B4-A0F7-2C3F0D8E4903}"/>
                  </a:ext>
                </a:extLst>
              </p:cNvPr>
              <p:cNvSpPr/>
              <p:nvPr/>
            </p:nvSpPr>
            <p:spPr>
              <a:xfrm>
                <a:off x="1645923" y="2964832"/>
                <a:ext cx="1784260" cy="128296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alpha val="51000"/>
                    </a:sysClr>
                  </a:gs>
                  <a:gs pos="100000">
                    <a:srgbClr val="E9E9E9">
                      <a:alpha val="0"/>
                    </a:srgb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000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0" name="矩形 40">
                <a:extLst>
                  <a:ext uri="{FF2B5EF4-FFF2-40B4-BE49-F238E27FC236}">
                    <a16:creationId xmlns:a16="http://schemas.microsoft.com/office/drawing/2014/main" id="{022490B9-D6E6-407A-9E40-5147E3910C7B}"/>
                  </a:ext>
                </a:extLst>
              </p:cNvPr>
              <p:cNvSpPr/>
              <p:nvPr/>
            </p:nvSpPr>
            <p:spPr>
              <a:xfrm flipV="1">
                <a:off x="1645923" y="1543950"/>
                <a:ext cx="1784260" cy="128296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alpha val="51000"/>
                    </a:sysClr>
                  </a:gs>
                  <a:gs pos="100000">
                    <a:srgbClr val="E9E9E9">
                      <a:alpha val="0"/>
                    </a:srgb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000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1" name="矩形 34">
                <a:extLst>
                  <a:ext uri="{FF2B5EF4-FFF2-40B4-BE49-F238E27FC236}">
                    <a16:creationId xmlns:a16="http://schemas.microsoft.com/office/drawing/2014/main" id="{3F1219EF-C249-4BA2-9048-9113E986BC69}"/>
                  </a:ext>
                </a:extLst>
              </p:cNvPr>
              <p:cNvSpPr/>
              <p:nvPr/>
            </p:nvSpPr>
            <p:spPr>
              <a:xfrm>
                <a:off x="1654157" y="1652335"/>
                <a:ext cx="1773690" cy="1329794"/>
              </a:xfrm>
              <a:prstGeom prst="rect">
                <a:avLst/>
              </a:prstGeom>
              <a:solidFill>
                <a:srgbClr val="46566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prstClr val="white"/>
                    </a:solidFill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rPr>
                  <a:t>Assessment</a:t>
                </a:r>
                <a:endParaRPr lang="zh-CN" altLang="en-US" sz="1600" kern="0" dirty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02" name="组合 6">
              <a:extLst>
                <a:ext uri="{FF2B5EF4-FFF2-40B4-BE49-F238E27FC236}">
                  <a16:creationId xmlns:a16="http://schemas.microsoft.com/office/drawing/2014/main" id="{608FFB0F-8A83-4CE9-8266-974F4991B7B6}"/>
                </a:ext>
              </a:extLst>
            </p:cNvPr>
            <p:cNvGrpSpPr/>
            <p:nvPr/>
          </p:nvGrpSpPr>
          <p:grpSpPr>
            <a:xfrm>
              <a:off x="2034152" y="5446495"/>
              <a:ext cx="1371600" cy="548640"/>
              <a:chOff x="1645923" y="1347071"/>
              <a:chExt cx="1784260" cy="1939047"/>
            </a:xfrm>
          </p:grpSpPr>
          <p:sp>
            <p:nvSpPr>
              <p:cNvPr id="103" name="矩形 36">
                <a:extLst>
                  <a:ext uri="{FF2B5EF4-FFF2-40B4-BE49-F238E27FC236}">
                    <a16:creationId xmlns:a16="http://schemas.microsoft.com/office/drawing/2014/main" id="{4A90BFE7-56EF-4098-A0C6-1963F5D93437}"/>
                  </a:ext>
                </a:extLst>
              </p:cNvPr>
              <p:cNvSpPr/>
              <p:nvPr/>
            </p:nvSpPr>
            <p:spPr>
              <a:xfrm flipV="1">
                <a:off x="1645923" y="1347071"/>
                <a:ext cx="1784260" cy="204896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alpha val="51000"/>
                    </a:sysClr>
                  </a:gs>
                  <a:gs pos="100000">
                    <a:srgbClr val="E9E9E9">
                      <a:alpha val="0"/>
                    </a:srgb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000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4" name="矩形 35">
                <a:extLst>
                  <a:ext uri="{FF2B5EF4-FFF2-40B4-BE49-F238E27FC236}">
                    <a16:creationId xmlns:a16="http://schemas.microsoft.com/office/drawing/2014/main" id="{A3026E63-8BA2-4A46-9C28-7B0F143AFDE9}"/>
                  </a:ext>
                </a:extLst>
              </p:cNvPr>
              <p:cNvSpPr/>
              <p:nvPr/>
            </p:nvSpPr>
            <p:spPr>
              <a:xfrm>
                <a:off x="1645923" y="3081222"/>
                <a:ext cx="1784260" cy="204896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alpha val="51000"/>
                    </a:sysClr>
                  </a:gs>
                  <a:gs pos="100000">
                    <a:srgbClr val="E9E9E9">
                      <a:alpha val="0"/>
                    </a:srgb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000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5" name="矩形 5">
                <a:extLst>
                  <a:ext uri="{FF2B5EF4-FFF2-40B4-BE49-F238E27FC236}">
                    <a16:creationId xmlns:a16="http://schemas.microsoft.com/office/drawing/2014/main" id="{F18CFCE5-9A3F-4874-98F9-3CBAF41F62A5}"/>
                  </a:ext>
                </a:extLst>
              </p:cNvPr>
              <p:cNvSpPr/>
              <p:nvPr/>
            </p:nvSpPr>
            <p:spPr>
              <a:xfrm>
                <a:off x="1645923" y="1504834"/>
                <a:ext cx="1784260" cy="160782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000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6" name="矩形 39">
                <a:extLst>
                  <a:ext uri="{FF2B5EF4-FFF2-40B4-BE49-F238E27FC236}">
                    <a16:creationId xmlns:a16="http://schemas.microsoft.com/office/drawing/2014/main" id="{88F57C85-3101-4FC6-B3F3-CBBAD50F5A33}"/>
                  </a:ext>
                </a:extLst>
              </p:cNvPr>
              <p:cNvSpPr/>
              <p:nvPr/>
            </p:nvSpPr>
            <p:spPr>
              <a:xfrm>
                <a:off x="1645923" y="2964832"/>
                <a:ext cx="1784260" cy="128296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alpha val="51000"/>
                    </a:sysClr>
                  </a:gs>
                  <a:gs pos="100000">
                    <a:srgbClr val="E9E9E9">
                      <a:alpha val="0"/>
                    </a:srgb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000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7" name="矩形 40">
                <a:extLst>
                  <a:ext uri="{FF2B5EF4-FFF2-40B4-BE49-F238E27FC236}">
                    <a16:creationId xmlns:a16="http://schemas.microsoft.com/office/drawing/2014/main" id="{22D6BEBD-28E3-4DCE-AADB-23380341468A}"/>
                  </a:ext>
                </a:extLst>
              </p:cNvPr>
              <p:cNvSpPr/>
              <p:nvPr/>
            </p:nvSpPr>
            <p:spPr>
              <a:xfrm flipV="1">
                <a:off x="1645923" y="1543950"/>
                <a:ext cx="1784260" cy="128296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alpha val="51000"/>
                    </a:sysClr>
                  </a:gs>
                  <a:gs pos="100000">
                    <a:srgbClr val="E9E9E9">
                      <a:alpha val="0"/>
                    </a:srgb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000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8" name="矩形 34">
                <a:extLst>
                  <a:ext uri="{FF2B5EF4-FFF2-40B4-BE49-F238E27FC236}">
                    <a16:creationId xmlns:a16="http://schemas.microsoft.com/office/drawing/2014/main" id="{CB3DA8D1-F6E0-4D04-9040-C3494F195D6D}"/>
                  </a:ext>
                </a:extLst>
              </p:cNvPr>
              <p:cNvSpPr/>
              <p:nvPr/>
            </p:nvSpPr>
            <p:spPr>
              <a:xfrm>
                <a:off x="1654157" y="1652335"/>
                <a:ext cx="1773690" cy="1329794"/>
              </a:xfrm>
              <a:prstGeom prst="rect">
                <a:avLst/>
              </a:prstGeom>
              <a:solidFill>
                <a:srgbClr val="46566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prstClr val="white"/>
                    </a:solidFill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rPr>
                  <a:t>Deployment</a:t>
                </a:r>
                <a:endParaRPr lang="zh-CN" altLang="en-US" sz="1600" kern="0" dirty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09" name="组合 6">
              <a:extLst>
                <a:ext uri="{FF2B5EF4-FFF2-40B4-BE49-F238E27FC236}">
                  <a16:creationId xmlns:a16="http://schemas.microsoft.com/office/drawing/2014/main" id="{7B0F6A00-846B-405C-84E2-480144F570B9}"/>
                </a:ext>
              </a:extLst>
            </p:cNvPr>
            <p:cNvGrpSpPr/>
            <p:nvPr/>
          </p:nvGrpSpPr>
          <p:grpSpPr>
            <a:xfrm>
              <a:off x="9019915" y="862865"/>
              <a:ext cx="1371600" cy="548640"/>
              <a:chOff x="1645923" y="1347071"/>
              <a:chExt cx="1784260" cy="1939047"/>
            </a:xfrm>
          </p:grpSpPr>
          <p:sp>
            <p:nvSpPr>
              <p:cNvPr id="110" name="矩形 36">
                <a:extLst>
                  <a:ext uri="{FF2B5EF4-FFF2-40B4-BE49-F238E27FC236}">
                    <a16:creationId xmlns:a16="http://schemas.microsoft.com/office/drawing/2014/main" id="{51640837-3993-4BB7-878D-F896B62923F4}"/>
                  </a:ext>
                </a:extLst>
              </p:cNvPr>
              <p:cNvSpPr/>
              <p:nvPr/>
            </p:nvSpPr>
            <p:spPr>
              <a:xfrm flipV="1">
                <a:off x="1645923" y="1347071"/>
                <a:ext cx="1784260" cy="204896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alpha val="51000"/>
                    </a:sysClr>
                  </a:gs>
                  <a:gs pos="100000">
                    <a:srgbClr val="E9E9E9">
                      <a:alpha val="0"/>
                    </a:srgb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000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11" name="矩形 35">
                <a:extLst>
                  <a:ext uri="{FF2B5EF4-FFF2-40B4-BE49-F238E27FC236}">
                    <a16:creationId xmlns:a16="http://schemas.microsoft.com/office/drawing/2014/main" id="{2C2044BE-BB53-4742-B102-9CCA59B7ABE6}"/>
                  </a:ext>
                </a:extLst>
              </p:cNvPr>
              <p:cNvSpPr/>
              <p:nvPr/>
            </p:nvSpPr>
            <p:spPr>
              <a:xfrm>
                <a:off x="1645923" y="3081222"/>
                <a:ext cx="1784260" cy="204896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alpha val="51000"/>
                    </a:sysClr>
                  </a:gs>
                  <a:gs pos="100000">
                    <a:srgbClr val="E9E9E9">
                      <a:alpha val="0"/>
                    </a:srgb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000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12" name="矩形 5">
                <a:extLst>
                  <a:ext uri="{FF2B5EF4-FFF2-40B4-BE49-F238E27FC236}">
                    <a16:creationId xmlns:a16="http://schemas.microsoft.com/office/drawing/2014/main" id="{B921C4EA-3D54-47E0-8E75-DEECCAB3BBDD}"/>
                  </a:ext>
                </a:extLst>
              </p:cNvPr>
              <p:cNvSpPr/>
              <p:nvPr/>
            </p:nvSpPr>
            <p:spPr>
              <a:xfrm>
                <a:off x="1645923" y="1504834"/>
                <a:ext cx="1784260" cy="160782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000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13" name="矩形 39">
                <a:extLst>
                  <a:ext uri="{FF2B5EF4-FFF2-40B4-BE49-F238E27FC236}">
                    <a16:creationId xmlns:a16="http://schemas.microsoft.com/office/drawing/2014/main" id="{36EA5148-C039-48B9-8A35-4BF59AE9D38B}"/>
                  </a:ext>
                </a:extLst>
              </p:cNvPr>
              <p:cNvSpPr/>
              <p:nvPr/>
            </p:nvSpPr>
            <p:spPr>
              <a:xfrm>
                <a:off x="1645923" y="2964832"/>
                <a:ext cx="1784260" cy="128296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alpha val="51000"/>
                    </a:sysClr>
                  </a:gs>
                  <a:gs pos="100000">
                    <a:srgbClr val="E9E9E9">
                      <a:alpha val="0"/>
                    </a:srgb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000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14" name="矩形 40">
                <a:extLst>
                  <a:ext uri="{FF2B5EF4-FFF2-40B4-BE49-F238E27FC236}">
                    <a16:creationId xmlns:a16="http://schemas.microsoft.com/office/drawing/2014/main" id="{11D80488-888B-41F7-9022-94FA941159B2}"/>
                  </a:ext>
                </a:extLst>
              </p:cNvPr>
              <p:cNvSpPr/>
              <p:nvPr/>
            </p:nvSpPr>
            <p:spPr>
              <a:xfrm flipV="1">
                <a:off x="1645923" y="1543950"/>
                <a:ext cx="1784260" cy="128296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alpha val="51000"/>
                    </a:sysClr>
                  </a:gs>
                  <a:gs pos="100000">
                    <a:srgbClr val="E9E9E9">
                      <a:alpha val="0"/>
                    </a:srgb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000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15" name="矩形 34">
                <a:extLst>
                  <a:ext uri="{FF2B5EF4-FFF2-40B4-BE49-F238E27FC236}">
                    <a16:creationId xmlns:a16="http://schemas.microsoft.com/office/drawing/2014/main" id="{9A7E05F5-2A92-4CBA-829F-928566696E0C}"/>
                  </a:ext>
                </a:extLst>
              </p:cNvPr>
              <p:cNvSpPr/>
              <p:nvPr/>
            </p:nvSpPr>
            <p:spPr>
              <a:xfrm>
                <a:off x="1654157" y="1652335"/>
                <a:ext cx="1773690" cy="1329794"/>
              </a:xfrm>
              <a:prstGeom prst="rect">
                <a:avLst/>
              </a:prstGeom>
              <a:solidFill>
                <a:srgbClr val="46566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prstClr val="white"/>
                    </a:solidFill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rPr>
                  <a:t>Definition</a:t>
                </a:r>
                <a:endParaRPr lang="zh-CN" altLang="en-US" sz="1600" kern="0" dirty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6" name="组合 6">
              <a:extLst>
                <a:ext uri="{FF2B5EF4-FFF2-40B4-BE49-F238E27FC236}">
                  <a16:creationId xmlns:a16="http://schemas.microsoft.com/office/drawing/2014/main" id="{9ED1DCBD-AB6B-4D66-8306-594F4B3B22AD}"/>
                </a:ext>
              </a:extLst>
            </p:cNvPr>
            <p:cNvGrpSpPr/>
            <p:nvPr/>
          </p:nvGrpSpPr>
          <p:grpSpPr>
            <a:xfrm>
              <a:off x="9019915" y="5446495"/>
              <a:ext cx="1371600" cy="548640"/>
              <a:chOff x="1645923" y="1347071"/>
              <a:chExt cx="1784260" cy="1939047"/>
            </a:xfrm>
          </p:grpSpPr>
          <p:sp>
            <p:nvSpPr>
              <p:cNvPr id="117" name="矩形 36">
                <a:extLst>
                  <a:ext uri="{FF2B5EF4-FFF2-40B4-BE49-F238E27FC236}">
                    <a16:creationId xmlns:a16="http://schemas.microsoft.com/office/drawing/2014/main" id="{1D55E385-AD3E-4727-AD68-FF2854073453}"/>
                  </a:ext>
                </a:extLst>
              </p:cNvPr>
              <p:cNvSpPr/>
              <p:nvPr/>
            </p:nvSpPr>
            <p:spPr>
              <a:xfrm flipV="1">
                <a:off x="1645923" y="1347071"/>
                <a:ext cx="1784260" cy="204896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alpha val="51000"/>
                    </a:sysClr>
                  </a:gs>
                  <a:gs pos="100000">
                    <a:srgbClr val="E9E9E9">
                      <a:alpha val="0"/>
                    </a:srgb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000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18" name="矩形 35">
                <a:extLst>
                  <a:ext uri="{FF2B5EF4-FFF2-40B4-BE49-F238E27FC236}">
                    <a16:creationId xmlns:a16="http://schemas.microsoft.com/office/drawing/2014/main" id="{40287EA7-E383-4145-AFE5-BB66366630FB}"/>
                  </a:ext>
                </a:extLst>
              </p:cNvPr>
              <p:cNvSpPr/>
              <p:nvPr/>
            </p:nvSpPr>
            <p:spPr>
              <a:xfrm>
                <a:off x="1645923" y="3081222"/>
                <a:ext cx="1784260" cy="204896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alpha val="51000"/>
                    </a:sysClr>
                  </a:gs>
                  <a:gs pos="100000">
                    <a:srgbClr val="E9E9E9">
                      <a:alpha val="0"/>
                    </a:srgb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000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19" name="矩形 5">
                <a:extLst>
                  <a:ext uri="{FF2B5EF4-FFF2-40B4-BE49-F238E27FC236}">
                    <a16:creationId xmlns:a16="http://schemas.microsoft.com/office/drawing/2014/main" id="{697E2F3B-EC9A-43C5-A4C5-63272DAF1EA2}"/>
                  </a:ext>
                </a:extLst>
              </p:cNvPr>
              <p:cNvSpPr/>
              <p:nvPr/>
            </p:nvSpPr>
            <p:spPr>
              <a:xfrm>
                <a:off x="1645923" y="1504834"/>
                <a:ext cx="1784260" cy="160782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000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20" name="矩形 39">
                <a:extLst>
                  <a:ext uri="{FF2B5EF4-FFF2-40B4-BE49-F238E27FC236}">
                    <a16:creationId xmlns:a16="http://schemas.microsoft.com/office/drawing/2014/main" id="{7A8F83D0-2872-4DA8-BB0A-D93B0592D21C}"/>
                  </a:ext>
                </a:extLst>
              </p:cNvPr>
              <p:cNvSpPr/>
              <p:nvPr/>
            </p:nvSpPr>
            <p:spPr>
              <a:xfrm>
                <a:off x="1645923" y="2964832"/>
                <a:ext cx="1784260" cy="128296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alpha val="51000"/>
                    </a:sysClr>
                  </a:gs>
                  <a:gs pos="100000">
                    <a:srgbClr val="E9E9E9">
                      <a:alpha val="0"/>
                    </a:srgb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000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21" name="矩形 40">
                <a:extLst>
                  <a:ext uri="{FF2B5EF4-FFF2-40B4-BE49-F238E27FC236}">
                    <a16:creationId xmlns:a16="http://schemas.microsoft.com/office/drawing/2014/main" id="{913B5388-9952-4488-8E98-8A129F8BC2C2}"/>
                  </a:ext>
                </a:extLst>
              </p:cNvPr>
              <p:cNvSpPr/>
              <p:nvPr/>
            </p:nvSpPr>
            <p:spPr>
              <a:xfrm flipV="1">
                <a:off x="1645923" y="1543950"/>
                <a:ext cx="1784260" cy="128296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alpha val="51000"/>
                    </a:sysClr>
                  </a:gs>
                  <a:gs pos="100000">
                    <a:srgbClr val="E9E9E9">
                      <a:alpha val="0"/>
                    </a:srgb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000" kern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22" name="矩形 34">
                <a:extLst>
                  <a:ext uri="{FF2B5EF4-FFF2-40B4-BE49-F238E27FC236}">
                    <a16:creationId xmlns:a16="http://schemas.microsoft.com/office/drawing/2014/main" id="{D5492EA7-AF07-4C4E-856B-365309B66255}"/>
                  </a:ext>
                </a:extLst>
              </p:cNvPr>
              <p:cNvSpPr/>
              <p:nvPr/>
            </p:nvSpPr>
            <p:spPr>
              <a:xfrm>
                <a:off x="1654157" y="1652335"/>
                <a:ext cx="1773690" cy="1329794"/>
              </a:xfrm>
              <a:prstGeom prst="rect">
                <a:avLst/>
              </a:prstGeom>
              <a:solidFill>
                <a:srgbClr val="46566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prstClr val="white"/>
                    </a:solidFill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rPr>
                  <a:t>Migration</a:t>
                </a:r>
                <a:endParaRPr lang="zh-CN" altLang="en-US" sz="1600" kern="0" dirty="0">
                  <a:solidFill>
                    <a:prstClr val="white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40965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5B5F8-192B-4C9C-81E1-C734FCD3F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Overall Approach – Process &amp; Technology Migration</a:t>
            </a:r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098" r="831"/>
          <a:stretch/>
        </p:blipFill>
        <p:spPr>
          <a:xfrm>
            <a:off x="255271" y="1358925"/>
            <a:ext cx="11681458" cy="41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32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90195-DC63-4EAC-A28B-4A07B065C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Engagement Model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C5F28FD-B8B0-4E39-B209-CB9D3B6E3E93}"/>
              </a:ext>
            </a:extLst>
          </p:cNvPr>
          <p:cNvGrpSpPr/>
          <p:nvPr/>
        </p:nvGrpSpPr>
        <p:grpSpPr>
          <a:xfrm>
            <a:off x="1337161" y="1308266"/>
            <a:ext cx="9517678" cy="4241468"/>
            <a:chOff x="1346667" y="869794"/>
            <a:chExt cx="9517678" cy="4241468"/>
          </a:xfrm>
        </p:grpSpPr>
        <p:sp>
          <p:nvSpPr>
            <p:cNvPr id="64" name="Rounded Rectangle 2">
              <a:extLst>
                <a:ext uri="{FF2B5EF4-FFF2-40B4-BE49-F238E27FC236}">
                  <a16:creationId xmlns:a16="http://schemas.microsoft.com/office/drawing/2014/main" id="{0444AB80-C78B-4D98-B74C-67DEF8EC0C83}"/>
                </a:ext>
              </a:extLst>
            </p:cNvPr>
            <p:cNvSpPr/>
            <p:nvPr/>
          </p:nvSpPr>
          <p:spPr>
            <a:xfrm>
              <a:off x="1494262" y="869795"/>
              <a:ext cx="9324781" cy="1920240"/>
            </a:xfrm>
            <a:prstGeom prst="roundRect">
              <a:avLst/>
            </a:prstGeom>
            <a:solidFill>
              <a:srgbClr val="6AA5B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ounded Rectangle 4">
              <a:extLst>
                <a:ext uri="{FF2B5EF4-FFF2-40B4-BE49-F238E27FC236}">
                  <a16:creationId xmlns:a16="http://schemas.microsoft.com/office/drawing/2014/main" id="{B251A762-4C30-425C-833F-4E573E73E0D0}"/>
                </a:ext>
              </a:extLst>
            </p:cNvPr>
            <p:cNvSpPr/>
            <p:nvPr/>
          </p:nvSpPr>
          <p:spPr>
            <a:xfrm>
              <a:off x="1494262" y="2836386"/>
              <a:ext cx="9370083" cy="2274876"/>
            </a:xfrm>
            <a:prstGeom prst="roundRect">
              <a:avLst/>
            </a:prstGeom>
            <a:solidFill>
              <a:srgbClr val="939DA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Moon 65">
              <a:extLst>
                <a:ext uri="{FF2B5EF4-FFF2-40B4-BE49-F238E27FC236}">
                  <a16:creationId xmlns:a16="http://schemas.microsoft.com/office/drawing/2014/main" id="{E1402FDB-68AD-42BD-A049-3694B37500F0}"/>
                </a:ext>
              </a:extLst>
            </p:cNvPr>
            <p:cNvSpPr/>
            <p:nvPr/>
          </p:nvSpPr>
          <p:spPr>
            <a:xfrm rot="10800000">
              <a:off x="1592722" y="869794"/>
              <a:ext cx="1095945" cy="1920239"/>
            </a:xfrm>
            <a:prstGeom prst="moon">
              <a:avLst>
                <a:gd name="adj" fmla="val 4310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73">
              <a:extLst>
                <a:ext uri="{FF2B5EF4-FFF2-40B4-BE49-F238E27FC236}">
                  <a16:creationId xmlns:a16="http://schemas.microsoft.com/office/drawing/2014/main" id="{836E5478-167F-471B-93FF-79C75CA12271}"/>
                </a:ext>
              </a:extLst>
            </p:cNvPr>
            <p:cNvSpPr txBox="1"/>
            <p:nvPr/>
          </p:nvSpPr>
          <p:spPr>
            <a:xfrm>
              <a:off x="2807549" y="1962466"/>
              <a:ext cx="1327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Business POC </a:t>
              </a:r>
            </a:p>
          </p:txBody>
        </p:sp>
        <p:sp>
          <p:nvSpPr>
            <p:cNvPr id="68" name="Moon 67">
              <a:extLst>
                <a:ext uri="{FF2B5EF4-FFF2-40B4-BE49-F238E27FC236}">
                  <a16:creationId xmlns:a16="http://schemas.microsoft.com/office/drawing/2014/main" id="{140993AF-92A9-4CCB-9560-A82A2A5DD039}"/>
                </a:ext>
              </a:extLst>
            </p:cNvPr>
            <p:cNvSpPr/>
            <p:nvPr/>
          </p:nvSpPr>
          <p:spPr>
            <a:xfrm rot="10800000">
              <a:off x="1592722" y="2836385"/>
              <a:ext cx="1095945" cy="1920239"/>
            </a:xfrm>
            <a:prstGeom prst="moon">
              <a:avLst>
                <a:gd name="adj" fmla="val 4310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 descr="https://cdn4.iconfinder.com/data/icons/business-and-management/78/Business_management_strategy_office-03-512.png">
              <a:extLst>
                <a:ext uri="{FF2B5EF4-FFF2-40B4-BE49-F238E27FC236}">
                  <a16:creationId xmlns:a16="http://schemas.microsoft.com/office/drawing/2014/main" id="{38CDCB8A-491C-425A-8E42-E46105559B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8193" y="1374980"/>
              <a:ext cx="538373" cy="636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73">
              <a:extLst>
                <a:ext uri="{FF2B5EF4-FFF2-40B4-BE49-F238E27FC236}">
                  <a16:creationId xmlns:a16="http://schemas.microsoft.com/office/drawing/2014/main" id="{A5C7624E-6464-45AE-B49C-5431FECD0BFB}"/>
                </a:ext>
              </a:extLst>
            </p:cNvPr>
            <p:cNvSpPr txBox="1"/>
            <p:nvPr/>
          </p:nvSpPr>
          <p:spPr>
            <a:xfrm>
              <a:off x="4633535" y="2029372"/>
              <a:ext cx="1327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CF 247 SPOC</a:t>
              </a:r>
            </a:p>
          </p:txBody>
        </p:sp>
        <p:pic>
          <p:nvPicPr>
            <p:cNvPr id="71" name="Picture 70" descr="https://cdn4.iconfinder.com/data/icons/business-and-management/78/Business_management_strategy_office-03-512.png">
              <a:extLst>
                <a:ext uri="{FF2B5EF4-FFF2-40B4-BE49-F238E27FC236}">
                  <a16:creationId xmlns:a16="http://schemas.microsoft.com/office/drawing/2014/main" id="{C496027C-7D5C-42FD-ACDB-C62F3BC788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3056" y="3362483"/>
              <a:ext cx="538373" cy="636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3">
              <a:extLst>
                <a:ext uri="{FF2B5EF4-FFF2-40B4-BE49-F238E27FC236}">
                  <a16:creationId xmlns:a16="http://schemas.microsoft.com/office/drawing/2014/main" id="{CEE667B0-D35E-4D19-9C58-A56F693AD1C4}"/>
                </a:ext>
              </a:extLst>
            </p:cNvPr>
            <p:cNvSpPr txBox="1"/>
            <p:nvPr/>
          </p:nvSpPr>
          <p:spPr>
            <a:xfrm>
              <a:off x="4174326" y="4045432"/>
              <a:ext cx="14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AF SPOC (Project Co-ordinator)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25BA588C-3021-4998-AAF3-7EE63FBB0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5638" y="1424093"/>
              <a:ext cx="538373" cy="538373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0E0A527-BFA5-42E7-B915-D2CBFDDEE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5638" y="3440153"/>
              <a:ext cx="538373" cy="538373"/>
            </a:xfrm>
            <a:prstGeom prst="rect">
              <a:avLst/>
            </a:prstGeom>
          </p:spPr>
        </p:pic>
        <p:sp>
          <p:nvSpPr>
            <p:cNvPr id="75" name="TextBox 73">
              <a:extLst>
                <a:ext uri="{FF2B5EF4-FFF2-40B4-BE49-F238E27FC236}">
                  <a16:creationId xmlns:a16="http://schemas.microsoft.com/office/drawing/2014/main" id="{A520AB8C-97C3-490F-95B3-59B0B5C9160A}"/>
                </a:ext>
              </a:extLst>
            </p:cNvPr>
            <p:cNvSpPr txBox="1"/>
            <p:nvPr/>
          </p:nvSpPr>
          <p:spPr>
            <a:xfrm>
              <a:off x="2787125" y="4043466"/>
              <a:ext cx="1327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Business POC </a:t>
              </a:r>
            </a:p>
          </p:txBody>
        </p:sp>
        <p:sp>
          <p:nvSpPr>
            <p:cNvPr id="76" name="Rounded Rectangle 20">
              <a:extLst>
                <a:ext uri="{FF2B5EF4-FFF2-40B4-BE49-F238E27FC236}">
                  <a16:creationId xmlns:a16="http://schemas.microsoft.com/office/drawing/2014/main" id="{F7528090-B2FF-4744-A106-0774915634C5}"/>
                </a:ext>
              </a:extLst>
            </p:cNvPr>
            <p:cNvSpPr/>
            <p:nvPr/>
          </p:nvSpPr>
          <p:spPr>
            <a:xfrm>
              <a:off x="6112337" y="3624607"/>
              <a:ext cx="4284229" cy="674996"/>
            </a:xfrm>
            <a:prstGeom prst="round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3">
              <a:extLst>
                <a:ext uri="{FF2B5EF4-FFF2-40B4-BE49-F238E27FC236}">
                  <a16:creationId xmlns:a16="http://schemas.microsoft.com/office/drawing/2014/main" id="{B6D0E836-9EB0-41BA-908B-4DEA34D77530}"/>
                </a:ext>
              </a:extLst>
            </p:cNvPr>
            <p:cNvSpPr txBox="1"/>
            <p:nvPr/>
          </p:nvSpPr>
          <p:spPr>
            <a:xfrm>
              <a:off x="7334120" y="3624607"/>
              <a:ext cx="1737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Product Support Center</a:t>
              </a:r>
            </a:p>
          </p:txBody>
        </p:sp>
        <p:sp>
          <p:nvSpPr>
            <p:cNvPr id="78" name="TextBox 73">
              <a:extLst>
                <a:ext uri="{FF2B5EF4-FFF2-40B4-BE49-F238E27FC236}">
                  <a16:creationId xmlns:a16="http://schemas.microsoft.com/office/drawing/2014/main" id="{C2625967-CA37-488A-B843-E98FBCC69DB3}"/>
                </a:ext>
              </a:extLst>
            </p:cNvPr>
            <p:cNvSpPr txBox="1"/>
            <p:nvPr/>
          </p:nvSpPr>
          <p:spPr>
            <a:xfrm>
              <a:off x="8052020" y="3893294"/>
              <a:ext cx="1124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Quality Engineer</a:t>
              </a: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D1E29843-00B8-4392-8BF5-CD1D36571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5514" y="4375838"/>
              <a:ext cx="470463" cy="416339"/>
            </a:xfrm>
            <a:prstGeom prst="rect">
              <a:avLst/>
            </a:prstGeom>
          </p:spPr>
        </p:pic>
        <p:sp>
          <p:nvSpPr>
            <p:cNvPr id="80" name="Rounded Rectangle 21">
              <a:extLst>
                <a:ext uri="{FF2B5EF4-FFF2-40B4-BE49-F238E27FC236}">
                  <a16:creationId xmlns:a16="http://schemas.microsoft.com/office/drawing/2014/main" id="{F8B7AA58-6E9D-4928-927E-2C54075BB82C}"/>
                </a:ext>
              </a:extLst>
            </p:cNvPr>
            <p:cNvSpPr/>
            <p:nvPr/>
          </p:nvSpPr>
          <p:spPr>
            <a:xfrm>
              <a:off x="6146926" y="4357984"/>
              <a:ext cx="4284229" cy="674996"/>
            </a:xfrm>
            <a:prstGeom prst="round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extBox 73">
              <a:extLst>
                <a:ext uri="{FF2B5EF4-FFF2-40B4-BE49-F238E27FC236}">
                  <a16:creationId xmlns:a16="http://schemas.microsoft.com/office/drawing/2014/main" id="{5B468CB4-1BCC-4968-9D2C-5B7E1B57D14A}"/>
                </a:ext>
              </a:extLst>
            </p:cNvPr>
            <p:cNvSpPr txBox="1"/>
            <p:nvPr/>
          </p:nvSpPr>
          <p:spPr>
            <a:xfrm>
              <a:off x="7420613" y="4293454"/>
              <a:ext cx="1737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Customization Team </a:t>
              </a: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524A7F36-8E53-406B-BBEA-3634B900C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051" y="4533019"/>
              <a:ext cx="415298" cy="415298"/>
            </a:xfrm>
            <a:prstGeom prst="rect">
              <a:avLst/>
            </a:prstGeom>
          </p:spPr>
        </p:pic>
        <p:sp>
          <p:nvSpPr>
            <p:cNvPr id="83" name="TextBox 73">
              <a:extLst>
                <a:ext uri="{FF2B5EF4-FFF2-40B4-BE49-F238E27FC236}">
                  <a16:creationId xmlns:a16="http://schemas.microsoft.com/office/drawing/2014/main" id="{EB2DAC77-F1F6-444A-88BF-D6B7F6D0DDB9}"/>
                </a:ext>
              </a:extLst>
            </p:cNvPr>
            <p:cNvSpPr txBox="1"/>
            <p:nvPr/>
          </p:nvSpPr>
          <p:spPr>
            <a:xfrm>
              <a:off x="6606161" y="4589693"/>
              <a:ext cx="1006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Software Engineer</a:t>
              </a: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D51C640-C6FA-41FA-A502-BEF3BA049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920" y="4543366"/>
              <a:ext cx="415298" cy="415298"/>
            </a:xfrm>
            <a:prstGeom prst="rect">
              <a:avLst/>
            </a:prstGeom>
          </p:spPr>
        </p:pic>
        <p:sp>
          <p:nvSpPr>
            <p:cNvPr id="85" name="TextBox 73">
              <a:extLst>
                <a:ext uri="{FF2B5EF4-FFF2-40B4-BE49-F238E27FC236}">
                  <a16:creationId xmlns:a16="http://schemas.microsoft.com/office/drawing/2014/main" id="{FAF20779-5AEB-400A-95CE-5A50B4173395}"/>
                </a:ext>
              </a:extLst>
            </p:cNvPr>
            <p:cNvSpPr txBox="1"/>
            <p:nvPr/>
          </p:nvSpPr>
          <p:spPr>
            <a:xfrm>
              <a:off x="8233788" y="4589693"/>
              <a:ext cx="751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Business Analyst </a:t>
              </a: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CB0F2C51-0ED9-447D-A133-CD89040BB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7812" y="4555089"/>
              <a:ext cx="415298" cy="415298"/>
            </a:xfrm>
            <a:prstGeom prst="rect">
              <a:avLst/>
            </a:prstGeom>
          </p:spPr>
        </p:pic>
        <p:sp>
          <p:nvSpPr>
            <p:cNvPr id="87" name="TextBox 73">
              <a:extLst>
                <a:ext uri="{FF2B5EF4-FFF2-40B4-BE49-F238E27FC236}">
                  <a16:creationId xmlns:a16="http://schemas.microsoft.com/office/drawing/2014/main" id="{915243B8-48D9-4005-A5ED-554718AA9281}"/>
                </a:ext>
              </a:extLst>
            </p:cNvPr>
            <p:cNvSpPr txBox="1"/>
            <p:nvPr/>
          </p:nvSpPr>
          <p:spPr>
            <a:xfrm>
              <a:off x="9494985" y="4589693"/>
              <a:ext cx="7864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Quality Engineer</a:t>
              </a:r>
            </a:p>
          </p:txBody>
        </p:sp>
        <p:sp>
          <p:nvSpPr>
            <p:cNvPr id="88" name="Rounded Rectangle 36">
              <a:extLst>
                <a:ext uri="{FF2B5EF4-FFF2-40B4-BE49-F238E27FC236}">
                  <a16:creationId xmlns:a16="http://schemas.microsoft.com/office/drawing/2014/main" id="{A95DFF3F-4732-4580-B9E7-85CE12B4D8F9}"/>
                </a:ext>
              </a:extLst>
            </p:cNvPr>
            <p:cNvSpPr/>
            <p:nvPr/>
          </p:nvSpPr>
          <p:spPr>
            <a:xfrm>
              <a:off x="6790998" y="1061185"/>
              <a:ext cx="2297246" cy="1484484"/>
            </a:xfrm>
            <a:prstGeom prst="roundRect">
              <a:avLst/>
            </a:prstGeom>
            <a:noFill/>
            <a:ln w="19050" cap="flat" cmpd="sng" algn="ctr">
              <a:solidFill>
                <a:srgbClr val="C3DBE3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extBox 73">
              <a:extLst>
                <a:ext uri="{FF2B5EF4-FFF2-40B4-BE49-F238E27FC236}">
                  <a16:creationId xmlns:a16="http://schemas.microsoft.com/office/drawing/2014/main" id="{6664FD5D-2DB3-41DE-952A-D2CBE715F979}"/>
                </a:ext>
              </a:extLst>
            </p:cNvPr>
            <p:cNvSpPr txBox="1"/>
            <p:nvPr/>
          </p:nvSpPr>
          <p:spPr>
            <a:xfrm>
              <a:off x="7034054" y="1250638"/>
              <a:ext cx="1948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Database support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45B23E1-8974-4CC5-AFC9-231DFF92AE6C}"/>
                </a:ext>
              </a:extLst>
            </p:cNvPr>
            <p:cNvCxnSpPr/>
            <p:nvPr/>
          </p:nvCxnSpPr>
          <p:spPr>
            <a:xfrm>
              <a:off x="3423425" y="2448083"/>
              <a:ext cx="0" cy="914400"/>
            </a:xfrm>
            <a:prstGeom prst="straightConnector1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9332C36-BF2C-4634-A783-A140740E1893}"/>
                </a:ext>
              </a:extLst>
            </p:cNvPr>
            <p:cNvCxnSpPr/>
            <p:nvPr/>
          </p:nvCxnSpPr>
          <p:spPr>
            <a:xfrm>
              <a:off x="5252227" y="2358875"/>
              <a:ext cx="0" cy="914400"/>
            </a:xfrm>
            <a:prstGeom prst="straightConnector1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92" name="Elbow Connector 49">
              <a:extLst>
                <a:ext uri="{FF2B5EF4-FFF2-40B4-BE49-F238E27FC236}">
                  <a16:creationId xmlns:a16="http://schemas.microsoft.com/office/drawing/2014/main" id="{875DC256-6D74-44BC-A5C8-E294A6F09796}"/>
                </a:ext>
              </a:extLst>
            </p:cNvPr>
            <p:cNvCxnSpPr>
              <a:endCxn id="101" idx="1"/>
            </p:cNvCxnSpPr>
            <p:nvPr/>
          </p:nvCxnSpPr>
          <p:spPr>
            <a:xfrm flipV="1">
              <a:off x="5236154" y="3242383"/>
              <a:ext cx="868654" cy="634470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3" name="Elbow Connector 51">
              <a:extLst>
                <a:ext uri="{FF2B5EF4-FFF2-40B4-BE49-F238E27FC236}">
                  <a16:creationId xmlns:a16="http://schemas.microsoft.com/office/drawing/2014/main" id="{353C41F8-CD95-4412-8F8A-041664B98DDF}"/>
                </a:ext>
              </a:extLst>
            </p:cNvPr>
            <p:cNvCxnSpPr/>
            <p:nvPr/>
          </p:nvCxnSpPr>
          <p:spPr>
            <a:xfrm>
              <a:off x="5511789" y="3876853"/>
              <a:ext cx="563463" cy="85252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6C4A9C6-B0CB-4063-9B7C-66A8E74EECB7}"/>
                </a:ext>
              </a:extLst>
            </p:cNvPr>
            <p:cNvCxnSpPr/>
            <p:nvPr/>
          </p:nvCxnSpPr>
          <p:spPr>
            <a:xfrm flipV="1">
              <a:off x="5637684" y="1873405"/>
              <a:ext cx="109728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C3DBE3"/>
              </a:solidFill>
              <a:prstDash val="sysDash"/>
              <a:miter lim="800000"/>
              <a:tailEnd type="triangle"/>
            </a:ln>
            <a:effectLst/>
          </p:spPr>
        </p:cxnSp>
        <p:pic>
          <p:nvPicPr>
            <p:cNvPr id="95" name="Picture 94" descr="https://cdn3.iconfinder.com/data/icons/rcons-user-action/32/boy-512.png">
              <a:extLst>
                <a:ext uri="{FF2B5EF4-FFF2-40B4-BE49-F238E27FC236}">
                  <a16:creationId xmlns:a16="http://schemas.microsoft.com/office/drawing/2014/main" id="{359CA18B-9DDD-48AD-96CB-A390850D7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0567" y="3244978"/>
              <a:ext cx="430618" cy="430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95" descr="https://cdn3.iconfinder.com/data/icons/rcons-user-action/32/boy-512.png">
              <a:extLst>
                <a:ext uri="{FF2B5EF4-FFF2-40B4-BE49-F238E27FC236}">
                  <a16:creationId xmlns:a16="http://schemas.microsoft.com/office/drawing/2014/main" id="{FD1B1401-E864-4B3F-974F-2856EC6C6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184" y="1295961"/>
              <a:ext cx="430618" cy="430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TextBox 13">
              <a:extLst>
                <a:ext uri="{FF2B5EF4-FFF2-40B4-BE49-F238E27FC236}">
                  <a16:creationId xmlns:a16="http://schemas.microsoft.com/office/drawing/2014/main" id="{879B6395-DE19-455A-910D-9F298C565352}"/>
                </a:ext>
              </a:extLst>
            </p:cNvPr>
            <p:cNvSpPr txBox="1"/>
            <p:nvPr/>
          </p:nvSpPr>
          <p:spPr>
            <a:xfrm>
              <a:off x="1368969" y="3716610"/>
              <a:ext cx="122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AutoFacets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Mgmt.</a:t>
              </a:r>
            </a:p>
          </p:txBody>
        </p:sp>
        <p:sp>
          <p:nvSpPr>
            <p:cNvPr id="98" name="TextBox 13">
              <a:extLst>
                <a:ext uri="{FF2B5EF4-FFF2-40B4-BE49-F238E27FC236}">
                  <a16:creationId xmlns:a16="http://schemas.microsoft.com/office/drawing/2014/main" id="{917B782F-69B3-4632-AB5B-A070EAB1F29E}"/>
                </a:ext>
              </a:extLst>
            </p:cNvPr>
            <p:cNvSpPr txBox="1"/>
            <p:nvPr/>
          </p:nvSpPr>
          <p:spPr>
            <a:xfrm>
              <a:off x="1346667" y="1705815"/>
              <a:ext cx="122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CF 247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Mgmt.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596379F1-3C92-4B24-83F9-02D8E819D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935327" y="3817782"/>
              <a:ext cx="1467850" cy="299584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A8751DCD-E0F1-4EDB-9639-778205ABE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61" t="33584" r="-1561" b="33754"/>
            <a:stretch/>
          </p:blipFill>
          <p:spPr>
            <a:xfrm rot="5400000">
              <a:off x="9604322" y="1616251"/>
              <a:ext cx="1483070" cy="484408"/>
            </a:xfrm>
            <a:prstGeom prst="rect">
              <a:avLst/>
            </a:prstGeom>
          </p:spPr>
        </p:pic>
        <p:sp>
          <p:nvSpPr>
            <p:cNvPr id="101" name="Rounded Rectangle 44">
              <a:extLst>
                <a:ext uri="{FF2B5EF4-FFF2-40B4-BE49-F238E27FC236}">
                  <a16:creationId xmlns:a16="http://schemas.microsoft.com/office/drawing/2014/main" id="{6CB8ACDB-A5AE-4B30-BBE7-76638C8AD6CE}"/>
                </a:ext>
              </a:extLst>
            </p:cNvPr>
            <p:cNvSpPr/>
            <p:nvPr/>
          </p:nvSpPr>
          <p:spPr>
            <a:xfrm>
              <a:off x="6104808" y="2904885"/>
              <a:ext cx="4284229" cy="674996"/>
            </a:xfrm>
            <a:prstGeom prst="round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73">
              <a:extLst>
                <a:ext uri="{FF2B5EF4-FFF2-40B4-BE49-F238E27FC236}">
                  <a16:creationId xmlns:a16="http://schemas.microsoft.com/office/drawing/2014/main" id="{E9B323A8-6EF3-4851-A4B3-30D85F84EB16}"/>
                </a:ext>
              </a:extLst>
            </p:cNvPr>
            <p:cNvSpPr txBox="1"/>
            <p:nvPr/>
          </p:nvSpPr>
          <p:spPr>
            <a:xfrm>
              <a:off x="7291416" y="2874709"/>
              <a:ext cx="1737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MVP Team 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21DAD41-0BFF-4A7C-94C6-87B443202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811" y="3088896"/>
              <a:ext cx="415298" cy="415298"/>
            </a:xfrm>
            <a:prstGeom prst="rect">
              <a:avLst/>
            </a:prstGeom>
          </p:spPr>
        </p:pic>
        <p:sp>
          <p:nvSpPr>
            <p:cNvPr id="104" name="TextBox 73">
              <a:extLst>
                <a:ext uri="{FF2B5EF4-FFF2-40B4-BE49-F238E27FC236}">
                  <a16:creationId xmlns:a16="http://schemas.microsoft.com/office/drawing/2014/main" id="{24FA86E5-DC08-4425-AE3E-C2E148A731A6}"/>
                </a:ext>
              </a:extLst>
            </p:cNvPr>
            <p:cNvSpPr txBox="1"/>
            <p:nvPr/>
          </p:nvSpPr>
          <p:spPr>
            <a:xfrm>
              <a:off x="6560779" y="3145345"/>
              <a:ext cx="856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Functional consultant</a:t>
              </a:r>
            </a:p>
          </p:txBody>
        </p: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14E31D83-8155-4273-9799-B3D090915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4619" y="3088896"/>
              <a:ext cx="415298" cy="415298"/>
            </a:xfrm>
            <a:prstGeom prst="rect">
              <a:avLst/>
            </a:prstGeom>
          </p:spPr>
        </p:pic>
        <p:sp>
          <p:nvSpPr>
            <p:cNvPr id="106" name="TextBox 73">
              <a:extLst>
                <a:ext uri="{FF2B5EF4-FFF2-40B4-BE49-F238E27FC236}">
                  <a16:creationId xmlns:a16="http://schemas.microsoft.com/office/drawing/2014/main" id="{7C6C3985-85D4-4C51-8DAF-BE7414996033}"/>
                </a:ext>
              </a:extLst>
            </p:cNvPr>
            <p:cNvSpPr txBox="1"/>
            <p:nvPr/>
          </p:nvSpPr>
          <p:spPr>
            <a:xfrm>
              <a:off x="7824193" y="3145345"/>
              <a:ext cx="856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Technical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consultant</a:t>
              </a:r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1411B24A-09F5-4579-8D97-3F6C79014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382" y="3088896"/>
              <a:ext cx="451852" cy="415298"/>
            </a:xfrm>
            <a:prstGeom prst="rect">
              <a:avLst/>
            </a:prstGeom>
          </p:spPr>
        </p:pic>
        <p:sp>
          <p:nvSpPr>
            <p:cNvPr id="108" name="TextBox 73">
              <a:extLst>
                <a:ext uri="{FF2B5EF4-FFF2-40B4-BE49-F238E27FC236}">
                  <a16:creationId xmlns:a16="http://schemas.microsoft.com/office/drawing/2014/main" id="{A96451F9-E0AD-4A3C-80A6-B2A2CB376B4C}"/>
                </a:ext>
              </a:extLst>
            </p:cNvPr>
            <p:cNvSpPr txBox="1"/>
            <p:nvPr/>
          </p:nvSpPr>
          <p:spPr>
            <a:xfrm>
              <a:off x="9071181" y="3145345"/>
              <a:ext cx="1319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Implementation lead</a:t>
              </a:r>
            </a:p>
          </p:txBody>
        </p:sp>
        <p:cxnSp>
          <p:nvCxnSpPr>
            <p:cNvPr id="109" name="Elbow Connector 24">
              <a:extLst>
                <a:ext uri="{FF2B5EF4-FFF2-40B4-BE49-F238E27FC236}">
                  <a16:creationId xmlns:a16="http://schemas.microsoft.com/office/drawing/2014/main" id="{B5F697BC-6186-428E-AA20-2D711D939BF2}"/>
                </a:ext>
              </a:extLst>
            </p:cNvPr>
            <p:cNvCxnSpPr/>
            <p:nvPr/>
          </p:nvCxnSpPr>
          <p:spPr>
            <a:xfrm rot="16200000" flipH="1">
              <a:off x="5435062" y="4135205"/>
              <a:ext cx="971241" cy="500403"/>
            </a:xfrm>
            <a:prstGeom prst="bentConnector2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TextBox 73">
              <a:extLst>
                <a:ext uri="{FF2B5EF4-FFF2-40B4-BE49-F238E27FC236}">
                  <a16:creationId xmlns:a16="http://schemas.microsoft.com/office/drawing/2014/main" id="{861E52E7-EC45-4371-9A1E-81C150617E39}"/>
                </a:ext>
              </a:extLst>
            </p:cNvPr>
            <p:cNvSpPr txBox="1"/>
            <p:nvPr/>
          </p:nvSpPr>
          <p:spPr>
            <a:xfrm>
              <a:off x="7034054" y="1555681"/>
              <a:ext cx="1948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Quality &amp; Governance</a:t>
              </a:r>
            </a:p>
          </p:txBody>
        </p:sp>
        <p:sp>
          <p:nvSpPr>
            <p:cNvPr id="111" name="TextBox 73">
              <a:extLst>
                <a:ext uri="{FF2B5EF4-FFF2-40B4-BE49-F238E27FC236}">
                  <a16:creationId xmlns:a16="http://schemas.microsoft.com/office/drawing/2014/main" id="{A2BB1AD3-0964-4922-BA92-89974C0D0606}"/>
                </a:ext>
              </a:extLst>
            </p:cNvPr>
            <p:cNvSpPr txBox="1"/>
            <p:nvPr/>
          </p:nvSpPr>
          <p:spPr>
            <a:xfrm>
              <a:off x="7034054" y="1860724"/>
              <a:ext cx="1948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Partner support Team</a:t>
              </a:r>
            </a:p>
          </p:txBody>
        </p:sp>
        <p:sp>
          <p:nvSpPr>
            <p:cNvPr id="112" name="TextBox 73">
              <a:extLst>
                <a:ext uri="{FF2B5EF4-FFF2-40B4-BE49-F238E27FC236}">
                  <a16:creationId xmlns:a16="http://schemas.microsoft.com/office/drawing/2014/main" id="{91524502-C0BD-4387-94F1-D86A076BBEC2}"/>
                </a:ext>
              </a:extLst>
            </p:cNvPr>
            <p:cNvSpPr txBox="1"/>
            <p:nvPr/>
          </p:nvSpPr>
          <p:spPr>
            <a:xfrm>
              <a:off x="7034054" y="2165766"/>
              <a:ext cx="1948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IT Interface Support</a:t>
              </a:r>
            </a:p>
          </p:txBody>
        </p:sp>
        <p:sp>
          <p:nvSpPr>
            <p:cNvPr id="113" name="TextBox 73">
              <a:extLst>
                <a:ext uri="{FF2B5EF4-FFF2-40B4-BE49-F238E27FC236}">
                  <a16:creationId xmlns:a16="http://schemas.microsoft.com/office/drawing/2014/main" id="{B03CE605-B219-4E41-9420-828CE4F2839A}"/>
                </a:ext>
              </a:extLst>
            </p:cNvPr>
            <p:cNvSpPr txBox="1"/>
            <p:nvPr/>
          </p:nvSpPr>
          <p:spPr>
            <a:xfrm>
              <a:off x="6737528" y="3893294"/>
              <a:ext cx="795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Support Engineer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57DDEEF-BF58-4CAE-8BEC-C380E4AED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4503" y="3854037"/>
              <a:ext cx="415298" cy="415298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A20A21B0-6F3E-4494-8542-F48CF6D8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715" y="3854037"/>
              <a:ext cx="415298" cy="415298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234C4F42-F4BB-4D62-B75D-C148D0FCC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7327" y="3854037"/>
              <a:ext cx="415298" cy="415298"/>
            </a:xfrm>
            <a:prstGeom prst="rect">
              <a:avLst/>
            </a:prstGeom>
          </p:spPr>
        </p:pic>
        <p:sp>
          <p:nvSpPr>
            <p:cNvPr id="117" name="TextBox 73">
              <a:extLst>
                <a:ext uri="{FF2B5EF4-FFF2-40B4-BE49-F238E27FC236}">
                  <a16:creationId xmlns:a16="http://schemas.microsoft.com/office/drawing/2014/main" id="{A92129FB-51DC-42AF-BC9A-86953327B848}"/>
                </a:ext>
              </a:extLst>
            </p:cNvPr>
            <p:cNvSpPr txBox="1"/>
            <p:nvPr/>
          </p:nvSpPr>
          <p:spPr>
            <a:xfrm>
              <a:off x="9597544" y="3893294"/>
              <a:ext cx="795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Support Lead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2596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DF91B-0292-41D5-B4BD-69D3D02847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A Three-Stage Migration Approach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4C3755-3D06-4C8B-91FB-183052ACF2EF}"/>
              </a:ext>
            </a:extLst>
          </p:cNvPr>
          <p:cNvGrpSpPr/>
          <p:nvPr/>
        </p:nvGrpSpPr>
        <p:grpSpPr>
          <a:xfrm>
            <a:off x="172615" y="3068496"/>
            <a:ext cx="11846770" cy="1382028"/>
            <a:chOff x="190290" y="3176567"/>
            <a:chExt cx="11846770" cy="138202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FE5BFF7-59A5-4910-86FC-7BE1E201B23E}"/>
                </a:ext>
              </a:extLst>
            </p:cNvPr>
            <p:cNvSpPr/>
            <p:nvPr/>
          </p:nvSpPr>
          <p:spPr>
            <a:xfrm>
              <a:off x="9076330" y="3176568"/>
              <a:ext cx="1482593" cy="138202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33745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5AD893B-EAB0-4D08-A14F-EB91890DBE50}"/>
                </a:ext>
              </a:extLst>
            </p:cNvPr>
            <p:cNvSpPr/>
            <p:nvPr/>
          </p:nvSpPr>
          <p:spPr>
            <a:xfrm>
              <a:off x="10554467" y="3176567"/>
              <a:ext cx="1482593" cy="1382027"/>
            </a:xfrm>
            <a:prstGeom prst="rect">
              <a:avLst/>
            </a:prstGeom>
            <a:solidFill>
              <a:srgbClr val="2C3E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A7F9F7C-3EC6-4382-BB2D-D2992C6ECC1E}"/>
                </a:ext>
              </a:extLst>
            </p:cNvPr>
            <p:cNvSpPr/>
            <p:nvPr/>
          </p:nvSpPr>
          <p:spPr>
            <a:xfrm>
              <a:off x="7599367" y="3176568"/>
              <a:ext cx="1482593" cy="1382027"/>
            </a:xfrm>
            <a:prstGeom prst="rect">
              <a:avLst/>
            </a:prstGeom>
            <a:solidFill>
              <a:srgbClr val="5271B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33745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5EF99B6-58C0-42C6-AA43-D9D97939CFCA}"/>
                </a:ext>
              </a:extLst>
            </p:cNvPr>
            <p:cNvSpPr/>
            <p:nvPr/>
          </p:nvSpPr>
          <p:spPr>
            <a:xfrm rot="2700000">
              <a:off x="8895259" y="3750908"/>
              <a:ext cx="233346" cy="233346"/>
            </a:xfrm>
            <a:prstGeom prst="rect">
              <a:avLst/>
            </a:prstGeom>
            <a:solidFill>
              <a:srgbClr val="5271B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00A602F-1CEF-4627-BEE5-3B4F11B7AA3B}"/>
                </a:ext>
              </a:extLst>
            </p:cNvPr>
            <p:cNvSpPr/>
            <p:nvPr/>
          </p:nvSpPr>
          <p:spPr>
            <a:xfrm>
              <a:off x="6117050" y="3176568"/>
              <a:ext cx="1482593" cy="1382027"/>
            </a:xfrm>
            <a:prstGeom prst="rect">
              <a:avLst/>
            </a:prstGeom>
            <a:solidFill>
              <a:srgbClr val="16A08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33745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E470B78-2622-4914-AEB3-23F875440F3C}"/>
                </a:ext>
              </a:extLst>
            </p:cNvPr>
            <p:cNvSpPr/>
            <p:nvPr/>
          </p:nvSpPr>
          <p:spPr>
            <a:xfrm rot="2700000">
              <a:off x="7412942" y="3750908"/>
              <a:ext cx="233346" cy="233346"/>
            </a:xfrm>
            <a:prstGeom prst="rect">
              <a:avLst/>
            </a:prstGeom>
            <a:solidFill>
              <a:srgbClr val="16A08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B5260FF-513F-4BA2-95D6-9450D3C77ABD}"/>
                </a:ext>
              </a:extLst>
            </p:cNvPr>
            <p:cNvSpPr/>
            <p:nvPr/>
          </p:nvSpPr>
          <p:spPr>
            <a:xfrm>
              <a:off x="4636139" y="3176568"/>
              <a:ext cx="1482593" cy="1382027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33745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64BEC4B-AE02-4511-A2AA-F7DA64D35619}"/>
                </a:ext>
              </a:extLst>
            </p:cNvPr>
            <p:cNvSpPr/>
            <p:nvPr/>
          </p:nvSpPr>
          <p:spPr>
            <a:xfrm rot="2700000">
              <a:off x="5932031" y="3750908"/>
              <a:ext cx="233346" cy="233346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50F97D-CAD1-401B-A16B-72C796A024AF}"/>
                </a:ext>
              </a:extLst>
            </p:cNvPr>
            <p:cNvSpPr/>
            <p:nvPr/>
          </p:nvSpPr>
          <p:spPr>
            <a:xfrm>
              <a:off x="3153517" y="3176568"/>
              <a:ext cx="1482593" cy="1382027"/>
            </a:xfrm>
            <a:prstGeom prst="rect">
              <a:avLst/>
            </a:prstGeom>
            <a:solidFill>
              <a:srgbClr val="F39C1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E701265-987F-4172-81CB-42FC6C505B4D}"/>
                </a:ext>
              </a:extLst>
            </p:cNvPr>
            <p:cNvSpPr/>
            <p:nvPr/>
          </p:nvSpPr>
          <p:spPr>
            <a:xfrm rot="2700000">
              <a:off x="4449409" y="3750908"/>
              <a:ext cx="233346" cy="233346"/>
            </a:xfrm>
            <a:prstGeom prst="rect">
              <a:avLst/>
            </a:prstGeom>
            <a:solidFill>
              <a:srgbClr val="F39C1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174A39-A9AB-4AFC-8F04-467F60733F35}"/>
                </a:ext>
              </a:extLst>
            </p:cNvPr>
            <p:cNvSpPr/>
            <p:nvPr/>
          </p:nvSpPr>
          <p:spPr>
            <a:xfrm>
              <a:off x="1671200" y="3176568"/>
              <a:ext cx="1482593" cy="1382027"/>
            </a:xfrm>
            <a:prstGeom prst="rect">
              <a:avLst/>
            </a:prstGeom>
            <a:solidFill>
              <a:srgbClr val="C0392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42FD14C-E654-42C3-9D8A-F65612DCF6F4}"/>
                </a:ext>
              </a:extLst>
            </p:cNvPr>
            <p:cNvSpPr/>
            <p:nvPr/>
          </p:nvSpPr>
          <p:spPr>
            <a:xfrm rot="2700000">
              <a:off x="2967092" y="3750908"/>
              <a:ext cx="233346" cy="233346"/>
            </a:xfrm>
            <a:prstGeom prst="rect">
              <a:avLst/>
            </a:prstGeom>
            <a:solidFill>
              <a:srgbClr val="C0392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130390-5365-4DD5-9235-925818D6F89B}"/>
                </a:ext>
              </a:extLst>
            </p:cNvPr>
            <p:cNvSpPr/>
            <p:nvPr/>
          </p:nvSpPr>
          <p:spPr>
            <a:xfrm>
              <a:off x="190290" y="3176568"/>
              <a:ext cx="1482593" cy="1382027"/>
            </a:xfrm>
            <a:prstGeom prst="rect">
              <a:avLst/>
            </a:prstGeom>
            <a:solidFill>
              <a:srgbClr val="4B2C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AACEDB3-49A1-412C-B19A-EEA57EE90A1E}"/>
                </a:ext>
              </a:extLst>
            </p:cNvPr>
            <p:cNvSpPr/>
            <p:nvPr/>
          </p:nvSpPr>
          <p:spPr>
            <a:xfrm rot="2700000">
              <a:off x="1486182" y="3750908"/>
              <a:ext cx="233346" cy="233346"/>
            </a:xfrm>
            <a:prstGeom prst="rect">
              <a:avLst/>
            </a:prstGeom>
            <a:solidFill>
              <a:srgbClr val="4B2C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A7F1700-78DF-43E1-936A-324F4CDCB533}"/>
                </a:ext>
              </a:extLst>
            </p:cNvPr>
            <p:cNvSpPr/>
            <p:nvPr/>
          </p:nvSpPr>
          <p:spPr>
            <a:xfrm rot="2700000">
              <a:off x="10437793" y="3750908"/>
              <a:ext cx="233346" cy="23334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5D3BCFA-91E3-4D13-B2B3-C6A94CB106B2}"/>
                </a:ext>
              </a:extLst>
            </p:cNvPr>
            <p:cNvSpPr txBox="1"/>
            <p:nvPr/>
          </p:nvSpPr>
          <p:spPr>
            <a:xfrm>
              <a:off x="7746303" y="3636749"/>
              <a:ext cx="1188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PH" sz="12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Tahoma" panose="020B0604030504040204" pitchFamily="34" charset="0"/>
                  <a:cs typeface="Segoe UI Semibold" panose="020B0702040204020203" pitchFamily="34" charset="0"/>
                </a:rPr>
                <a:t>Convert into </a:t>
              </a:r>
            </a:p>
            <a:p>
              <a:pPr algn="ctr" defTabSz="914400"/>
              <a:r>
                <a:rPr lang="en-PH" sz="12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Tahoma" panose="020B0604030504040204" pitchFamily="34" charset="0"/>
                  <a:cs typeface="Segoe UI Semibold" panose="020B0702040204020203" pitchFamily="34" charset="0"/>
                </a:rPr>
                <a:t>Production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CC2940-6267-4C1B-A34C-978AD9AE9BB0}"/>
                </a:ext>
              </a:extLst>
            </p:cNvPr>
            <p:cNvSpPr txBox="1"/>
            <p:nvPr/>
          </p:nvSpPr>
          <p:spPr>
            <a:xfrm>
              <a:off x="337226" y="3636749"/>
              <a:ext cx="1188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PH" sz="12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Tahoma" panose="020B0604030504040204" pitchFamily="34" charset="0"/>
                  <a:cs typeface="Segoe UI Semibold" panose="020B0702040204020203" pitchFamily="34" charset="0"/>
                </a:rPr>
                <a:t>Migration Planning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DF29802-643F-4301-B908-8131B47B8799}"/>
                </a:ext>
              </a:extLst>
            </p:cNvPr>
            <p:cNvSpPr txBox="1"/>
            <p:nvPr/>
          </p:nvSpPr>
          <p:spPr>
            <a:xfrm>
              <a:off x="1818136" y="3729082"/>
              <a:ext cx="1188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PH" sz="12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Tahoma" panose="020B0604030504040204" pitchFamily="34" charset="0"/>
                  <a:cs typeface="Segoe UI Semibold" panose="020B0702040204020203" pitchFamily="34" charset="0"/>
                </a:rPr>
                <a:t>Analysis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F731FD-A2B2-4E33-84C0-FF0654AB7110}"/>
                </a:ext>
              </a:extLst>
            </p:cNvPr>
            <p:cNvSpPr txBox="1"/>
            <p:nvPr/>
          </p:nvSpPr>
          <p:spPr>
            <a:xfrm>
              <a:off x="3300453" y="3636749"/>
              <a:ext cx="1188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PH" sz="12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Tahoma" panose="020B0604030504040204" pitchFamily="34" charset="0"/>
                  <a:cs typeface="Segoe UI Semibold" panose="020B0702040204020203" pitchFamily="34" charset="0"/>
                </a:rPr>
                <a:t>Migration </a:t>
              </a:r>
            </a:p>
            <a:p>
              <a:pPr algn="ctr" defTabSz="914400"/>
              <a:r>
                <a:rPr lang="en-PH" sz="12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Tahoma" panose="020B0604030504040204" pitchFamily="34" charset="0"/>
                  <a:cs typeface="Segoe UI Semibold" panose="020B0702040204020203" pitchFamily="34" charset="0"/>
                </a:rPr>
                <a:t>Design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267E048-541F-4CE7-8CA5-E97A6ADE860D}"/>
                </a:ext>
              </a:extLst>
            </p:cNvPr>
            <p:cNvSpPr txBox="1"/>
            <p:nvPr/>
          </p:nvSpPr>
          <p:spPr>
            <a:xfrm>
              <a:off x="4783075" y="3636749"/>
              <a:ext cx="1188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PH" sz="12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Tahoma" panose="020B0604030504040204" pitchFamily="34" charset="0"/>
                  <a:cs typeface="Segoe UI Semibold" panose="020B0702040204020203" pitchFamily="34" charset="0"/>
                </a:rPr>
                <a:t>Migration </a:t>
              </a:r>
            </a:p>
            <a:p>
              <a:pPr algn="ctr" defTabSz="914400"/>
              <a:r>
                <a:rPr lang="en-PH" sz="12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Tahoma" panose="020B0604030504040204" pitchFamily="34" charset="0"/>
                  <a:cs typeface="Segoe UI Semibold" panose="020B0702040204020203" pitchFamily="34" charset="0"/>
                </a:rPr>
                <a:t>Execution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A29F8DA-7033-4F24-B3A0-220BA72A9AE3}"/>
                </a:ext>
              </a:extLst>
            </p:cNvPr>
            <p:cNvSpPr txBox="1"/>
            <p:nvPr/>
          </p:nvSpPr>
          <p:spPr>
            <a:xfrm>
              <a:off x="6263986" y="3636749"/>
              <a:ext cx="1188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PH" sz="12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Tahoma" panose="020B0604030504040204" pitchFamily="34" charset="0"/>
                  <a:cs typeface="Segoe UI Semibold" panose="020B0702040204020203" pitchFamily="34" charset="0"/>
                </a:rPr>
                <a:t>Migration </a:t>
              </a:r>
            </a:p>
            <a:p>
              <a:pPr algn="ctr" defTabSz="914400"/>
              <a:r>
                <a:rPr lang="en-PH" sz="12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Tahoma" panose="020B0604030504040204" pitchFamily="34" charset="0"/>
                  <a:cs typeface="Segoe UI Semibold" panose="020B0702040204020203" pitchFamily="34" charset="0"/>
                </a:rPr>
                <a:t>Testing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D8C5FC2-6D6D-46D3-A971-518BAE0CB350}"/>
                </a:ext>
              </a:extLst>
            </p:cNvPr>
            <p:cNvSpPr txBox="1"/>
            <p:nvPr/>
          </p:nvSpPr>
          <p:spPr>
            <a:xfrm>
              <a:off x="9330506" y="3636749"/>
              <a:ext cx="974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PH" sz="12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Tahoma" panose="020B0604030504040204" pitchFamily="34" charset="0"/>
                  <a:cs typeface="Segoe UI Semibold" panose="020B0702040204020203" pitchFamily="34" charset="0"/>
                </a:rPr>
                <a:t>Shadow Run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476204-2857-42F2-9EAF-C774ECE783E8}"/>
                </a:ext>
              </a:extLst>
            </p:cNvPr>
            <p:cNvSpPr txBox="1"/>
            <p:nvPr/>
          </p:nvSpPr>
          <p:spPr>
            <a:xfrm>
              <a:off x="10721175" y="3636748"/>
              <a:ext cx="1149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PH" sz="12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Tahoma" panose="020B0604030504040204" pitchFamily="34" charset="0"/>
                  <a:cs typeface="Segoe UI Semibold" panose="020B0702040204020203" pitchFamily="34" charset="0"/>
                </a:rPr>
                <a:t>Roll-Out &amp; Phase-Out</a:t>
              </a:r>
            </a:p>
          </p:txBody>
        </p:sp>
        <p:sp>
          <p:nvSpPr>
            <p:cNvPr id="81" name="Curved Down Arrow 74">
              <a:extLst>
                <a:ext uri="{FF2B5EF4-FFF2-40B4-BE49-F238E27FC236}">
                  <a16:creationId xmlns:a16="http://schemas.microsoft.com/office/drawing/2014/main" id="{8EB3C8FE-FABB-4FA4-86F8-8DB63919833C}"/>
                </a:ext>
              </a:extLst>
            </p:cNvPr>
            <p:cNvSpPr/>
            <p:nvPr/>
          </p:nvSpPr>
          <p:spPr>
            <a:xfrm flipH="1">
              <a:off x="5892746" y="3566630"/>
              <a:ext cx="412153" cy="244897"/>
            </a:xfrm>
            <a:prstGeom prst="curvedDown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2" name="Curved Down Arrow 75">
              <a:extLst>
                <a:ext uri="{FF2B5EF4-FFF2-40B4-BE49-F238E27FC236}">
                  <a16:creationId xmlns:a16="http://schemas.microsoft.com/office/drawing/2014/main" id="{8712AFA2-9C29-4FE9-AE31-3E79A0F7E050}"/>
                </a:ext>
              </a:extLst>
            </p:cNvPr>
            <p:cNvSpPr/>
            <p:nvPr/>
          </p:nvSpPr>
          <p:spPr>
            <a:xfrm flipV="1">
              <a:off x="5920735" y="3851525"/>
              <a:ext cx="411480" cy="246888"/>
            </a:xfrm>
            <a:prstGeom prst="curvedDown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77ADEF79-D0CD-4898-BD5F-4AA170E762B3}"/>
              </a:ext>
            </a:extLst>
          </p:cNvPr>
          <p:cNvSpPr/>
          <p:nvPr/>
        </p:nvSpPr>
        <p:spPr>
          <a:xfrm>
            <a:off x="11017" y="2225407"/>
            <a:ext cx="12161520" cy="803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4" name="圆角矩形 12">
            <a:extLst>
              <a:ext uri="{FF2B5EF4-FFF2-40B4-BE49-F238E27FC236}">
                <a16:creationId xmlns:a16="http://schemas.microsoft.com/office/drawing/2014/main" id="{82FB7930-770B-4D08-84D7-609C6472F23A}"/>
              </a:ext>
            </a:extLst>
          </p:cNvPr>
          <p:cNvSpPr/>
          <p:nvPr/>
        </p:nvSpPr>
        <p:spPr>
          <a:xfrm>
            <a:off x="633715" y="2317390"/>
            <a:ext cx="2286000" cy="61912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Data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Migration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微软雅黑" panose="020B0503020204020204" charset="-122"/>
              <a:cs typeface="Segoe UI Semibold" panose="020B0702040204020203" pitchFamily="34" charset="0"/>
            </a:endParaRPr>
          </a:p>
        </p:txBody>
      </p:sp>
      <p:sp>
        <p:nvSpPr>
          <p:cNvPr id="85" name="椭圆 13">
            <a:extLst>
              <a:ext uri="{FF2B5EF4-FFF2-40B4-BE49-F238E27FC236}">
                <a16:creationId xmlns:a16="http://schemas.microsoft.com/office/drawing/2014/main" id="{B30AF6FA-4D35-466E-B4B8-0A799A082F65}"/>
              </a:ext>
            </a:extLst>
          </p:cNvPr>
          <p:cNvSpPr/>
          <p:nvPr/>
        </p:nvSpPr>
        <p:spPr>
          <a:xfrm>
            <a:off x="723250" y="2392955"/>
            <a:ext cx="467995" cy="46799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圆角矩形 12">
            <a:extLst>
              <a:ext uri="{FF2B5EF4-FFF2-40B4-BE49-F238E27FC236}">
                <a16:creationId xmlns:a16="http://schemas.microsoft.com/office/drawing/2014/main" id="{B82F0327-631A-4A8D-9B70-B0937C0AF74C}"/>
              </a:ext>
            </a:extLst>
          </p:cNvPr>
          <p:cNvSpPr/>
          <p:nvPr/>
        </p:nvSpPr>
        <p:spPr>
          <a:xfrm>
            <a:off x="4105759" y="2317390"/>
            <a:ext cx="2560320" cy="61912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Process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Migration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微软雅黑" panose="020B0503020204020204" charset="-122"/>
              <a:cs typeface="Segoe UI Semibold" panose="020B0702040204020203" pitchFamily="34" charset="0"/>
            </a:endParaRPr>
          </a:p>
        </p:txBody>
      </p:sp>
      <p:sp>
        <p:nvSpPr>
          <p:cNvPr id="87" name="椭圆 13">
            <a:extLst>
              <a:ext uri="{FF2B5EF4-FFF2-40B4-BE49-F238E27FC236}">
                <a16:creationId xmlns:a16="http://schemas.microsoft.com/office/drawing/2014/main" id="{5F5EB901-1336-47B4-A326-7D4904B38CCD}"/>
              </a:ext>
            </a:extLst>
          </p:cNvPr>
          <p:cNvSpPr/>
          <p:nvPr/>
        </p:nvSpPr>
        <p:spPr>
          <a:xfrm>
            <a:off x="4195294" y="2392955"/>
            <a:ext cx="467995" cy="46799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</a:p>
        </p:txBody>
      </p:sp>
      <p:sp>
        <p:nvSpPr>
          <p:cNvPr id="88" name="圆角矩形 12">
            <a:extLst>
              <a:ext uri="{FF2B5EF4-FFF2-40B4-BE49-F238E27FC236}">
                <a16:creationId xmlns:a16="http://schemas.microsoft.com/office/drawing/2014/main" id="{2F0B978C-F77B-4922-B567-DCA159744D99}"/>
              </a:ext>
            </a:extLst>
          </p:cNvPr>
          <p:cNvSpPr/>
          <p:nvPr/>
        </p:nvSpPr>
        <p:spPr>
          <a:xfrm>
            <a:off x="8431070" y="2317390"/>
            <a:ext cx="2743200" cy="61912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Production &amp;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phase out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微软雅黑" panose="020B0503020204020204" charset="-122"/>
              <a:cs typeface="Segoe UI Semibold" panose="020B0702040204020203" pitchFamily="34" charset="0"/>
            </a:endParaRPr>
          </a:p>
        </p:txBody>
      </p:sp>
      <p:sp>
        <p:nvSpPr>
          <p:cNvPr id="89" name="椭圆 13">
            <a:extLst>
              <a:ext uri="{FF2B5EF4-FFF2-40B4-BE49-F238E27FC236}">
                <a16:creationId xmlns:a16="http://schemas.microsoft.com/office/drawing/2014/main" id="{0330CFA0-51E7-4090-9781-4B3462449481}"/>
              </a:ext>
            </a:extLst>
          </p:cNvPr>
          <p:cNvSpPr/>
          <p:nvPr/>
        </p:nvSpPr>
        <p:spPr>
          <a:xfrm>
            <a:off x="8520605" y="2392955"/>
            <a:ext cx="467995" cy="46799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57972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1C948D6-7794-4616-94D4-48C18A1CFC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Tentative Solution Approach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9BA2F48-5BC8-4304-AE09-54149F7B5B07}"/>
              </a:ext>
            </a:extLst>
          </p:cNvPr>
          <p:cNvGrpSpPr/>
          <p:nvPr/>
        </p:nvGrpSpPr>
        <p:grpSpPr>
          <a:xfrm>
            <a:off x="1417414" y="1851318"/>
            <a:ext cx="1284010" cy="2336536"/>
            <a:chOff x="127935" y="1079349"/>
            <a:chExt cx="2203716" cy="40101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0E154D0-24AE-412F-A690-94C99E6E94A9}"/>
                </a:ext>
              </a:extLst>
            </p:cNvPr>
            <p:cNvSpPr/>
            <p:nvPr/>
          </p:nvSpPr>
          <p:spPr>
            <a:xfrm>
              <a:off x="815036" y="1079349"/>
              <a:ext cx="1516615" cy="40101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Legacy Platform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41B048E-67EB-48F9-82DE-62E4E7ED8A2E}"/>
                </a:ext>
              </a:extLst>
            </p:cNvPr>
            <p:cNvSpPr/>
            <p:nvPr/>
          </p:nvSpPr>
          <p:spPr>
            <a:xfrm>
              <a:off x="127935" y="1079349"/>
              <a:ext cx="682112" cy="4010139"/>
            </a:xfrm>
            <a:custGeom>
              <a:avLst/>
              <a:gdLst>
                <a:gd name="connsiteX0" fmla="*/ 0 w 704145"/>
                <a:gd name="connsiteY0" fmla="*/ 0 h 4010139"/>
                <a:gd name="connsiteX1" fmla="*/ 704145 w 704145"/>
                <a:gd name="connsiteY1" fmla="*/ 0 h 4010139"/>
                <a:gd name="connsiteX2" fmla="*/ 704145 w 704145"/>
                <a:gd name="connsiteY2" fmla="*/ 4010139 h 4010139"/>
                <a:gd name="connsiteX3" fmla="*/ 0 w 704145"/>
                <a:gd name="connsiteY3" fmla="*/ 4010139 h 4010139"/>
                <a:gd name="connsiteX4" fmla="*/ 0 w 704145"/>
                <a:gd name="connsiteY4" fmla="*/ 0 h 4010139"/>
                <a:gd name="connsiteX0" fmla="*/ 22034 w 704145"/>
                <a:gd name="connsiteY0" fmla="*/ 804231 h 4010139"/>
                <a:gd name="connsiteX1" fmla="*/ 704145 w 704145"/>
                <a:gd name="connsiteY1" fmla="*/ 0 h 4010139"/>
                <a:gd name="connsiteX2" fmla="*/ 704145 w 704145"/>
                <a:gd name="connsiteY2" fmla="*/ 4010139 h 4010139"/>
                <a:gd name="connsiteX3" fmla="*/ 0 w 704145"/>
                <a:gd name="connsiteY3" fmla="*/ 4010139 h 4010139"/>
                <a:gd name="connsiteX4" fmla="*/ 22034 w 704145"/>
                <a:gd name="connsiteY4" fmla="*/ 804231 h 4010139"/>
                <a:gd name="connsiteX0" fmla="*/ 1 w 682112"/>
                <a:gd name="connsiteY0" fmla="*/ 804231 h 4010139"/>
                <a:gd name="connsiteX1" fmla="*/ 682112 w 682112"/>
                <a:gd name="connsiteY1" fmla="*/ 0 h 4010139"/>
                <a:gd name="connsiteX2" fmla="*/ 682112 w 682112"/>
                <a:gd name="connsiteY2" fmla="*/ 4010139 h 4010139"/>
                <a:gd name="connsiteX3" fmla="*/ 0 w 682112"/>
                <a:gd name="connsiteY3" fmla="*/ 3712683 h 4010139"/>
                <a:gd name="connsiteX4" fmla="*/ 1 w 682112"/>
                <a:gd name="connsiteY4" fmla="*/ 804231 h 401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112" h="4010139">
                  <a:moveTo>
                    <a:pt x="1" y="804231"/>
                  </a:moveTo>
                  <a:lnTo>
                    <a:pt x="682112" y="0"/>
                  </a:lnTo>
                  <a:lnTo>
                    <a:pt x="682112" y="4010139"/>
                  </a:lnTo>
                  <a:lnTo>
                    <a:pt x="0" y="3712683"/>
                  </a:lnTo>
                  <a:cubicBezTo>
                    <a:pt x="0" y="2743199"/>
                    <a:pt x="1" y="1773715"/>
                    <a:pt x="1" y="80423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9D87148D-A3CE-44D0-A264-DEB4CBC3BCE9}"/>
              </a:ext>
            </a:extLst>
          </p:cNvPr>
          <p:cNvSpPr/>
          <p:nvPr/>
        </p:nvSpPr>
        <p:spPr>
          <a:xfrm>
            <a:off x="6742336" y="769258"/>
            <a:ext cx="3877688" cy="12017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DFEA57D-77ED-4558-A1DB-94F2570E5648}"/>
              </a:ext>
            </a:extLst>
          </p:cNvPr>
          <p:cNvSpPr/>
          <p:nvPr/>
        </p:nvSpPr>
        <p:spPr>
          <a:xfrm>
            <a:off x="6431186" y="454446"/>
            <a:ext cx="4343400" cy="5949109"/>
          </a:xfrm>
          <a:prstGeom prst="roundRect">
            <a:avLst>
              <a:gd name="adj" fmla="val 4093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538EBB-E1EF-4475-9566-EF79C026C59A}"/>
              </a:ext>
            </a:extLst>
          </p:cNvPr>
          <p:cNvSpPr/>
          <p:nvPr/>
        </p:nvSpPr>
        <p:spPr>
          <a:xfrm>
            <a:off x="7557032" y="2373146"/>
            <a:ext cx="2500829" cy="197466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CD8C93-8FF1-4C7D-8B02-A3E81A26A49D}"/>
              </a:ext>
            </a:extLst>
          </p:cNvPr>
          <p:cNvSpPr/>
          <p:nvPr/>
        </p:nvSpPr>
        <p:spPr>
          <a:xfrm>
            <a:off x="8190101" y="2259310"/>
            <a:ext cx="1206549" cy="246221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0" rIns="0" bIns="0" rtlCol="0">
            <a:spAutoFit/>
          </a:bodyPr>
          <a:lstStyle/>
          <a:p>
            <a:r>
              <a:rPr lang="en-GB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SOA  / WCF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26A541B-6F1E-43D4-8B86-75DB5902BDD2}"/>
              </a:ext>
            </a:extLst>
          </p:cNvPr>
          <p:cNvGrpSpPr/>
          <p:nvPr/>
        </p:nvGrpSpPr>
        <p:grpSpPr>
          <a:xfrm>
            <a:off x="7055224" y="924082"/>
            <a:ext cx="3518983" cy="889616"/>
            <a:chOff x="6424653" y="4846056"/>
            <a:chExt cx="3518983" cy="8896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FEEE35-6EEB-429A-A6A5-0DC38051CBE9}"/>
                </a:ext>
              </a:extLst>
            </p:cNvPr>
            <p:cNvSpPr/>
            <p:nvPr/>
          </p:nvSpPr>
          <p:spPr>
            <a:xfrm>
              <a:off x="6424653" y="4846056"/>
              <a:ext cx="3435696" cy="8896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E856AB-D803-459D-8A2E-391B1849E256}"/>
                </a:ext>
              </a:extLst>
            </p:cNvPr>
            <p:cNvSpPr txBox="1"/>
            <p:nvPr/>
          </p:nvSpPr>
          <p:spPr>
            <a:xfrm>
              <a:off x="7078556" y="5048198"/>
              <a:ext cx="2865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Segoe UI" panose="020B0502040204020203" pitchFamily="34" charset="0"/>
                  <a:cs typeface="Segoe UI" panose="020B0502040204020203" pitchFamily="34" charset="0"/>
                </a:rPr>
                <a:t> Web </a:t>
              </a:r>
              <a:r>
                <a:rPr lang="en-GB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.Net</a:t>
              </a:r>
              <a:r>
                <a:rPr lang="en-GB" dirty="0">
                  <a:latin typeface="Segoe UI" panose="020B0502040204020203" pitchFamily="34" charset="0"/>
                  <a:cs typeface="Segoe UI" panose="020B0502040204020203" pitchFamily="34" charset="0"/>
                </a:rPr>
                <a:t> Framework (C#)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2AC1F01-30AB-4CEA-8A51-243B70CA12E9}"/>
              </a:ext>
            </a:extLst>
          </p:cNvPr>
          <p:cNvGrpSpPr/>
          <p:nvPr/>
        </p:nvGrpSpPr>
        <p:grpSpPr>
          <a:xfrm>
            <a:off x="8794906" y="4880037"/>
            <a:ext cx="969513" cy="899383"/>
            <a:chOff x="7381911" y="920961"/>
            <a:chExt cx="969513" cy="89938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6E6FE24-D255-4C5F-8A30-E3BF65F555B7}"/>
                </a:ext>
              </a:extLst>
            </p:cNvPr>
            <p:cNvSpPr/>
            <p:nvPr/>
          </p:nvSpPr>
          <p:spPr>
            <a:xfrm>
              <a:off x="7391892" y="1445771"/>
              <a:ext cx="959532" cy="374573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B2993F-D4B2-4463-97BA-526C40608FEE}"/>
                </a:ext>
              </a:extLst>
            </p:cNvPr>
            <p:cNvSpPr/>
            <p:nvPr/>
          </p:nvSpPr>
          <p:spPr>
            <a:xfrm>
              <a:off x="7391891" y="1340809"/>
              <a:ext cx="959532" cy="374573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834094F-FA45-4519-932A-F3958A206143}"/>
                </a:ext>
              </a:extLst>
            </p:cNvPr>
            <p:cNvSpPr/>
            <p:nvPr/>
          </p:nvSpPr>
          <p:spPr>
            <a:xfrm>
              <a:off x="7391891" y="1235847"/>
              <a:ext cx="959532" cy="374573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5C62E99-484B-4CAC-AB9A-B619FB3BE9E5}"/>
                </a:ext>
              </a:extLst>
            </p:cNvPr>
            <p:cNvSpPr/>
            <p:nvPr/>
          </p:nvSpPr>
          <p:spPr>
            <a:xfrm>
              <a:off x="7386901" y="1130885"/>
              <a:ext cx="959532" cy="374573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935430-9DBD-44AE-B9A8-2B60533CC635}"/>
                </a:ext>
              </a:extLst>
            </p:cNvPr>
            <p:cNvSpPr/>
            <p:nvPr/>
          </p:nvSpPr>
          <p:spPr>
            <a:xfrm>
              <a:off x="7381911" y="1025923"/>
              <a:ext cx="959532" cy="374573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54EF6A-C732-4DDE-B625-5838609AFE3D}"/>
                </a:ext>
              </a:extLst>
            </p:cNvPr>
            <p:cNvSpPr/>
            <p:nvPr/>
          </p:nvSpPr>
          <p:spPr>
            <a:xfrm>
              <a:off x="7381911" y="920961"/>
              <a:ext cx="959532" cy="374573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B07F523-ECF5-4B63-9073-5C48AD01F180}"/>
              </a:ext>
            </a:extLst>
          </p:cNvPr>
          <p:cNvSpPr/>
          <p:nvPr/>
        </p:nvSpPr>
        <p:spPr>
          <a:xfrm>
            <a:off x="8741106" y="5768888"/>
            <a:ext cx="11742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SQL Server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CE43C7-1AE4-4D20-AB05-E0DE0FA8CF4F}"/>
              </a:ext>
            </a:extLst>
          </p:cNvPr>
          <p:cNvSpPr txBox="1"/>
          <p:nvPr/>
        </p:nvSpPr>
        <p:spPr>
          <a:xfrm rot="16200000">
            <a:off x="6377054" y="1245779"/>
            <a:ext cx="702436" cy="246221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Client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137297-F890-454D-BC8D-2D94BBA67D37}"/>
              </a:ext>
            </a:extLst>
          </p:cNvPr>
          <p:cNvSpPr/>
          <p:nvPr/>
        </p:nvSpPr>
        <p:spPr>
          <a:xfrm>
            <a:off x="7880508" y="2654175"/>
            <a:ext cx="1944914" cy="439712"/>
          </a:xfrm>
          <a:prstGeom prst="rect">
            <a:avLst/>
          </a:prstGeom>
          <a:solidFill>
            <a:srgbClr val="1575B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Service layer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5FEAEA-9408-4CD1-AE77-DAC8DD6F8DDF}"/>
              </a:ext>
            </a:extLst>
          </p:cNvPr>
          <p:cNvSpPr/>
          <p:nvPr/>
        </p:nvSpPr>
        <p:spPr>
          <a:xfrm>
            <a:off x="7880508" y="3193530"/>
            <a:ext cx="1944914" cy="439712"/>
          </a:xfrm>
          <a:prstGeom prst="rect">
            <a:avLst/>
          </a:prstGeom>
          <a:solidFill>
            <a:srgbClr val="1575B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Business layer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CEC0770-2AE9-4470-8778-059DDE4D9040}"/>
              </a:ext>
            </a:extLst>
          </p:cNvPr>
          <p:cNvSpPr/>
          <p:nvPr/>
        </p:nvSpPr>
        <p:spPr>
          <a:xfrm>
            <a:off x="7880508" y="3732884"/>
            <a:ext cx="1944914" cy="439712"/>
          </a:xfrm>
          <a:prstGeom prst="rect">
            <a:avLst/>
          </a:prstGeom>
          <a:solidFill>
            <a:srgbClr val="1575B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Data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94BF73B-5DFC-4092-B43D-678E265E6CFE}"/>
              </a:ext>
            </a:extLst>
          </p:cNvPr>
          <p:cNvSpPr/>
          <p:nvPr/>
        </p:nvSpPr>
        <p:spPr>
          <a:xfrm>
            <a:off x="6742336" y="2231161"/>
            <a:ext cx="3877688" cy="22425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66C843-AE35-485C-A595-2576946F551F}"/>
              </a:ext>
            </a:extLst>
          </p:cNvPr>
          <p:cNvSpPr/>
          <p:nvPr/>
        </p:nvSpPr>
        <p:spPr>
          <a:xfrm>
            <a:off x="6742336" y="4733802"/>
            <a:ext cx="3877688" cy="150784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B18DCD-D459-4276-B48F-774720AB9066}"/>
              </a:ext>
            </a:extLst>
          </p:cNvPr>
          <p:cNvSpPr txBox="1"/>
          <p:nvPr/>
        </p:nvSpPr>
        <p:spPr>
          <a:xfrm rot="16200000">
            <a:off x="5795219" y="3224935"/>
            <a:ext cx="1839543" cy="246221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Application Server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261379-7B36-41BB-9BD3-E0B0A70A76D5}"/>
              </a:ext>
            </a:extLst>
          </p:cNvPr>
          <p:cNvSpPr txBox="1"/>
          <p:nvPr/>
        </p:nvSpPr>
        <p:spPr>
          <a:xfrm rot="16200000">
            <a:off x="6110668" y="5359100"/>
            <a:ext cx="1235210" cy="246221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Data Server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7A1E85B-21BE-4179-87DC-AB019A7C916E}"/>
              </a:ext>
            </a:extLst>
          </p:cNvPr>
          <p:cNvGrpSpPr/>
          <p:nvPr/>
        </p:nvGrpSpPr>
        <p:grpSpPr>
          <a:xfrm>
            <a:off x="3606185" y="2571751"/>
            <a:ext cx="1920240" cy="941049"/>
            <a:chOff x="3179127" y="2571750"/>
            <a:chExt cx="1920240" cy="94104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6D8EA72-D31D-4E8F-96B1-61DEE65717D3}"/>
                </a:ext>
              </a:extLst>
            </p:cNvPr>
            <p:cNvGrpSpPr/>
            <p:nvPr/>
          </p:nvGrpSpPr>
          <p:grpSpPr>
            <a:xfrm>
              <a:off x="3179127" y="2571750"/>
              <a:ext cx="1920240" cy="941049"/>
              <a:chOff x="3179127" y="2571750"/>
              <a:chExt cx="1920240" cy="941049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EB19434-D0FA-437D-8580-6CE2BB97108D}"/>
                  </a:ext>
                </a:extLst>
              </p:cNvPr>
              <p:cNvCxnSpPr/>
              <p:nvPr/>
            </p:nvCxnSpPr>
            <p:spPr>
              <a:xfrm>
                <a:off x="3179127" y="2571750"/>
                <a:ext cx="1920240" cy="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E270809A-503E-4381-BAF7-05C42A98974C}"/>
                  </a:ext>
                </a:extLst>
              </p:cNvPr>
              <p:cNvCxnSpPr/>
              <p:nvPr/>
            </p:nvCxnSpPr>
            <p:spPr>
              <a:xfrm>
                <a:off x="3179127" y="2728591"/>
                <a:ext cx="1920240" cy="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3C5DD8DE-EF3D-458E-98E4-79E31F7AAA56}"/>
                  </a:ext>
                </a:extLst>
              </p:cNvPr>
              <p:cNvCxnSpPr/>
              <p:nvPr/>
            </p:nvCxnSpPr>
            <p:spPr>
              <a:xfrm>
                <a:off x="3179127" y="2885432"/>
                <a:ext cx="1920240" cy="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0D463EB-22A4-4B18-8005-9AB9B931AFE1}"/>
                  </a:ext>
                </a:extLst>
              </p:cNvPr>
              <p:cNvCxnSpPr/>
              <p:nvPr/>
            </p:nvCxnSpPr>
            <p:spPr>
              <a:xfrm>
                <a:off x="3179127" y="3042273"/>
                <a:ext cx="1920240" cy="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E603982E-F860-423E-B152-631BC1B9F2B6}"/>
                  </a:ext>
                </a:extLst>
              </p:cNvPr>
              <p:cNvCxnSpPr/>
              <p:nvPr/>
            </p:nvCxnSpPr>
            <p:spPr>
              <a:xfrm>
                <a:off x="3179127" y="3199114"/>
                <a:ext cx="1920240" cy="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707AE83-43F6-4BDD-A394-BBD63FE3A8A0}"/>
                  </a:ext>
                </a:extLst>
              </p:cNvPr>
              <p:cNvCxnSpPr/>
              <p:nvPr/>
            </p:nvCxnSpPr>
            <p:spPr>
              <a:xfrm>
                <a:off x="3179127" y="3355955"/>
                <a:ext cx="1920240" cy="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5A4E88E-99DC-4005-A429-5A1B152B5588}"/>
                  </a:ext>
                </a:extLst>
              </p:cNvPr>
              <p:cNvCxnSpPr/>
              <p:nvPr/>
            </p:nvCxnSpPr>
            <p:spPr>
              <a:xfrm>
                <a:off x="3179127" y="3512799"/>
                <a:ext cx="1920240" cy="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A299063-17D2-43C3-8F94-A4B92266DA38}"/>
                </a:ext>
              </a:extLst>
            </p:cNvPr>
            <p:cNvSpPr/>
            <p:nvPr/>
          </p:nvSpPr>
          <p:spPr>
            <a:xfrm>
              <a:off x="3604484" y="2749887"/>
              <a:ext cx="106952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GB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Migration</a:t>
              </a:r>
            </a:p>
            <a:p>
              <a:pPr algn="ctr"/>
              <a:r>
                <a:rPr lang="en-GB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</a:p>
          </p:txBody>
        </p:sp>
      </p:grpSp>
      <p:pic>
        <p:nvPicPr>
          <p:cNvPr id="2050" name="Picture 2" descr="Image result for .net logo png">
            <a:extLst>
              <a:ext uri="{FF2B5EF4-FFF2-40B4-BE49-F238E27FC236}">
                <a16:creationId xmlns:a16="http://schemas.microsoft.com/office/drawing/2014/main" id="{72DC60C2-53F5-4D7F-86FC-66659F5DA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497" y="1096416"/>
            <a:ext cx="569630" cy="54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ql server logo png">
            <a:extLst>
              <a:ext uri="{FF2B5EF4-FFF2-40B4-BE49-F238E27FC236}">
                <a16:creationId xmlns:a16="http://schemas.microsoft.com/office/drawing/2014/main" id="{21669EA4-F10B-48BC-8360-B5E63B25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609" y="4984999"/>
            <a:ext cx="1061868" cy="85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Image result for ari logo png">
            <a:extLst>
              <a:ext uri="{FF2B5EF4-FFF2-40B4-BE49-F238E27FC236}">
                <a16:creationId xmlns:a16="http://schemas.microsoft.com/office/drawing/2014/main" id="{1EAA6880-3669-46A3-BDAE-8EC36E56C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48" y="2168219"/>
            <a:ext cx="878771" cy="42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3B50326-68EE-4FBD-B283-7C500BFE542F}"/>
              </a:ext>
            </a:extLst>
          </p:cNvPr>
          <p:cNvSpPr/>
          <p:nvPr/>
        </p:nvSpPr>
        <p:spPr>
          <a:xfrm>
            <a:off x="938532" y="1211856"/>
            <a:ext cx="2273344" cy="3983067"/>
          </a:xfrm>
          <a:prstGeom prst="roundRect">
            <a:avLst>
              <a:gd name="adj" fmla="val 4093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DF051F-66A6-49CE-8F73-F503E723AF9F}"/>
              </a:ext>
            </a:extLst>
          </p:cNvPr>
          <p:cNvSpPr txBox="1"/>
          <p:nvPr/>
        </p:nvSpPr>
        <p:spPr>
          <a:xfrm>
            <a:off x="1701080" y="1051127"/>
            <a:ext cx="77938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" panose="020B0502040204020203" pitchFamily="34" charset="0"/>
                <a:cs typeface="Segoe UI" panose="020B0502040204020203" pitchFamily="34" charset="0"/>
              </a:rPr>
              <a:t>AS – IS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309EB3-B276-4A29-BCED-FF31873D1C7D}"/>
              </a:ext>
            </a:extLst>
          </p:cNvPr>
          <p:cNvSpPr txBox="1"/>
          <p:nvPr/>
        </p:nvSpPr>
        <p:spPr>
          <a:xfrm>
            <a:off x="8306678" y="301419"/>
            <a:ext cx="78893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Segoe UI" panose="020B0502040204020203" pitchFamily="34" charset="0"/>
                <a:cs typeface="Segoe UI" panose="020B0502040204020203" pitchFamily="34" charset="0"/>
              </a:rPr>
              <a:t>TO – BE</a:t>
            </a:r>
          </a:p>
        </p:txBody>
      </p:sp>
    </p:spTree>
    <p:extLst>
      <p:ext uri="{BB962C8B-B14F-4D97-AF65-F5344CB8AC3E}">
        <p14:creationId xmlns:p14="http://schemas.microsoft.com/office/powerpoint/2010/main" val="40723528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Why AutoFacets?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24657-0FBA-4D47-B9E3-193B1AF9F3F3}"/>
              </a:ext>
            </a:extLst>
          </p:cNvPr>
          <p:cNvGrpSpPr/>
          <p:nvPr/>
        </p:nvGrpSpPr>
        <p:grpSpPr>
          <a:xfrm>
            <a:off x="687799" y="714483"/>
            <a:ext cx="11121839" cy="5707563"/>
            <a:chOff x="1539784" y="2250064"/>
            <a:chExt cx="9032966" cy="42793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07FA0F7-EF58-434F-80E9-7292FBEA695F}"/>
                </a:ext>
              </a:extLst>
            </p:cNvPr>
            <p:cNvGrpSpPr/>
            <p:nvPr/>
          </p:nvGrpSpPr>
          <p:grpSpPr>
            <a:xfrm>
              <a:off x="1539784" y="2329845"/>
              <a:ext cx="3648693" cy="3940735"/>
              <a:chOff x="433615" y="1677182"/>
              <a:chExt cx="4590254" cy="4957660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3700A956-726C-4E8D-AD57-EF867B8C831F}"/>
                  </a:ext>
                </a:extLst>
              </p:cNvPr>
              <p:cNvCxnSpPr/>
              <p:nvPr/>
            </p:nvCxnSpPr>
            <p:spPr>
              <a:xfrm>
                <a:off x="834572" y="6215743"/>
                <a:ext cx="936171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4D4E5C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AA85BCE1-65B5-469D-A278-3A72FA9E29EB}"/>
                  </a:ext>
                </a:extLst>
              </p:cNvPr>
              <p:cNvCxnSpPr/>
              <p:nvPr/>
            </p:nvCxnSpPr>
            <p:spPr>
              <a:xfrm flipV="1">
                <a:off x="4265498" y="2535210"/>
                <a:ext cx="644071" cy="441817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F0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4904B046-948A-4030-AB4D-B44F2270BF10}"/>
                  </a:ext>
                </a:extLst>
              </p:cNvPr>
              <p:cNvCxnSpPr/>
              <p:nvPr/>
            </p:nvCxnSpPr>
            <p:spPr>
              <a:xfrm flipV="1">
                <a:off x="3019423" y="3881440"/>
                <a:ext cx="1228045" cy="751114"/>
              </a:xfrm>
              <a:prstGeom prst="line">
                <a:avLst/>
              </a:prstGeom>
              <a:noFill/>
              <a:ln w="38100" cap="flat" cmpd="sng" algn="ctr">
                <a:solidFill>
                  <a:srgbClr val="0070C0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CCD0296B-1E7E-4811-827C-349001BDFC1C}"/>
                  </a:ext>
                </a:extLst>
              </p:cNvPr>
              <p:cNvCxnSpPr/>
              <p:nvPr/>
            </p:nvCxnSpPr>
            <p:spPr>
              <a:xfrm flipV="1">
                <a:off x="1739873" y="5812974"/>
                <a:ext cx="446343" cy="402769"/>
              </a:xfrm>
              <a:prstGeom prst="line">
                <a:avLst/>
              </a:prstGeom>
              <a:noFill/>
              <a:ln w="38100" cap="flat" cmpd="sng" algn="ctr">
                <a:solidFill>
                  <a:srgbClr val="4D4E5C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B6F412C8-B02E-4F06-AC40-38683E7D79CE}"/>
                  </a:ext>
                </a:extLst>
              </p:cNvPr>
              <p:cNvCxnSpPr/>
              <p:nvPr/>
            </p:nvCxnSpPr>
            <p:spPr>
              <a:xfrm flipV="1">
                <a:off x="433615" y="6221185"/>
                <a:ext cx="413657" cy="413657"/>
              </a:xfrm>
              <a:prstGeom prst="line">
                <a:avLst/>
              </a:prstGeom>
              <a:noFill/>
              <a:ln w="38100" cap="flat" cmpd="sng" algn="ctr">
                <a:solidFill>
                  <a:srgbClr val="4D4E5C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3840FBBA-F923-488F-B8C8-8F4ED1EC395C}"/>
                  </a:ext>
                </a:extLst>
              </p:cNvPr>
              <p:cNvCxnSpPr/>
              <p:nvPr/>
            </p:nvCxnSpPr>
            <p:spPr>
              <a:xfrm flipV="1">
                <a:off x="2181452" y="5480277"/>
                <a:ext cx="644071" cy="337457"/>
              </a:xfrm>
              <a:prstGeom prst="line">
                <a:avLst/>
              </a:prstGeom>
              <a:noFill/>
              <a:ln w="38100" cap="flat" cmpd="sng" algn="ctr">
                <a:solidFill>
                  <a:srgbClr val="4D4E5C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B222C21E-8320-4AC3-A8CB-8B3077CB2813}"/>
                  </a:ext>
                </a:extLst>
              </p:cNvPr>
              <p:cNvCxnSpPr/>
              <p:nvPr/>
            </p:nvCxnSpPr>
            <p:spPr>
              <a:xfrm flipV="1">
                <a:off x="2812595" y="4819651"/>
                <a:ext cx="206828" cy="674915"/>
              </a:xfrm>
              <a:prstGeom prst="line">
                <a:avLst/>
              </a:prstGeom>
              <a:noFill/>
              <a:ln w="38100" cap="flat" cmpd="sng" algn="ctr">
                <a:solidFill>
                  <a:srgbClr val="4D4E5C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B4E5AD77-CE8B-4E92-A704-6B2CCF224E1C}"/>
                  </a:ext>
                </a:extLst>
              </p:cNvPr>
              <p:cNvSpPr/>
              <p:nvPr/>
            </p:nvSpPr>
            <p:spPr>
              <a:xfrm>
                <a:off x="2803521" y="4529141"/>
                <a:ext cx="402771" cy="402771"/>
              </a:xfrm>
              <a:prstGeom prst="ellipse">
                <a:avLst/>
              </a:prstGeom>
              <a:solidFill>
                <a:srgbClr val="4D4E5C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F0E93D85-EEFA-4E29-AA70-7A3525036543}"/>
                  </a:ext>
                </a:extLst>
              </p:cNvPr>
              <p:cNvCxnSpPr/>
              <p:nvPr/>
            </p:nvCxnSpPr>
            <p:spPr>
              <a:xfrm flipV="1">
                <a:off x="4236582" y="3222172"/>
                <a:ext cx="0" cy="670155"/>
              </a:xfrm>
              <a:prstGeom prst="line">
                <a:avLst/>
              </a:prstGeom>
              <a:noFill/>
              <a:ln w="38100" cap="flat" cmpd="sng" algn="ctr">
                <a:solidFill>
                  <a:srgbClr val="0070C0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986840F9-311D-4374-8B7D-F4B40EAFCA95}"/>
                  </a:ext>
                </a:extLst>
              </p:cNvPr>
              <p:cNvSpPr/>
              <p:nvPr/>
            </p:nvSpPr>
            <p:spPr>
              <a:xfrm>
                <a:off x="4053227" y="2947650"/>
                <a:ext cx="402771" cy="402771"/>
              </a:xfrm>
              <a:prstGeom prst="ellipse">
                <a:avLst/>
              </a:prstGeom>
              <a:solidFill>
                <a:srgbClr val="F37441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C5EC3D1-13C2-4CF4-8261-94C3EC0705F9}"/>
                  </a:ext>
                </a:extLst>
              </p:cNvPr>
              <p:cNvCxnSpPr/>
              <p:nvPr/>
            </p:nvCxnSpPr>
            <p:spPr>
              <a:xfrm flipV="1">
                <a:off x="4909569" y="1875941"/>
                <a:ext cx="0" cy="670155"/>
              </a:xfrm>
              <a:prstGeom prst="line">
                <a:avLst/>
              </a:prstGeom>
              <a:noFill/>
              <a:ln w="38100" cap="flat" cmpd="sng" algn="ctr">
                <a:solidFill>
                  <a:srgbClr val="00B0F0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69" name="Isosceles Triangle 268">
                <a:extLst>
                  <a:ext uri="{FF2B5EF4-FFF2-40B4-BE49-F238E27FC236}">
                    <a16:creationId xmlns:a16="http://schemas.microsoft.com/office/drawing/2014/main" id="{BFC48F01-0232-4C76-96EE-2C1B390B2F6A}"/>
                  </a:ext>
                </a:extLst>
              </p:cNvPr>
              <p:cNvSpPr/>
              <p:nvPr/>
            </p:nvSpPr>
            <p:spPr>
              <a:xfrm>
                <a:off x="4795269" y="1677182"/>
                <a:ext cx="228600" cy="21649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27AC7E1D-EAD2-4DD7-B5F6-AE9318CF371E}"/>
                  </a:ext>
                </a:extLst>
              </p:cNvPr>
              <p:cNvSpPr/>
              <p:nvPr/>
            </p:nvSpPr>
            <p:spPr>
              <a:xfrm>
                <a:off x="1702124" y="5900273"/>
                <a:ext cx="402771" cy="402771"/>
              </a:xfrm>
              <a:prstGeom prst="ellipse">
                <a:avLst/>
              </a:prstGeom>
              <a:solidFill>
                <a:srgbClr val="F37441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8088777-65D7-451D-976D-156C6DEF83CD}"/>
                </a:ext>
              </a:extLst>
            </p:cNvPr>
            <p:cNvGrpSpPr/>
            <p:nvPr/>
          </p:nvGrpSpPr>
          <p:grpSpPr>
            <a:xfrm>
              <a:off x="2934525" y="5558164"/>
              <a:ext cx="4634678" cy="580897"/>
              <a:chOff x="2070125" y="5970949"/>
              <a:chExt cx="5154990" cy="774530"/>
            </a:xfrm>
          </p:grpSpPr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A668D3CB-482D-4DB6-B720-700B0488891D}"/>
                  </a:ext>
                </a:extLst>
              </p:cNvPr>
              <p:cNvSpPr/>
              <p:nvPr/>
            </p:nvSpPr>
            <p:spPr>
              <a:xfrm>
                <a:off x="2082801" y="5970949"/>
                <a:ext cx="879281" cy="323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Flexibility</a:t>
                </a: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C66E34E9-D7AD-4EF1-8D37-166711D7981E}"/>
                  </a:ext>
                </a:extLst>
              </p:cNvPr>
              <p:cNvSpPr/>
              <p:nvPr/>
            </p:nvSpPr>
            <p:spPr>
              <a:xfrm>
                <a:off x="2070125" y="6314728"/>
                <a:ext cx="5154990" cy="4307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E5C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Methodologies that continue to provide CDK with </a:t>
                </a: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4E5C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control</a:t>
                </a: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E5C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 of their environment, a </a:t>
                </a: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4E5C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flexible</a:t>
                </a: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E5C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 contract, and provides the </a:t>
                </a: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4E5C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depth &amp; breadth </a:t>
                </a: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E5C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of AF’s capabilities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F5C6069-4A21-4226-B4A6-954FEDBE1E5A}"/>
                </a:ext>
              </a:extLst>
            </p:cNvPr>
            <p:cNvGrpSpPr/>
            <p:nvPr/>
          </p:nvGrpSpPr>
          <p:grpSpPr>
            <a:xfrm>
              <a:off x="3750937" y="4529095"/>
              <a:ext cx="2804652" cy="798200"/>
              <a:chOff x="3206292" y="4530471"/>
              <a:chExt cx="3739536" cy="1064265"/>
            </a:xfrm>
          </p:grpSpPr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6B6DE273-00C3-4C02-A527-511C72ECC9F9}"/>
                  </a:ext>
                </a:extLst>
              </p:cNvPr>
              <p:cNvSpPr/>
              <p:nvPr/>
            </p:nvSpPr>
            <p:spPr>
              <a:xfrm>
                <a:off x="3206292" y="4530471"/>
                <a:ext cx="1448096" cy="32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User Centricity</a:t>
                </a: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3F1669CB-FF17-43C7-8E76-5E64AEB28422}"/>
                  </a:ext>
                </a:extLst>
              </p:cNvPr>
              <p:cNvSpPr/>
              <p:nvPr/>
            </p:nvSpPr>
            <p:spPr>
              <a:xfrm>
                <a:off x="3206292" y="4866561"/>
                <a:ext cx="3739536" cy="728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342865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00B0F0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E5C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Delivery based on a ‘User First’ Approach</a:t>
                </a:r>
              </a:p>
              <a:p>
                <a:pPr marL="171450" marR="0" lvl="0" indent="-171450" algn="l" defTabSz="342865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00B0F0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E5C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Active management of end user experience</a:t>
                </a:r>
              </a:p>
              <a:p>
                <a:pPr marL="171450" marR="0" lvl="0" indent="-171450" algn="l" defTabSz="342865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00B0F0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E5C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Regional leadership Team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8CA561-3FA5-4FDA-B58B-8FB23C8A99B4}"/>
                </a:ext>
              </a:extLst>
            </p:cNvPr>
            <p:cNvGrpSpPr/>
            <p:nvPr/>
          </p:nvGrpSpPr>
          <p:grpSpPr>
            <a:xfrm>
              <a:off x="4644006" y="3513338"/>
              <a:ext cx="4235028" cy="777037"/>
              <a:chOff x="4434918" y="2898946"/>
              <a:chExt cx="5646703" cy="1036049"/>
            </a:xfrm>
          </p:grpSpPr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72079CF-D5B2-490D-820A-08DA70CF5AE9}"/>
                  </a:ext>
                </a:extLst>
              </p:cNvPr>
              <p:cNvSpPr/>
              <p:nvPr/>
            </p:nvSpPr>
            <p:spPr>
              <a:xfrm>
                <a:off x="4455998" y="2898946"/>
                <a:ext cx="4037049" cy="3230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Unlocking Value</a:t>
                </a: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685DA46D-155E-43E8-91A9-171B78D5230F}"/>
                  </a:ext>
                </a:extLst>
              </p:cNvPr>
              <p:cNvSpPr/>
              <p:nvPr/>
            </p:nvSpPr>
            <p:spPr>
              <a:xfrm>
                <a:off x="4434918" y="3258101"/>
                <a:ext cx="5646703" cy="6768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342865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00B0F0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E5C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Rapid scaling and deployment</a:t>
                </a:r>
                <a:r>
                  <a:rPr kumimoji="0" lang="en-US" sz="1100" b="0" i="0" u="none" strike="noStrike" kern="0" cap="none" spc="0" normalizeH="0" noProof="0" dirty="0">
                    <a:ln>
                      <a:noFill/>
                    </a:ln>
                    <a:solidFill>
                      <a:srgbClr val="4D4E5C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 of identified AF Modules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D4E5C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  <a:p>
                <a:pPr marL="171450" marR="0" lvl="0" indent="-171450" algn="l" defTabSz="342865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00B0F0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E5C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Proactive Support through </a:t>
                </a:r>
                <a:r>
                  <a:rPr kumimoji="0" lang="en-US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4D4E5C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UxM</a:t>
                </a: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E5C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 based solutions</a:t>
                </a:r>
              </a:p>
              <a:p>
                <a:pPr marL="171450" marR="0" lvl="0" indent="-171450" algn="l" defTabSz="342865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00B0F0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E5C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Single Point acceptability across services through SAO (Service Alignment Office)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136F3D9-2C89-46F9-9199-A93BC7D85E77}"/>
                </a:ext>
              </a:extLst>
            </p:cNvPr>
            <p:cNvGrpSpPr/>
            <p:nvPr/>
          </p:nvGrpSpPr>
          <p:grpSpPr>
            <a:xfrm>
              <a:off x="5161053" y="2297668"/>
              <a:ext cx="3890961" cy="781797"/>
              <a:chOff x="5023868" y="1678302"/>
              <a:chExt cx="5187948" cy="1042395"/>
            </a:xfrm>
          </p:grpSpPr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3982D4BF-2D4B-422A-A139-480799CA92F9}"/>
                  </a:ext>
                </a:extLst>
              </p:cNvPr>
              <p:cNvSpPr/>
              <p:nvPr/>
            </p:nvSpPr>
            <p:spPr>
              <a:xfrm>
                <a:off x="5023868" y="1678302"/>
                <a:ext cx="1963660" cy="32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Strategic Partnership</a:t>
                </a:r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B8EB9F3E-123C-4D33-8D9C-A82D659A7A30}"/>
                  </a:ext>
                </a:extLst>
              </p:cNvPr>
              <p:cNvSpPr/>
              <p:nvPr/>
            </p:nvSpPr>
            <p:spPr>
              <a:xfrm>
                <a:off x="5023868" y="2028418"/>
                <a:ext cx="5187948" cy="6922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342865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00B0F0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E5C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Collaborative approach driven by relationship.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4E5C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Deliver first, Settle later  </a:t>
                </a:r>
                <a:endPara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4D4E5C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  <a:p>
                <a:pPr marL="171450" marR="0" lvl="0" indent="-171450" algn="l" defTabSz="342865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00B0F0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E5C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Local Leadership through the contract Term</a:t>
                </a:r>
              </a:p>
              <a:p>
                <a:pPr marL="171450" marR="0" lvl="0" indent="-171450" algn="l" defTabSz="342865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00B0F0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E5C"/>
                    </a:solidFill>
                    <a:effectLst/>
                    <a:uLnTx/>
                    <a:uFillTx/>
                    <a:latin typeface="Tw Cen MT" panose="020B0602020104020603" pitchFamily="34" charset="0"/>
                  </a:rPr>
                  <a:t>Focused organization change management</a:t>
                </a:r>
              </a:p>
            </p:txBody>
          </p:sp>
        </p:grpSp>
        <p:sp>
          <p:nvSpPr>
            <p:cNvPr id="9" name="Arrow: Chevron 102">
              <a:extLst>
                <a:ext uri="{FF2B5EF4-FFF2-40B4-BE49-F238E27FC236}">
                  <a16:creationId xmlns:a16="http://schemas.microsoft.com/office/drawing/2014/main" id="{A06FF1B2-6EAF-45CF-AA74-44283AC4EC5F}"/>
                </a:ext>
              </a:extLst>
            </p:cNvPr>
            <p:cNvSpPr/>
            <p:nvPr/>
          </p:nvSpPr>
          <p:spPr>
            <a:xfrm>
              <a:off x="2651435" y="5779651"/>
              <a:ext cx="134225" cy="134225"/>
            </a:xfrm>
            <a:prstGeom prst="chevron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3428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endParaRPr>
            </a:p>
          </p:txBody>
        </p:sp>
        <p:sp>
          <p:nvSpPr>
            <p:cNvPr id="10" name="Arrow: Chevron 103">
              <a:extLst>
                <a:ext uri="{FF2B5EF4-FFF2-40B4-BE49-F238E27FC236}">
                  <a16:creationId xmlns:a16="http://schemas.microsoft.com/office/drawing/2014/main" id="{46E37CBB-B85B-4B31-A843-A44BCD7EB5E3}"/>
                </a:ext>
              </a:extLst>
            </p:cNvPr>
            <p:cNvSpPr/>
            <p:nvPr/>
          </p:nvSpPr>
          <p:spPr>
            <a:xfrm>
              <a:off x="3525088" y="4693500"/>
              <a:ext cx="134225" cy="134225"/>
            </a:xfrm>
            <a:prstGeom prst="chevron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3428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endParaRPr>
            </a:p>
          </p:txBody>
        </p:sp>
        <p:sp>
          <p:nvSpPr>
            <p:cNvPr id="11" name="Arrow: Chevron 104">
              <a:extLst>
                <a:ext uri="{FF2B5EF4-FFF2-40B4-BE49-F238E27FC236}">
                  <a16:creationId xmlns:a16="http://schemas.microsoft.com/office/drawing/2014/main" id="{20A19562-9DC4-4C23-897D-772E02A681EA}"/>
                </a:ext>
              </a:extLst>
            </p:cNvPr>
            <p:cNvSpPr/>
            <p:nvPr/>
          </p:nvSpPr>
          <p:spPr>
            <a:xfrm>
              <a:off x="4518551" y="3431007"/>
              <a:ext cx="134225" cy="134225"/>
            </a:xfrm>
            <a:prstGeom prst="chevron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3428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DBF2A51-CDCC-4CCA-8EA8-13D12CBFAB95}"/>
                </a:ext>
              </a:extLst>
            </p:cNvPr>
            <p:cNvGrpSpPr/>
            <p:nvPr/>
          </p:nvGrpSpPr>
          <p:grpSpPr>
            <a:xfrm flipH="1">
              <a:off x="4184457" y="2250064"/>
              <a:ext cx="860117" cy="832544"/>
              <a:chOff x="5734050" y="5094288"/>
              <a:chExt cx="1782763" cy="1725613"/>
            </a:xfrm>
          </p:grpSpPr>
          <p:sp>
            <p:nvSpPr>
              <p:cNvPr id="177" name="Freeform 208">
                <a:extLst>
                  <a:ext uri="{FF2B5EF4-FFF2-40B4-BE49-F238E27FC236}">
                    <a16:creationId xmlns:a16="http://schemas.microsoft.com/office/drawing/2014/main" id="{DA7A0BBC-BE06-4589-93A5-B450E40093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34050" y="6234113"/>
                <a:ext cx="1670050" cy="585788"/>
              </a:xfrm>
              <a:custGeom>
                <a:avLst/>
                <a:gdLst>
                  <a:gd name="T0" fmla="*/ 225 w 3155"/>
                  <a:gd name="T1" fmla="*/ 3 h 1108"/>
                  <a:gd name="T2" fmla="*/ 48 w 3155"/>
                  <a:gd name="T3" fmla="*/ 23 h 1108"/>
                  <a:gd name="T4" fmla="*/ 60 w 3155"/>
                  <a:gd name="T5" fmla="*/ 81 h 1108"/>
                  <a:gd name="T6" fmla="*/ 329 w 3155"/>
                  <a:gd name="T7" fmla="*/ 193 h 1108"/>
                  <a:gd name="T8" fmla="*/ 109 w 3155"/>
                  <a:gd name="T9" fmla="*/ 253 h 1108"/>
                  <a:gd name="T10" fmla="*/ 344 w 3155"/>
                  <a:gd name="T11" fmla="*/ 580 h 1108"/>
                  <a:gd name="T12" fmla="*/ 318 w 3155"/>
                  <a:gd name="T13" fmla="*/ 607 h 1108"/>
                  <a:gd name="T14" fmla="*/ 34 w 3155"/>
                  <a:gd name="T15" fmla="*/ 618 h 1108"/>
                  <a:gd name="T16" fmla="*/ 34 w 3155"/>
                  <a:gd name="T17" fmla="*/ 757 h 1108"/>
                  <a:gd name="T18" fmla="*/ 364 w 3155"/>
                  <a:gd name="T19" fmla="*/ 623 h 1108"/>
                  <a:gd name="T20" fmla="*/ 405 w 3155"/>
                  <a:gd name="T21" fmla="*/ 629 h 1108"/>
                  <a:gd name="T22" fmla="*/ 437 w 3155"/>
                  <a:gd name="T23" fmla="*/ 656 h 1108"/>
                  <a:gd name="T24" fmla="*/ 437 w 3155"/>
                  <a:gd name="T25" fmla="*/ 630 h 1108"/>
                  <a:gd name="T26" fmla="*/ 489 w 3155"/>
                  <a:gd name="T27" fmla="*/ 74 h 1108"/>
                  <a:gd name="T28" fmla="*/ 509 w 3155"/>
                  <a:gd name="T29" fmla="*/ 645 h 1108"/>
                  <a:gd name="T30" fmla="*/ 530 w 3155"/>
                  <a:gd name="T31" fmla="*/ 536 h 1108"/>
                  <a:gd name="T32" fmla="*/ 530 w 3155"/>
                  <a:gd name="T33" fmla="*/ 628 h 1108"/>
                  <a:gd name="T34" fmla="*/ 545 w 3155"/>
                  <a:gd name="T35" fmla="*/ 193 h 1108"/>
                  <a:gd name="T36" fmla="*/ 564 w 3155"/>
                  <a:gd name="T37" fmla="*/ 591 h 1108"/>
                  <a:gd name="T38" fmla="*/ 595 w 3155"/>
                  <a:gd name="T39" fmla="*/ 656 h 1108"/>
                  <a:gd name="T40" fmla="*/ 639 w 3155"/>
                  <a:gd name="T41" fmla="*/ 651 h 1108"/>
                  <a:gd name="T42" fmla="*/ 575 w 3155"/>
                  <a:gd name="T43" fmla="*/ 174 h 1108"/>
                  <a:gd name="T44" fmla="*/ 639 w 3155"/>
                  <a:gd name="T45" fmla="*/ 209 h 1108"/>
                  <a:gd name="T46" fmla="*/ 642 w 3155"/>
                  <a:gd name="T47" fmla="*/ 654 h 1108"/>
                  <a:gd name="T48" fmla="*/ 1497 w 3155"/>
                  <a:gd name="T49" fmla="*/ 261 h 1108"/>
                  <a:gd name="T50" fmla="*/ 891 w 3155"/>
                  <a:gd name="T51" fmla="*/ 252 h 1108"/>
                  <a:gd name="T52" fmla="*/ 666 w 3155"/>
                  <a:gd name="T53" fmla="*/ 616 h 1108"/>
                  <a:gd name="T54" fmla="*/ 868 w 3155"/>
                  <a:gd name="T55" fmla="*/ 862 h 1108"/>
                  <a:gd name="T56" fmla="*/ 1203 w 3155"/>
                  <a:gd name="T57" fmla="*/ 1048 h 1108"/>
                  <a:gd name="T58" fmla="*/ 1286 w 3155"/>
                  <a:gd name="T59" fmla="*/ 1078 h 1108"/>
                  <a:gd name="T60" fmla="*/ 1542 w 3155"/>
                  <a:gd name="T61" fmla="*/ 1108 h 1108"/>
                  <a:gd name="T62" fmla="*/ 1401 w 3155"/>
                  <a:gd name="T63" fmla="*/ 1039 h 1108"/>
                  <a:gd name="T64" fmla="*/ 961 w 3155"/>
                  <a:gd name="T65" fmla="*/ 629 h 1108"/>
                  <a:gd name="T66" fmla="*/ 1507 w 3155"/>
                  <a:gd name="T67" fmla="*/ 1056 h 1108"/>
                  <a:gd name="T68" fmla="*/ 1075 w 3155"/>
                  <a:gd name="T69" fmla="*/ 454 h 1108"/>
                  <a:gd name="T70" fmla="*/ 1542 w 3155"/>
                  <a:gd name="T71" fmla="*/ 3 h 1108"/>
                  <a:gd name="T72" fmla="*/ 1455 w 3155"/>
                  <a:gd name="T73" fmla="*/ 53 h 1108"/>
                  <a:gd name="T74" fmla="*/ 1571 w 3155"/>
                  <a:gd name="T75" fmla="*/ 2 h 1108"/>
                  <a:gd name="T76" fmla="*/ 1828 w 3155"/>
                  <a:gd name="T77" fmla="*/ 1062 h 1108"/>
                  <a:gd name="T78" fmla="*/ 1917 w 3155"/>
                  <a:gd name="T79" fmla="*/ 1099 h 1108"/>
                  <a:gd name="T80" fmla="*/ 1584 w 3155"/>
                  <a:gd name="T81" fmla="*/ 1074 h 1108"/>
                  <a:gd name="T82" fmla="*/ 1588 w 3155"/>
                  <a:gd name="T83" fmla="*/ 1098 h 1108"/>
                  <a:gd name="T84" fmla="*/ 2894 w 3155"/>
                  <a:gd name="T85" fmla="*/ 1037 h 1108"/>
                  <a:gd name="T86" fmla="*/ 2859 w 3155"/>
                  <a:gd name="T87" fmla="*/ 1093 h 1108"/>
                  <a:gd name="T88" fmla="*/ 3064 w 3155"/>
                  <a:gd name="T89" fmla="*/ 1097 h 1108"/>
                  <a:gd name="T90" fmla="*/ 3145 w 3155"/>
                  <a:gd name="T91" fmla="*/ 1075 h 1108"/>
                  <a:gd name="T92" fmla="*/ 3116 w 3155"/>
                  <a:gd name="T93" fmla="*/ 1028 h 1108"/>
                  <a:gd name="T94" fmla="*/ 2522 w 3155"/>
                  <a:gd name="T95" fmla="*/ 460 h 1108"/>
                  <a:gd name="T96" fmla="*/ 2339 w 3155"/>
                  <a:gd name="T97" fmla="*/ 268 h 1108"/>
                  <a:gd name="T98" fmla="*/ 1919 w 3155"/>
                  <a:gd name="T99" fmla="*/ 193 h 1108"/>
                  <a:gd name="T100" fmla="*/ 1937 w 3155"/>
                  <a:gd name="T101" fmla="*/ 131 h 1108"/>
                  <a:gd name="T102" fmla="*/ 1855 w 3155"/>
                  <a:gd name="T103" fmla="*/ 50 h 1108"/>
                  <a:gd name="T104" fmla="*/ 1587 w 3155"/>
                  <a:gd name="T105" fmla="*/ 162 h 1108"/>
                  <a:gd name="T106" fmla="*/ 1571 w 3155"/>
                  <a:gd name="T107" fmla="*/ 227 h 1108"/>
                  <a:gd name="T108" fmla="*/ 1685 w 3155"/>
                  <a:gd name="T109" fmla="*/ 388 h 1108"/>
                  <a:gd name="T110" fmla="*/ 1587 w 3155"/>
                  <a:gd name="T111" fmla="*/ 465 h 1108"/>
                  <a:gd name="T112" fmla="*/ 1652 w 3155"/>
                  <a:gd name="T113" fmla="*/ 518 h 1108"/>
                  <a:gd name="T114" fmla="*/ 1937 w 3155"/>
                  <a:gd name="T115" fmla="*/ 549 h 1108"/>
                  <a:gd name="T116" fmla="*/ 2554 w 3155"/>
                  <a:gd name="T117" fmla="*/ 1056 h 1108"/>
                  <a:gd name="T118" fmla="*/ 2556 w 3155"/>
                  <a:gd name="T119" fmla="*/ 1100 h 1108"/>
                  <a:gd name="T120" fmla="*/ 2795 w 3155"/>
                  <a:gd name="T121" fmla="*/ 1077 h 1108"/>
                  <a:gd name="T122" fmla="*/ 2854 w 3155"/>
                  <a:gd name="T123" fmla="*/ 1068 h 1108"/>
                  <a:gd name="T124" fmla="*/ 2350 w 3155"/>
                  <a:gd name="T125" fmla="*/ 629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55" h="1108">
                    <a:moveTo>
                      <a:pt x="437" y="48"/>
                    </a:moveTo>
                    <a:lnTo>
                      <a:pt x="419" y="41"/>
                    </a:lnTo>
                    <a:lnTo>
                      <a:pt x="401" y="34"/>
                    </a:lnTo>
                    <a:lnTo>
                      <a:pt x="381" y="28"/>
                    </a:lnTo>
                    <a:lnTo>
                      <a:pt x="361" y="23"/>
                    </a:lnTo>
                    <a:lnTo>
                      <a:pt x="338" y="18"/>
                    </a:lnTo>
                    <a:lnTo>
                      <a:pt x="317" y="13"/>
                    </a:lnTo>
                    <a:lnTo>
                      <a:pt x="294" y="10"/>
                    </a:lnTo>
                    <a:lnTo>
                      <a:pt x="272" y="6"/>
                    </a:lnTo>
                    <a:lnTo>
                      <a:pt x="248" y="4"/>
                    </a:lnTo>
                    <a:lnTo>
                      <a:pt x="225" y="3"/>
                    </a:lnTo>
                    <a:lnTo>
                      <a:pt x="202" y="2"/>
                    </a:lnTo>
                    <a:lnTo>
                      <a:pt x="179" y="0"/>
                    </a:lnTo>
                    <a:lnTo>
                      <a:pt x="156" y="2"/>
                    </a:lnTo>
                    <a:lnTo>
                      <a:pt x="135" y="3"/>
                    </a:lnTo>
                    <a:lnTo>
                      <a:pt x="115" y="4"/>
                    </a:lnTo>
                    <a:lnTo>
                      <a:pt x="95" y="7"/>
                    </a:lnTo>
                    <a:lnTo>
                      <a:pt x="83" y="10"/>
                    </a:lnTo>
                    <a:lnTo>
                      <a:pt x="72" y="12"/>
                    </a:lnTo>
                    <a:lnTo>
                      <a:pt x="63" y="15"/>
                    </a:lnTo>
                    <a:lnTo>
                      <a:pt x="54" y="18"/>
                    </a:lnTo>
                    <a:lnTo>
                      <a:pt x="48" y="23"/>
                    </a:lnTo>
                    <a:lnTo>
                      <a:pt x="44" y="26"/>
                    </a:lnTo>
                    <a:lnTo>
                      <a:pt x="39" y="31"/>
                    </a:lnTo>
                    <a:lnTo>
                      <a:pt x="36" y="36"/>
                    </a:lnTo>
                    <a:lnTo>
                      <a:pt x="35" y="41"/>
                    </a:lnTo>
                    <a:lnTo>
                      <a:pt x="35" y="46"/>
                    </a:lnTo>
                    <a:lnTo>
                      <a:pt x="36" y="51"/>
                    </a:lnTo>
                    <a:lnTo>
                      <a:pt x="40" y="57"/>
                    </a:lnTo>
                    <a:lnTo>
                      <a:pt x="44" y="63"/>
                    </a:lnTo>
                    <a:lnTo>
                      <a:pt x="48" y="69"/>
                    </a:lnTo>
                    <a:lnTo>
                      <a:pt x="53" y="75"/>
                    </a:lnTo>
                    <a:lnTo>
                      <a:pt x="60" y="81"/>
                    </a:lnTo>
                    <a:lnTo>
                      <a:pt x="77" y="93"/>
                    </a:lnTo>
                    <a:lnTo>
                      <a:pt x="98" y="106"/>
                    </a:lnTo>
                    <a:lnTo>
                      <a:pt x="123" y="118"/>
                    </a:lnTo>
                    <a:lnTo>
                      <a:pt x="151" y="130"/>
                    </a:lnTo>
                    <a:lnTo>
                      <a:pt x="181" y="142"/>
                    </a:lnTo>
                    <a:lnTo>
                      <a:pt x="216" y="151"/>
                    </a:lnTo>
                    <a:lnTo>
                      <a:pt x="253" y="161"/>
                    </a:lnTo>
                    <a:lnTo>
                      <a:pt x="293" y="170"/>
                    </a:lnTo>
                    <a:lnTo>
                      <a:pt x="299" y="171"/>
                    </a:lnTo>
                    <a:lnTo>
                      <a:pt x="305" y="173"/>
                    </a:lnTo>
                    <a:lnTo>
                      <a:pt x="329" y="193"/>
                    </a:lnTo>
                    <a:lnTo>
                      <a:pt x="310" y="199"/>
                    </a:lnTo>
                    <a:lnTo>
                      <a:pt x="285" y="205"/>
                    </a:lnTo>
                    <a:lnTo>
                      <a:pt x="257" y="211"/>
                    </a:lnTo>
                    <a:lnTo>
                      <a:pt x="228" y="217"/>
                    </a:lnTo>
                    <a:lnTo>
                      <a:pt x="198" y="224"/>
                    </a:lnTo>
                    <a:lnTo>
                      <a:pt x="168" y="231"/>
                    </a:lnTo>
                    <a:lnTo>
                      <a:pt x="142" y="239"/>
                    </a:lnTo>
                    <a:lnTo>
                      <a:pt x="120" y="247"/>
                    </a:lnTo>
                    <a:lnTo>
                      <a:pt x="121" y="247"/>
                    </a:lnTo>
                    <a:lnTo>
                      <a:pt x="115" y="250"/>
                    </a:lnTo>
                    <a:lnTo>
                      <a:pt x="109" y="253"/>
                    </a:lnTo>
                    <a:lnTo>
                      <a:pt x="105" y="256"/>
                    </a:lnTo>
                    <a:lnTo>
                      <a:pt x="103" y="261"/>
                    </a:lnTo>
                    <a:lnTo>
                      <a:pt x="102" y="264"/>
                    </a:lnTo>
                    <a:lnTo>
                      <a:pt x="102" y="268"/>
                    </a:lnTo>
                    <a:lnTo>
                      <a:pt x="102" y="271"/>
                    </a:lnTo>
                    <a:lnTo>
                      <a:pt x="102" y="276"/>
                    </a:lnTo>
                    <a:lnTo>
                      <a:pt x="105" y="283"/>
                    </a:lnTo>
                    <a:lnTo>
                      <a:pt x="110" y="290"/>
                    </a:lnTo>
                    <a:lnTo>
                      <a:pt x="114" y="296"/>
                    </a:lnTo>
                    <a:lnTo>
                      <a:pt x="117" y="301"/>
                    </a:lnTo>
                    <a:lnTo>
                      <a:pt x="344" y="580"/>
                    </a:lnTo>
                    <a:lnTo>
                      <a:pt x="344" y="580"/>
                    </a:lnTo>
                    <a:lnTo>
                      <a:pt x="344" y="581"/>
                    </a:lnTo>
                    <a:lnTo>
                      <a:pt x="352" y="581"/>
                    </a:lnTo>
                    <a:lnTo>
                      <a:pt x="362" y="592"/>
                    </a:lnTo>
                    <a:lnTo>
                      <a:pt x="376" y="593"/>
                    </a:lnTo>
                    <a:lnTo>
                      <a:pt x="370" y="609"/>
                    </a:lnTo>
                    <a:lnTo>
                      <a:pt x="350" y="606"/>
                    </a:lnTo>
                    <a:lnTo>
                      <a:pt x="337" y="605"/>
                    </a:lnTo>
                    <a:lnTo>
                      <a:pt x="325" y="605"/>
                    </a:lnTo>
                    <a:lnTo>
                      <a:pt x="322" y="606"/>
                    </a:lnTo>
                    <a:lnTo>
                      <a:pt x="318" y="607"/>
                    </a:lnTo>
                    <a:lnTo>
                      <a:pt x="316" y="609"/>
                    </a:lnTo>
                    <a:lnTo>
                      <a:pt x="314" y="611"/>
                    </a:lnTo>
                    <a:lnTo>
                      <a:pt x="306" y="638"/>
                    </a:lnTo>
                    <a:lnTo>
                      <a:pt x="124" y="612"/>
                    </a:lnTo>
                    <a:lnTo>
                      <a:pt x="105" y="610"/>
                    </a:lnTo>
                    <a:lnTo>
                      <a:pt x="89" y="610"/>
                    </a:lnTo>
                    <a:lnTo>
                      <a:pt x="72" y="610"/>
                    </a:lnTo>
                    <a:lnTo>
                      <a:pt x="59" y="611"/>
                    </a:lnTo>
                    <a:lnTo>
                      <a:pt x="47" y="613"/>
                    </a:lnTo>
                    <a:lnTo>
                      <a:pt x="38" y="616"/>
                    </a:lnTo>
                    <a:lnTo>
                      <a:pt x="34" y="618"/>
                    </a:lnTo>
                    <a:lnTo>
                      <a:pt x="31" y="620"/>
                    </a:lnTo>
                    <a:lnTo>
                      <a:pt x="28" y="622"/>
                    </a:lnTo>
                    <a:lnTo>
                      <a:pt x="27" y="625"/>
                    </a:lnTo>
                    <a:lnTo>
                      <a:pt x="0" y="731"/>
                    </a:lnTo>
                    <a:lnTo>
                      <a:pt x="0" y="733"/>
                    </a:lnTo>
                    <a:lnTo>
                      <a:pt x="0" y="736"/>
                    </a:lnTo>
                    <a:lnTo>
                      <a:pt x="2" y="739"/>
                    </a:lnTo>
                    <a:lnTo>
                      <a:pt x="4" y="742"/>
                    </a:lnTo>
                    <a:lnTo>
                      <a:pt x="12" y="746"/>
                    </a:lnTo>
                    <a:lnTo>
                      <a:pt x="21" y="752"/>
                    </a:lnTo>
                    <a:lnTo>
                      <a:pt x="34" y="757"/>
                    </a:lnTo>
                    <a:lnTo>
                      <a:pt x="48" y="762"/>
                    </a:lnTo>
                    <a:lnTo>
                      <a:pt x="65" y="765"/>
                    </a:lnTo>
                    <a:lnTo>
                      <a:pt x="83" y="769"/>
                    </a:lnTo>
                    <a:lnTo>
                      <a:pt x="437" y="819"/>
                    </a:lnTo>
                    <a:lnTo>
                      <a:pt x="437" y="656"/>
                    </a:lnTo>
                    <a:lnTo>
                      <a:pt x="348" y="644"/>
                    </a:lnTo>
                    <a:lnTo>
                      <a:pt x="352" y="628"/>
                    </a:lnTo>
                    <a:lnTo>
                      <a:pt x="354" y="626"/>
                    </a:lnTo>
                    <a:lnTo>
                      <a:pt x="356" y="624"/>
                    </a:lnTo>
                    <a:lnTo>
                      <a:pt x="360" y="623"/>
                    </a:lnTo>
                    <a:lnTo>
                      <a:pt x="364" y="623"/>
                    </a:lnTo>
                    <a:lnTo>
                      <a:pt x="364" y="624"/>
                    </a:lnTo>
                    <a:lnTo>
                      <a:pt x="367" y="626"/>
                    </a:lnTo>
                    <a:lnTo>
                      <a:pt x="373" y="629"/>
                    </a:lnTo>
                    <a:lnTo>
                      <a:pt x="380" y="631"/>
                    </a:lnTo>
                    <a:lnTo>
                      <a:pt x="388" y="632"/>
                    </a:lnTo>
                    <a:lnTo>
                      <a:pt x="388" y="632"/>
                    </a:lnTo>
                    <a:lnTo>
                      <a:pt x="395" y="632"/>
                    </a:lnTo>
                    <a:lnTo>
                      <a:pt x="401" y="631"/>
                    </a:lnTo>
                    <a:lnTo>
                      <a:pt x="404" y="630"/>
                    </a:lnTo>
                    <a:lnTo>
                      <a:pt x="405" y="630"/>
                    </a:lnTo>
                    <a:lnTo>
                      <a:pt x="405" y="629"/>
                    </a:lnTo>
                    <a:lnTo>
                      <a:pt x="405" y="628"/>
                    </a:lnTo>
                    <a:lnTo>
                      <a:pt x="401" y="625"/>
                    </a:lnTo>
                    <a:lnTo>
                      <a:pt x="437" y="630"/>
                    </a:lnTo>
                    <a:lnTo>
                      <a:pt x="437" y="618"/>
                    </a:lnTo>
                    <a:lnTo>
                      <a:pt x="436" y="618"/>
                    </a:lnTo>
                    <a:lnTo>
                      <a:pt x="437" y="618"/>
                    </a:lnTo>
                    <a:lnTo>
                      <a:pt x="437" y="48"/>
                    </a:lnTo>
                    <a:close/>
                    <a:moveTo>
                      <a:pt x="437" y="819"/>
                    </a:moveTo>
                    <a:lnTo>
                      <a:pt x="474" y="824"/>
                    </a:lnTo>
                    <a:lnTo>
                      <a:pt x="474" y="662"/>
                    </a:lnTo>
                    <a:lnTo>
                      <a:pt x="437" y="656"/>
                    </a:lnTo>
                    <a:lnTo>
                      <a:pt x="437" y="819"/>
                    </a:lnTo>
                    <a:close/>
                    <a:moveTo>
                      <a:pt x="474" y="66"/>
                    </a:moveTo>
                    <a:lnTo>
                      <a:pt x="467" y="62"/>
                    </a:lnTo>
                    <a:lnTo>
                      <a:pt x="459" y="59"/>
                    </a:lnTo>
                    <a:lnTo>
                      <a:pt x="449" y="54"/>
                    </a:lnTo>
                    <a:lnTo>
                      <a:pt x="437" y="48"/>
                    </a:lnTo>
                    <a:lnTo>
                      <a:pt x="437" y="618"/>
                    </a:lnTo>
                    <a:lnTo>
                      <a:pt x="437" y="618"/>
                    </a:lnTo>
                    <a:lnTo>
                      <a:pt x="438" y="618"/>
                    </a:lnTo>
                    <a:lnTo>
                      <a:pt x="437" y="618"/>
                    </a:lnTo>
                    <a:lnTo>
                      <a:pt x="437" y="630"/>
                    </a:lnTo>
                    <a:lnTo>
                      <a:pt x="474" y="635"/>
                    </a:lnTo>
                    <a:lnTo>
                      <a:pt x="474" y="66"/>
                    </a:lnTo>
                    <a:close/>
                    <a:moveTo>
                      <a:pt x="474" y="824"/>
                    </a:moveTo>
                    <a:lnTo>
                      <a:pt x="530" y="832"/>
                    </a:lnTo>
                    <a:lnTo>
                      <a:pt x="530" y="669"/>
                    </a:lnTo>
                    <a:lnTo>
                      <a:pt x="474" y="662"/>
                    </a:lnTo>
                    <a:lnTo>
                      <a:pt x="474" y="824"/>
                    </a:lnTo>
                    <a:close/>
                    <a:moveTo>
                      <a:pt x="530" y="99"/>
                    </a:moveTo>
                    <a:lnTo>
                      <a:pt x="518" y="91"/>
                    </a:lnTo>
                    <a:lnTo>
                      <a:pt x="503" y="82"/>
                    </a:lnTo>
                    <a:lnTo>
                      <a:pt x="489" y="74"/>
                    </a:lnTo>
                    <a:lnTo>
                      <a:pt x="474" y="66"/>
                    </a:lnTo>
                    <a:lnTo>
                      <a:pt x="474" y="635"/>
                    </a:lnTo>
                    <a:lnTo>
                      <a:pt x="475" y="635"/>
                    </a:lnTo>
                    <a:lnTo>
                      <a:pt x="475" y="637"/>
                    </a:lnTo>
                    <a:lnTo>
                      <a:pt x="476" y="639"/>
                    </a:lnTo>
                    <a:lnTo>
                      <a:pt x="481" y="642"/>
                    </a:lnTo>
                    <a:lnTo>
                      <a:pt x="487" y="644"/>
                    </a:lnTo>
                    <a:lnTo>
                      <a:pt x="495" y="645"/>
                    </a:lnTo>
                    <a:lnTo>
                      <a:pt x="495" y="645"/>
                    </a:lnTo>
                    <a:lnTo>
                      <a:pt x="503" y="647"/>
                    </a:lnTo>
                    <a:lnTo>
                      <a:pt x="509" y="645"/>
                    </a:lnTo>
                    <a:lnTo>
                      <a:pt x="514" y="644"/>
                    </a:lnTo>
                    <a:lnTo>
                      <a:pt x="515" y="642"/>
                    </a:lnTo>
                    <a:lnTo>
                      <a:pt x="515" y="641"/>
                    </a:lnTo>
                    <a:lnTo>
                      <a:pt x="530" y="643"/>
                    </a:lnTo>
                    <a:lnTo>
                      <a:pt x="530" y="631"/>
                    </a:lnTo>
                    <a:lnTo>
                      <a:pt x="515" y="629"/>
                    </a:lnTo>
                    <a:lnTo>
                      <a:pt x="521" y="628"/>
                    </a:lnTo>
                    <a:lnTo>
                      <a:pt x="530" y="628"/>
                    </a:lnTo>
                    <a:lnTo>
                      <a:pt x="530" y="548"/>
                    </a:lnTo>
                    <a:lnTo>
                      <a:pt x="505" y="517"/>
                    </a:lnTo>
                    <a:lnTo>
                      <a:pt x="530" y="536"/>
                    </a:lnTo>
                    <a:lnTo>
                      <a:pt x="530" y="99"/>
                    </a:lnTo>
                    <a:close/>
                    <a:moveTo>
                      <a:pt x="552" y="575"/>
                    </a:moveTo>
                    <a:lnTo>
                      <a:pt x="552" y="601"/>
                    </a:lnTo>
                    <a:lnTo>
                      <a:pt x="549" y="600"/>
                    </a:lnTo>
                    <a:lnTo>
                      <a:pt x="552" y="604"/>
                    </a:lnTo>
                    <a:lnTo>
                      <a:pt x="552" y="647"/>
                    </a:lnTo>
                    <a:lnTo>
                      <a:pt x="530" y="643"/>
                    </a:lnTo>
                    <a:lnTo>
                      <a:pt x="530" y="631"/>
                    </a:lnTo>
                    <a:lnTo>
                      <a:pt x="544" y="634"/>
                    </a:lnTo>
                    <a:lnTo>
                      <a:pt x="538" y="630"/>
                    </a:lnTo>
                    <a:lnTo>
                      <a:pt x="530" y="628"/>
                    </a:lnTo>
                    <a:lnTo>
                      <a:pt x="530" y="548"/>
                    </a:lnTo>
                    <a:lnTo>
                      <a:pt x="552" y="575"/>
                    </a:lnTo>
                    <a:close/>
                    <a:moveTo>
                      <a:pt x="530" y="832"/>
                    </a:moveTo>
                    <a:lnTo>
                      <a:pt x="552" y="834"/>
                    </a:lnTo>
                    <a:lnTo>
                      <a:pt x="552" y="673"/>
                    </a:lnTo>
                    <a:lnTo>
                      <a:pt x="530" y="669"/>
                    </a:lnTo>
                    <a:lnTo>
                      <a:pt x="530" y="832"/>
                    </a:lnTo>
                    <a:close/>
                    <a:moveTo>
                      <a:pt x="552" y="196"/>
                    </a:moveTo>
                    <a:lnTo>
                      <a:pt x="545" y="195"/>
                    </a:lnTo>
                    <a:lnTo>
                      <a:pt x="538" y="194"/>
                    </a:lnTo>
                    <a:lnTo>
                      <a:pt x="545" y="193"/>
                    </a:lnTo>
                    <a:lnTo>
                      <a:pt x="552" y="190"/>
                    </a:lnTo>
                    <a:lnTo>
                      <a:pt x="552" y="118"/>
                    </a:lnTo>
                    <a:lnTo>
                      <a:pt x="541" y="108"/>
                    </a:lnTo>
                    <a:lnTo>
                      <a:pt x="530" y="99"/>
                    </a:lnTo>
                    <a:lnTo>
                      <a:pt x="530" y="536"/>
                    </a:lnTo>
                    <a:lnTo>
                      <a:pt x="552" y="552"/>
                    </a:lnTo>
                    <a:lnTo>
                      <a:pt x="552" y="196"/>
                    </a:lnTo>
                    <a:close/>
                    <a:moveTo>
                      <a:pt x="552" y="601"/>
                    </a:moveTo>
                    <a:lnTo>
                      <a:pt x="552" y="575"/>
                    </a:lnTo>
                    <a:lnTo>
                      <a:pt x="564" y="591"/>
                    </a:lnTo>
                    <a:lnTo>
                      <a:pt x="564" y="591"/>
                    </a:lnTo>
                    <a:lnTo>
                      <a:pt x="564" y="591"/>
                    </a:lnTo>
                    <a:lnTo>
                      <a:pt x="552" y="590"/>
                    </a:lnTo>
                    <a:lnTo>
                      <a:pt x="562" y="601"/>
                    </a:lnTo>
                    <a:lnTo>
                      <a:pt x="552" y="601"/>
                    </a:lnTo>
                    <a:close/>
                    <a:moveTo>
                      <a:pt x="552" y="834"/>
                    </a:moveTo>
                    <a:lnTo>
                      <a:pt x="552" y="673"/>
                    </a:lnTo>
                    <a:lnTo>
                      <a:pt x="595" y="679"/>
                    </a:lnTo>
                    <a:lnTo>
                      <a:pt x="598" y="662"/>
                    </a:lnTo>
                    <a:lnTo>
                      <a:pt x="598" y="661"/>
                    </a:lnTo>
                    <a:lnTo>
                      <a:pt x="597" y="658"/>
                    </a:lnTo>
                    <a:lnTo>
                      <a:pt x="595" y="656"/>
                    </a:lnTo>
                    <a:lnTo>
                      <a:pt x="590" y="655"/>
                    </a:lnTo>
                    <a:lnTo>
                      <a:pt x="581" y="651"/>
                    </a:lnTo>
                    <a:lnTo>
                      <a:pt x="568" y="649"/>
                    </a:lnTo>
                    <a:lnTo>
                      <a:pt x="552" y="647"/>
                    </a:lnTo>
                    <a:lnTo>
                      <a:pt x="552" y="604"/>
                    </a:lnTo>
                    <a:lnTo>
                      <a:pt x="597" y="641"/>
                    </a:lnTo>
                    <a:lnTo>
                      <a:pt x="611" y="643"/>
                    </a:lnTo>
                    <a:lnTo>
                      <a:pt x="620" y="644"/>
                    </a:lnTo>
                    <a:lnTo>
                      <a:pt x="627" y="647"/>
                    </a:lnTo>
                    <a:lnTo>
                      <a:pt x="634" y="649"/>
                    </a:lnTo>
                    <a:lnTo>
                      <a:pt x="639" y="651"/>
                    </a:lnTo>
                    <a:lnTo>
                      <a:pt x="639" y="673"/>
                    </a:lnTo>
                    <a:lnTo>
                      <a:pt x="635" y="685"/>
                    </a:lnTo>
                    <a:lnTo>
                      <a:pt x="639" y="685"/>
                    </a:lnTo>
                    <a:lnTo>
                      <a:pt x="639" y="847"/>
                    </a:lnTo>
                    <a:lnTo>
                      <a:pt x="552" y="834"/>
                    </a:lnTo>
                    <a:close/>
                    <a:moveTo>
                      <a:pt x="552" y="190"/>
                    </a:moveTo>
                    <a:lnTo>
                      <a:pt x="558" y="187"/>
                    </a:lnTo>
                    <a:lnTo>
                      <a:pt x="564" y="184"/>
                    </a:lnTo>
                    <a:lnTo>
                      <a:pt x="568" y="181"/>
                    </a:lnTo>
                    <a:lnTo>
                      <a:pt x="571" y="177"/>
                    </a:lnTo>
                    <a:lnTo>
                      <a:pt x="575" y="174"/>
                    </a:lnTo>
                    <a:lnTo>
                      <a:pt x="576" y="169"/>
                    </a:lnTo>
                    <a:lnTo>
                      <a:pt x="577" y="164"/>
                    </a:lnTo>
                    <a:lnTo>
                      <a:pt x="577" y="161"/>
                    </a:lnTo>
                    <a:lnTo>
                      <a:pt x="577" y="156"/>
                    </a:lnTo>
                    <a:lnTo>
                      <a:pt x="576" y="150"/>
                    </a:lnTo>
                    <a:lnTo>
                      <a:pt x="573" y="145"/>
                    </a:lnTo>
                    <a:lnTo>
                      <a:pt x="570" y="139"/>
                    </a:lnTo>
                    <a:lnTo>
                      <a:pt x="563" y="129"/>
                    </a:lnTo>
                    <a:lnTo>
                      <a:pt x="552" y="118"/>
                    </a:lnTo>
                    <a:lnTo>
                      <a:pt x="552" y="190"/>
                    </a:lnTo>
                    <a:close/>
                    <a:moveTo>
                      <a:pt x="639" y="209"/>
                    </a:moveTo>
                    <a:lnTo>
                      <a:pt x="615" y="206"/>
                    </a:lnTo>
                    <a:lnTo>
                      <a:pt x="592" y="204"/>
                    </a:lnTo>
                    <a:lnTo>
                      <a:pt x="571" y="200"/>
                    </a:lnTo>
                    <a:lnTo>
                      <a:pt x="552" y="196"/>
                    </a:lnTo>
                    <a:lnTo>
                      <a:pt x="552" y="552"/>
                    </a:lnTo>
                    <a:lnTo>
                      <a:pt x="635" y="613"/>
                    </a:lnTo>
                    <a:lnTo>
                      <a:pt x="639" y="613"/>
                    </a:lnTo>
                    <a:lnTo>
                      <a:pt x="639" y="209"/>
                    </a:lnTo>
                    <a:close/>
                    <a:moveTo>
                      <a:pt x="639" y="673"/>
                    </a:moveTo>
                    <a:lnTo>
                      <a:pt x="639" y="651"/>
                    </a:lnTo>
                    <a:lnTo>
                      <a:pt x="642" y="654"/>
                    </a:lnTo>
                    <a:lnTo>
                      <a:pt x="642" y="657"/>
                    </a:lnTo>
                    <a:lnTo>
                      <a:pt x="639" y="673"/>
                    </a:lnTo>
                    <a:close/>
                    <a:moveTo>
                      <a:pt x="1571" y="227"/>
                    </a:moveTo>
                    <a:lnTo>
                      <a:pt x="1557" y="232"/>
                    </a:lnTo>
                    <a:lnTo>
                      <a:pt x="1544" y="236"/>
                    </a:lnTo>
                    <a:lnTo>
                      <a:pt x="1531" y="239"/>
                    </a:lnTo>
                    <a:lnTo>
                      <a:pt x="1519" y="244"/>
                    </a:lnTo>
                    <a:lnTo>
                      <a:pt x="1521" y="244"/>
                    </a:lnTo>
                    <a:lnTo>
                      <a:pt x="1511" y="250"/>
                    </a:lnTo>
                    <a:lnTo>
                      <a:pt x="1502" y="255"/>
                    </a:lnTo>
                    <a:lnTo>
                      <a:pt x="1497" y="261"/>
                    </a:lnTo>
                    <a:lnTo>
                      <a:pt x="1494" y="266"/>
                    </a:lnTo>
                    <a:lnTo>
                      <a:pt x="1470" y="350"/>
                    </a:lnTo>
                    <a:lnTo>
                      <a:pt x="1087" y="350"/>
                    </a:lnTo>
                    <a:lnTo>
                      <a:pt x="1087" y="350"/>
                    </a:lnTo>
                    <a:lnTo>
                      <a:pt x="1087" y="350"/>
                    </a:lnTo>
                    <a:lnTo>
                      <a:pt x="1089" y="352"/>
                    </a:lnTo>
                    <a:lnTo>
                      <a:pt x="1081" y="352"/>
                    </a:lnTo>
                    <a:lnTo>
                      <a:pt x="920" y="263"/>
                    </a:lnTo>
                    <a:lnTo>
                      <a:pt x="906" y="257"/>
                    </a:lnTo>
                    <a:lnTo>
                      <a:pt x="891" y="252"/>
                    </a:lnTo>
                    <a:lnTo>
                      <a:pt x="891" y="252"/>
                    </a:lnTo>
                    <a:lnTo>
                      <a:pt x="863" y="246"/>
                    </a:lnTo>
                    <a:lnTo>
                      <a:pt x="834" y="240"/>
                    </a:lnTo>
                    <a:lnTo>
                      <a:pt x="802" y="234"/>
                    </a:lnTo>
                    <a:lnTo>
                      <a:pt x="769" y="230"/>
                    </a:lnTo>
                    <a:lnTo>
                      <a:pt x="736" y="224"/>
                    </a:lnTo>
                    <a:lnTo>
                      <a:pt x="703" y="219"/>
                    </a:lnTo>
                    <a:lnTo>
                      <a:pt x="671" y="214"/>
                    </a:lnTo>
                    <a:lnTo>
                      <a:pt x="639" y="209"/>
                    </a:lnTo>
                    <a:lnTo>
                      <a:pt x="639" y="613"/>
                    </a:lnTo>
                    <a:lnTo>
                      <a:pt x="652" y="615"/>
                    </a:lnTo>
                    <a:lnTo>
                      <a:pt x="666" y="616"/>
                    </a:lnTo>
                    <a:lnTo>
                      <a:pt x="773" y="704"/>
                    </a:lnTo>
                    <a:lnTo>
                      <a:pt x="639" y="685"/>
                    </a:lnTo>
                    <a:lnTo>
                      <a:pt x="639" y="847"/>
                    </a:lnTo>
                    <a:lnTo>
                      <a:pt x="778" y="866"/>
                    </a:lnTo>
                    <a:lnTo>
                      <a:pt x="796" y="869"/>
                    </a:lnTo>
                    <a:lnTo>
                      <a:pt x="812" y="870"/>
                    </a:lnTo>
                    <a:lnTo>
                      <a:pt x="829" y="870"/>
                    </a:lnTo>
                    <a:lnTo>
                      <a:pt x="843" y="869"/>
                    </a:lnTo>
                    <a:lnTo>
                      <a:pt x="855" y="866"/>
                    </a:lnTo>
                    <a:lnTo>
                      <a:pt x="865" y="863"/>
                    </a:lnTo>
                    <a:lnTo>
                      <a:pt x="868" y="862"/>
                    </a:lnTo>
                    <a:lnTo>
                      <a:pt x="870" y="859"/>
                    </a:lnTo>
                    <a:lnTo>
                      <a:pt x="873" y="857"/>
                    </a:lnTo>
                    <a:lnTo>
                      <a:pt x="874" y="855"/>
                    </a:lnTo>
                    <a:lnTo>
                      <a:pt x="888" y="799"/>
                    </a:lnTo>
                    <a:lnTo>
                      <a:pt x="1164" y="1024"/>
                    </a:lnTo>
                    <a:lnTo>
                      <a:pt x="1169" y="1028"/>
                    </a:lnTo>
                    <a:lnTo>
                      <a:pt x="1176" y="1030"/>
                    </a:lnTo>
                    <a:lnTo>
                      <a:pt x="1184" y="1034"/>
                    </a:lnTo>
                    <a:lnTo>
                      <a:pt x="1192" y="1036"/>
                    </a:lnTo>
                    <a:lnTo>
                      <a:pt x="1197" y="1042"/>
                    </a:lnTo>
                    <a:lnTo>
                      <a:pt x="1203" y="1048"/>
                    </a:lnTo>
                    <a:lnTo>
                      <a:pt x="1209" y="1054"/>
                    </a:lnTo>
                    <a:lnTo>
                      <a:pt x="1215" y="1059"/>
                    </a:lnTo>
                    <a:lnTo>
                      <a:pt x="1226" y="1066"/>
                    </a:lnTo>
                    <a:lnTo>
                      <a:pt x="1235" y="1071"/>
                    </a:lnTo>
                    <a:lnTo>
                      <a:pt x="1243" y="1073"/>
                    </a:lnTo>
                    <a:lnTo>
                      <a:pt x="1258" y="1075"/>
                    </a:lnTo>
                    <a:lnTo>
                      <a:pt x="1272" y="1078"/>
                    </a:lnTo>
                    <a:lnTo>
                      <a:pt x="1280" y="1079"/>
                    </a:lnTo>
                    <a:lnTo>
                      <a:pt x="1283" y="1079"/>
                    </a:lnTo>
                    <a:lnTo>
                      <a:pt x="1285" y="1079"/>
                    </a:lnTo>
                    <a:lnTo>
                      <a:pt x="1286" y="1078"/>
                    </a:lnTo>
                    <a:lnTo>
                      <a:pt x="1286" y="1077"/>
                    </a:lnTo>
                    <a:lnTo>
                      <a:pt x="1296" y="1078"/>
                    </a:lnTo>
                    <a:lnTo>
                      <a:pt x="1317" y="1081"/>
                    </a:lnTo>
                    <a:lnTo>
                      <a:pt x="1344" y="1089"/>
                    </a:lnTo>
                    <a:lnTo>
                      <a:pt x="1368" y="1093"/>
                    </a:lnTo>
                    <a:lnTo>
                      <a:pt x="1392" y="1097"/>
                    </a:lnTo>
                    <a:lnTo>
                      <a:pt x="1424" y="1102"/>
                    </a:lnTo>
                    <a:lnTo>
                      <a:pt x="1461" y="1106"/>
                    </a:lnTo>
                    <a:lnTo>
                      <a:pt x="1501" y="1108"/>
                    </a:lnTo>
                    <a:lnTo>
                      <a:pt x="1523" y="1108"/>
                    </a:lnTo>
                    <a:lnTo>
                      <a:pt x="1542" y="1108"/>
                    </a:lnTo>
                    <a:lnTo>
                      <a:pt x="1558" y="1106"/>
                    </a:lnTo>
                    <a:lnTo>
                      <a:pt x="1571" y="1104"/>
                    </a:lnTo>
                    <a:lnTo>
                      <a:pt x="1571" y="1085"/>
                    </a:lnTo>
                    <a:lnTo>
                      <a:pt x="1558" y="1080"/>
                    </a:lnTo>
                    <a:lnTo>
                      <a:pt x="1542" y="1075"/>
                    </a:lnTo>
                    <a:lnTo>
                      <a:pt x="1521" y="1071"/>
                    </a:lnTo>
                    <a:lnTo>
                      <a:pt x="1495" y="1065"/>
                    </a:lnTo>
                    <a:lnTo>
                      <a:pt x="1472" y="1059"/>
                    </a:lnTo>
                    <a:lnTo>
                      <a:pt x="1448" y="1053"/>
                    </a:lnTo>
                    <a:lnTo>
                      <a:pt x="1424" y="1046"/>
                    </a:lnTo>
                    <a:lnTo>
                      <a:pt x="1401" y="1039"/>
                    </a:lnTo>
                    <a:lnTo>
                      <a:pt x="1409" y="1039"/>
                    </a:lnTo>
                    <a:lnTo>
                      <a:pt x="1416" y="1037"/>
                    </a:lnTo>
                    <a:lnTo>
                      <a:pt x="1421" y="1036"/>
                    </a:lnTo>
                    <a:lnTo>
                      <a:pt x="1424" y="1035"/>
                    </a:lnTo>
                    <a:lnTo>
                      <a:pt x="1426" y="1033"/>
                    </a:lnTo>
                    <a:lnTo>
                      <a:pt x="1428" y="1030"/>
                    </a:lnTo>
                    <a:lnTo>
                      <a:pt x="1426" y="1027"/>
                    </a:lnTo>
                    <a:lnTo>
                      <a:pt x="1424" y="1024"/>
                    </a:lnTo>
                    <a:lnTo>
                      <a:pt x="942" y="629"/>
                    </a:lnTo>
                    <a:lnTo>
                      <a:pt x="951" y="629"/>
                    </a:lnTo>
                    <a:lnTo>
                      <a:pt x="961" y="629"/>
                    </a:lnTo>
                    <a:lnTo>
                      <a:pt x="970" y="629"/>
                    </a:lnTo>
                    <a:lnTo>
                      <a:pt x="980" y="629"/>
                    </a:lnTo>
                    <a:lnTo>
                      <a:pt x="1463" y="1024"/>
                    </a:lnTo>
                    <a:lnTo>
                      <a:pt x="1467" y="1027"/>
                    </a:lnTo>
                    <a:lnTo>
                      <a:pt x="1473" y="1030"/>
                    </a:lnTo>
                    <a:lnTo>
                      <a:pt x="1480" y="1033"/>
                    </a:lnTo>
                    <a:lnTo>
                      <a:pt x="1487" y="1035"/>
                    </a:lnTo>
                    <a:lnTo>
                      <a:pt x="1491" y="1041"/>
                    </a:lnTo>
                    <a:lnTo>
                      <a:pt x="1495" y="1046"/>
                    </a:lnTo>
                    <a:lnTo>
                      <a:pt x="1501" y="1052"/>
                    </a:lnTo>
                    <a:lnTo>
                      <a:pt x="1507" y="1056"/>
                    </a:lnTo>
                    <a:lnTo>
                      <a:pt x="1518" y="1064"/>
                    </a:lnTo>
                    <a:lnTo>
                      <a:pt x="1527" y="1068"/>
                    </a:lnTo>
                    <a:lnTo>
                      <a:pt x="1537" y="1071"/>
                    </a:lnTo>
                    <a:lnTo>
                      <a:pt x="1552" y="1073"/>
                    </a:lnTo>
                    <a:lnTo>
                      <a:pt x="1563" y="1074"/>
                    </a:lnTo>
                    <a:lnTo>
                      <a:pt x="1571" y="1075"/>
                    </a:lnTo>
                    <a:lnTo>
                      <a:pt x="1571" y="900"/>
                    </a:lnTo>
                    <a:lnTo>
                      <a:pt x="1226" y="616"/>
                    </a:lnTo>
                    <a:lnTo>
                      <a:pt x="1236" y="615"/>
                    </a:lnTo>
                    <a:lnTo>
                      <a:pt x="1248" y="613"/>
                    </a:lnTo>
                    <a:lnTo>
                      <a:pt x="1075" y="454"/>
                    </a:lnTo>
                    <a:lnTo>
                      <a:pt x="1087" y="457"/>
                    </a:lnTo>
                    <a:lnTo>
                      <a:pt x="1100" y="459"/>
                    </a:lnTo>
                    <a:lnTo>
                      <a:pt x="1114" y="461"/>
                    </a:lnTo>
                    <a:lnTo>
                      <a:pt x="1129" y="464"/>
                    </a:lnTo>
                    <a:lnTo>
                      <a:pt x="1571" y="527"/>
                    </a:lnTo>
                    <a:lnTo>
                      <a:pt x="1571" y="460"/>
                    </a:lnTo>
                    <a:lnTo>
                      <a:pt x="1302" y="421"/>
                    </a:lnTo>
                    <a:lnTo>
                      <a:pt x="1571" y="423"/>
                    </a:lnTo>
                    <a:lnTo>
                      <a:pt x="1571" y="227"/>
                    </a:lnTo>
                    <a:close/>
                    <a:moveTo>
                      <a:pt x="1571" y="2"/>
                    </a:moveTo>
                    <a:lnTo>
                      <a:pt x="1542" y="3"/>
                    </a:lnTo>
                    <a:lnTo>
                      <a:pt x="1516" y="6"/>
                    </a:lnTo>
                    <a:lnTo>
                      <a:pt x="1493" y="11"/>
                    </a:lnTo>
                    <a:lnTo>
                      <a:pt x="1474" y="17"/>
                    </a:lnTo>
                    <a:lnTo>
                      <a:pt x="1466" y="21"/>
                    </a:lnTo>
                    <a:lnTo>
                      <a:pt x="1460" y="24"/>
                    </a:lnTo>
                    <a:lnTo>
                      <a:pt x="1455" y="28"/>
                    </a:lnTo>
                    <a:lnTo>
                      <a:pt x="1451" y="32"/>
                    </a:lnTo>
                    <a:lnTo>
                      <a:pt x="1449" y="37"/>
                    </a:lnTo>
                    <a:lnTo>
                      <a:pt x="1449" y="42"/>
                    </a:lnTo>
                    <a:lnTo>
                      <a:pt x="1451" y="47"/>
                    </a:lnTo>
                    <a:lnTo>
                      <a:pt x="1455" y="53"/>
                    </a:lnTo>
                    <a:lnTo>
                      <a:pt x="1455" y="59"/>
                    </a:lnTo>
                    <a:lnTo>
                      <a:pt x="1457" y="65"/>
                    </a:lnTo>
                    <a:lnTo>
                      <a:pt x="1461" y="72"/>
                    </a:lnTo>
                    <a:lnTo>
                      <a:pt x="1464" y="78"/>
                    </a:lnTo>
                    <a:lnTo>
                      <a:pt x="1475" y="91"/>
                    </a:lnTo>
                    <a:lnTo>
                      <a:pt x="1489" y="104"/>
                    </a:lnTo>
                    <a:lnTo>
                      <a:pt x="1506" y="117"/>
                    </a:lnTo>
                    <a:lnTo>
                      <a:pt x="1525" y="130"/>
                    </a:lnTo>
                    <a:lnTo>
                      <a:pt x="1548" y="143"/>
                    </a:lnTo>
                    <a:lnTo>
                      <a:pt x="1571" y="155"/>
                    </a:lnTo>
                    <a:lnTo>
                      <a:pt x="1571" y="2"/>
                    </a:lnTo>
                    <a:close/>
                    <a:moveTo>
                      <a:pt x="1571" y="1075"/>
                    </a:moveTo>
                    <a:lnTo>
                      <a:pt x="1571" y="900"/>
                    </a:lnTo>
                    <a:lnTo>
                      <a:pt x="1723" y="1024"/>
                    </a:lnTo>
                    <a:lnTo>
                      <a:pt x="1727" y="1028"/>
                    </a:lnTo>
                    <a:lnTo>
                      <a:pt x="1727" y="1032"/>
                    </a:lnTo>
                    <a:lnTo>
                      <a:pt x="1725" y="1034"/>
                    </a:lnTo>
                    <a:lnTo>
                      <a:pt x="1721" y="1036"/>
                    </a:lnTo>
                    <a:lnTo>
                      <a:pt x="1746" y="1043"/>
                    </a:lnTo>
                    <a:lnTo>
                      <a:pt x="1772" y="1051"/>
                    </a:lnTo>
                    <a:lnTo>
                      <a:pt x="1801" y="1056"/>
                    </a:lnTo>
                    <a:lnTo>
                      <a:pt x="1828" y="1062"/>
                    </a:lnTo>
                    <a:lnTo>
                      <a:pt x="1866" y="1070"/>
                    </a:lnTo>
                    <a:lnTo>
                      <a:pt x="1893" y="1075"/>
                    </a:lnTo>
                    <a:lnTo>
                      <a:pt x="1904" y="1079"/>
                    </a:lnTo>
                    <a:lnTo>
                      <a:pt x="1914" y="1081"/>
                    </a:lnTo>
                    <a:lnTo>
                      <a:pt x="1921" y="1085"/>
                    </a:lnTo>
                    <a:lnTo>
                      <a:pt x="1925" y="1090"/>
                    </a:lnTo>
                    <a:lnTo>
                      <a:pt x="1928" y="1091"/>
                    </a:lnTo>
                    <a:lnTo>
                      <a:pt x="1928" y="1093"/>
                    </a:lnTo>
                    <a:lnTo>
                      <a:pt x="1927" y="1094"/>
                    </a:lnTo>
                    <a:lnTo>
                      <a:pt x="1924" y="1097"/>
                    </a:lnTo>
                    <a:lnTo>
                      <a:pt x="1917" y="1099"/>
                    </a:lnTo>
                    <a:lnTo>
                      <a:pt x="1904" y="1100"/>
                    </a:lnTo>
                    <a:lnTo>
                      <a:pt x="1870" y="1103"/>
                    </a:lnTo>
                    <a:lnTo>
                      <a:pt x="1826" y="1103"/>
                    </a:lnTo>
                    <a:lnTo>
                      <a:pt x="1779" y="1102"/>
                    </a:lnTo>
                    <a:lnTo>
                      <a:pt x="1737" y="1098"/>
                    </a:lnTo>
                    <a:lnTo>
                      <a:pt x="1701" y="1093"/>
                    </a:lnTo>
                    <a:lnTo>
                      <a:pt x="1675" y="1090"/>
                    </a:lnTo>
                    <a:lnTo>
                      <a:pt x="1650" y="1085"/>
                    </a:lnTo>
                    <a:lnTo>
                      <a:pt x="1620" y="1079"/>
                    </a:lnTo>
                    <a:lnTo>
                      <a:pt x="1595" y="1074"/>
                    </a:lnTo>
                    <a:lnTo>
                      <a:pt x="1584" y="1074"/>
                    </a:lnTo>
                    <a:lnTo>
                      <a:pt x="1584" y="1075"/>
                    </a:lnTo>
                    <a:lnTo>
                      <a:pt x="1582" y="1075"/>
                    </a:lnTo>
                    <a:lnTo>
                      <a:pt x="1577" y="1077"/>
                    </a:lnTo>
                    <a:lnTo>
                      <a:pt x="1571" y="1075"/>
                    </a:lnTo>
                    <a:close/>
                    <a:moveTo>
                      <a:pt x="1571" y="1104"/>
                    </a:moveTo>
                    <a:lnTo>
                      <a:pt x="1571" y="1085"/>
                    </a:lnTo>
                    <a:lnTo>
                      <a:pt x="1580" y="1089"/>
                    </a:lnTo>
                    <a:lnTo>
                      <a:pt x="1586" y="1093"/>
                    </a:lnTo>
                    <a:lnTo>
                      <a:pt x="1588" y="1094"/>
                    </a:lnTo>
                    <a:lnTo>
                      <a:pt x="1588" y="1097"/>
                    </a:lnTo>
                    <a:lnTo>
                      <a:pt x="1588" y="1098"/>
                    </a:lnTo>
                    <a:lnTo>
                      <a:pt x="1587" y="1100"/>
                    </a:lnTo>
                    <a:lnTo>
                      <a:pt x="1581" y="1103"/>
                    </a:lnTo>
                    <a:lnTo>
                      <a:pt x="1571" y="1104"/>
                    </a:lnTo>
                    <a:lnTo>
                      <a:pt x="1571" y="1104"/>
                    </a:lnTo>
                    <a:close/>
                    <a:moveTo>
                      <a:pt x="2370" y="629"/>
                    </a:moveTo>
                    <a:lnTo>
                      <a:pt x="2852" y="1024"/>
                    </a:lnTo>
                    <a:lnTo>
                      <a:pt x="2857" y="1027"/>
                    </a:lnTo>
                    <a:lnTo>
                      <a:pt x="2862" y="1030"/>
                    </a:lnTo>
                    <a:lnTo>
                      <a:pt x="2869" y="1033"/>
                    </a:lnTo>
                    <a:lnTo>
                      <a:pt x="2877" y="1035"/>
                    </a:lnTo>
                    <a:lnTo>
                      <a:pt x="2894" y="1037"/>
                    </a:lnTo>
                    <a:lnTo>
                      <a:pt x="2911" y="1039"/>
                    </a:lnTo>
                    <a:lnTo>
                      <a:pt x="2907" y="1046"/>
                    </a:lnTo>
                    <a:lnTo>
                      <a:pt x="2900" y="1053"/>
                    </a:lnTo>
                    <a:lnTo>
                      <a:pt x="2890" y="1059"/>
                    </a:lnTo>
                    <a:lnTo>
                      <a:pt x="2881" y="1065"/>
                    </a:lnTo>
                    <a:lnTo>
                      <a:pt x="2864" y="1072"/>
                    </a:lnTo>
                    <a:lnTo>
                      <a:pt x="2854" y="1079"/>
                    </a:lnTo>
                    <a:lnTo>
                      <a:pt x="2852" y="1081"/>
                    </a:lnTo>
                    <a:lnTo>
                      <a:pt x="2852" y="1085"/>
                    </a:lnTo>
                    <a:lnTo>
                      <a:pt x="2854" y="1089"/>
                    </a:lnTo>
                    <a:lnTo>
                      <a:pt x="2859" y="1093"/>
                    </a:lnTo>
                    <a:lnTo>
                      <a:pt x="2866" y="1097"/>
                    </a:lnTo>
                    <a:lnTo>
                      <a:pt x="2876" y="1100"/>
                    </a:lnTo>
                    <a:lnTo>
                      <a:pt x="2889" y="1103"/>
                    </a:lnTo>
                    <a:lnTo>
                      <a:pt x="2904" y="1105"/>
                    </a:lnTo>
                    <a:lnTo>
                      <a:pt x="2939" y="1108"/>
                    </a:lnTo>
                    <a:lnTo>
                      <a:pt x="2978" y="1108"/>
                    </a:lnTo>
                    <a:lnTo>
                      <a:pt x="2997" y="1108"/>
                    </a:lnTo>
                    <a:lnTo>
                      <a:pt x="3015" y="1106"/>
                    </a:lnTo>
                    <a:lnTo>
                      <a:pt x="3029" y="1104"/>
                    </a:lnTo>
                    <a:lnTo>
                      <a:pt x="3042" y="1102"/>
                    </a:lnTo>
                    <a:lnTo>
                      <a:pt x="3064" y="1097"/>
                    </a:lnTo>
                    <a:lnTo>
                      <a:pt x="3077" y="1093"/>
                    </a:lnTo>
                    <a:lnTo>
                      <a:pt x="3087" y="1089"/>
                    </a:lnTo>
                    <a:lnTo>
                      <a:pt x="3099" y="1083"/>
                    </a:lnTo>
                    <a:lnTo>
                      <a:pt x="3105" y="1079"/>
                    </a:lnTo>
                    <a:lnTo>
                      <a:pt x="3111" y="1078"/>
                    </a:lnTo>
                    <a:lnTo>
                      <a:pt x="3115" y="1077"/>
                    </a:lnTo>
                    <a:lnTo>
                      <a:pt x="3118" y="1077"/>
                    </a:lnTo>
                    <a:lnTo>
                      <a:pt x="3124" y="1079"/>
                    </a:lnTo>
                    <a:lnTo>
                      <a:pt x="3130" y="1079"/>
                    </a:lnTo>
                    <a:lnTo>
                      <a:pt x="3137" y="1078"/>
                    </a:lnTo>
                    <a:lnTo>
                      <a:pt x="3145" y="1075"/>
                    </a:lnTo>
                    <a:lnTo>
                      <a:pt x="3149" y="1074"/>
                    </a:lnTo>
                    <a:lnTo>
                      <a:pt x="3153" y="1073"/>
                    </a:lnTo>
                    <a:lnTo>
                      <a:pt x="3154" y="1072"/>
                    </a:lnTo>
                    <a:lnTo>
                      <a:pt x="3155" y="1071"/>
                    </a:lnTo>
                    <a:lnTo>
                      <a:pt x="3153" y="1066"/>
                    </a:lnTo>
                    <a:lnTo>
                      <a:pt x="3144" y="1059"/>
                    </a:lnTo>
                    <a:lnTo>
                      <a:pt x="3131" y="1048"/>
                    </a:lnTo>
                    <a:lnTo>
                      <a:pt x="3111" y="1035"/>
                    </a:lnTo>
                    <a:lnTo>
                      <a:pt x="3115" y="1033"/>
                    </a:lnTo>
                    <a:lnTo>
                      <a:pt x="3116" y="1030"/>
                    </a:lnTo>
                    <a:lnTo>
                      <a:pt x="3116" y="1028"/>
                    </a:lnTo>
                    <a:lnTo>
                      <a:pt x="3112" y="1024"/>
                    </a:lnTo>
                    <a:lnTo>
                      <a:pt x="2614" y="616"/>
                    </a:lnTo>
                    <a:lnTo>
                      <a:pt x="2626" y="615"/>
                    </a:lnTo>
                    <a:lnTo>
                      <a:pt x="2637" y="613"/>
                    </a:lnTo>
                    <a:lnTo>
                      <a:pt x="2499" y="486"/>
                    </a:lnTo>
                    <a:lnTo>
                      <a:pt x="2509" y="483"/>
                    </a:lnTo>
                    <a:lnTo>
                      <a:pt x="2515" y="478"/>
                    </a:lnTo>
                    <a:lnTo>
                      <a:pt x="2519" y="473"/>
                    </a:lnTo>
                    <a:lnTo>
                      <a:pt x="2522" y="470"/>
                    </a:lnTo>
                    <a:lnTo>
                      <a:pt x="2523" y="465"/>
                    </a:lnTo>
                    <a:lnTo>
                      <a:pt x="2522" y="460"/>
                    </a:lnTo>
                    <a:lnTo>
                      <a:pt x="2521" y="457"/>
                    </a:lnTo>
                    <a:lnTo>
                      <a:pt x="2519" y="454"/>
                    </a:lnTo>
                    <a:lnTo>
                      <a:pt x="2493" y="423"/>
                    </a:lnTo>
                    <a:lnTo>
                      <a:pt x="2442" y="370"/>
                    </a:lnTo>
                    <a:lnTo>
                      <a:pt x="2391" y="314"/>
                    </a:lnTo>
                    <a:lnTo>
                      <a:pt x="2358" y="281"/>
                    </a:lnTo>
                    <a:lnTo>
                      <a:pt x="2357" y="280"/>
                    </a:lnTo>
                    <a:lnTo>
                      <a:pt x="2355" y="278"/>
                    </a:lnTo>
                    <a:lnTo>
                      <a:pt x="2355" y="278"/>
                    </a:lnTo>
                    <a:lnTo>
                      <a:pt x="2350" y="272"/>
                    </a:lnTo>
                    <a:lnTo>
                      <a:pt x="2339" y="268"/>
                    </a:lnTo>
                    <a:lnTo>
                      <a:pt x="2325" y="264"/>
                    </a:lnTo>
                    <a:lnTo>
                      <a:pt x="2308" y="259"/>
                    </a:lnTo>
                    <a:lnTo>
                      <a:pt x="2308" y="259"/>
                    </a:lnTo>
                    <a:lnTo>
                      <a:pt x="2265" y="249"/>
                    </a:lnTo>
                    <a:lnTo>
                      <a:pt x="2216" y="239"/>
                    </a:lnTo>
                    <a:lnTo>
                      <a:pt x="2164" y="231"/>
                    </a:lnTo>
                    <a:lnTo>
                      <a:pt x="2111" y="223"/>
                    </a:lnTo>
                    <a:lnTo>
                      <a:pt x="2057" y="214"/>
                    </a:lnTo>
                    <a:lnTo>
                      <a:pt x="2006" y="207"/>
                    </a:lnTo>
                    <a:lnTo>
                      <a:pt x="1960" y="200"/>
                    </a:lnTo>
                    <a:lnTo>
                      <a:pt x="1919" y="193"/>
                    </a:lnTo>
                    <a:lnTo>
                      <a:pt x="1893" y="170"/>
                    </a:lnTo>
                    <a:lnTo>
                      <a:pt x="1891" y="170"/>
                    </a:lnTo>
                    <a:lnTo>
                      <a:pt x="1892" y="170"/>
                    </a:lnTo>
                    <a:lnTo>
                      <a:pt x="1903" y="165"/>
                    </a:lnTo>
                    <a:lnTo>
                      <a:pt x="1911" y="162"/>
                    </a:lnTo>
                    <a:lnTo>
                      <a:pt x="1918" y="157"/>
                    </a:lnTo>
                    <a:lnTo>
                      <a:pt x="1925" y="152"/>
                    </a:lnTo>
                    <a:lnTo>
                      <a:pt x="1930" y="146"/>
                    </a:lnTo>
                    <a:lnTo>
                      <a:pt x="1934" y="142"/>
                    </a:lnTo>
                    <a:lnTo>
                      <a:pt x="1936" y="137"/>
                    </a:lnTo>
                    <a:lnTo>
                      <a:pt x="1937" y="131"/>
                    </a:lnTo>
                    <a:lnTo>
                      <a:pt x="1938" y="125"/>
                    </a:lnTo>
                    <a:lnTo>
                      <a:pt x="1937" y="119"/>
                    </a:lnTo>
                    <a:lnTo>
                      <a:pt x="1935" y="114"/>
                    </a:lnTo>
                    <a:lnTo>
                      <a:pt x="1933" y="108"/>
                    </a:lnTo>
                    <a:lnTo>
                      <a:pt x="1929" y="103"/>
                    </a:lnTo>
                    <a:lnTo>
                      <a:pt x="1924" y="97"/>
                    </a:lnTo>
                    <a:lnTo>
                      <a:pt x="1918" y="91"/>
                    </a:lnTo>
                    <a:lnTo>
                      <a:pt x="1911" y="85"/>
                    </a:lnTo>
                    <a:lnTo>
                      <a:pt x="1896" y="73"/>
                    </a:lnTo>
                    <a:lnTo>
                      <a:pt x="1877" y="61"/>
                    </a:lnTo>
                    <a:lnTo>
                      <a:pt x="1855" y="50"/>
                    </a:lnTo>
                    <a:lnTo>
                      <a:pt x="1830" y="40"/>
                    </a:lnTo>
                    <a:lnTo>
                      <a:pt x="1804" y="31"/>
                    </a:lnTo>
                    <a:lnTo>
                      <a:pt x="1776" y="23"/>
                    </a:lnTo>
                    <a:lnTo>
                      <a:pt x="1745" y="15"/>
                    </a:lnTo>
                    <a:lnTo>
                      <a:pt x="1714" y="10"/>
                    </a:lnTo>
                    <a:lnTo>
                      <a:pt x="1678" y="5"/>
                    </a:lnTo>
                    <a:lnTo>
                      <a:pt x="1641" y="2"/>
                    </a:lnTo>
                    <a:lnTo>
                      <a:pt x="1606" y="0"/>
                    </a:lnTo>
                    <a:lnTo>
                      <a:pt x="1571" y="2"/>
                    </a:lnTo>
                    <a:lnTo>
                      <a:pt x="1571" y="155"/>
                    </a:lnTo>
                    <a:lnTo>
                      <a:pt x="1587" y="162"/>
                    </a:lnTo>
                    <a:lnTo>
                      <a:pt x="1603" y="168"/>
                    </a:lnTo>
                    <a:lnTo>
                      <a:pt x="1620" y="174"/>
                    </a:lnTo>
                    <a:lnTo>
                      <a:pt x="1638" y="179"/>
                    </a:lnTo>
                    <a:lnTo>
                      <a:pt x="1656" y="184"/>
                    </a:lnTo>
                    <a:lnTo>
                      <a:pt x="1674" y="188"/>
                    </a:lnTo>
                    <a:lnTo>
                      <a:pt x="1693" y="192"/>
                    </a:lnTo>
                    <a:lnTo>
                      <a:pt x="1710" y="195"/>
                    </a:lnTo>
                    <a:lnTo>
                      <a:pt x="1682" y="202"/>
                    </a:lnTo>
                    <a:lnTo>
                      <a:pt x="1647" y="211"/>
                    </a:lnTo>
                    <a:lnTo>
                      <a:pt x="1609" y="219"/>
                    </a:lnTo>
                    <a:lnTo>
                      <a:pt x="1571" y="227"/>
                    </a:lnTo>
                    <a:lnTo>
                      <a:pt x="1571" y="423"/>
                    </a:lnTo>
                    <a:lnTo>
                      <a:pt x="1581" y="423"/>
                    </a:lnTo>
                    <a:lnTo>
                      <a:pt x="1606" y="423"/>
                    </a:lnTo>
                    <a:lnTo>
                      <a:pt x="1626" y="421"/>
                    </a:lnTo>
                    <a:lnTo>
                      <a:pt x="1643" y="419"/>
                    </a:lnTo>
                    <a:lnTo>
                      <a:pt x="1656" y="415"/>
                    </a:lnTo>
                    <a:lnTo>
                      <a:pt x="1665" y="410"/>
                    </a:lnTo>
                    <a:lnTo>
                      <a:pt x="1672" y="407"/>
                    </a:lnTo>
                    <a:lnTo>
                      <a:pt x="1677" y="402"/>
                    </a:lnTo>
                    <a:lnTo>
                      <a:pt x="1679" y="400"/>
                    </a:lnTo>
                    <a:lnTo>
                      <a:pt x="1685" y="388"/>
                    </a:lnTo>
                    <a:lnTo>
                      <a:pt x="1691" y="369"/>
                    </a:lnTo>
                    <a:lnTo>
                      <a:pt x="1695" y="371"/>
                    </a:lnTo>
                    <a:lnTo>
                      <a:pt x="1698" y="373"/>
                    </a:lnTo>
                    <a:lnTo>
                      <a:pt x="1842" y="479"/>
                    </a:lnTo>
                    <a:lnTo>
                      <a:pt x="1795" y="479"/>
                    </a:lnTo>
                    <a:lnTo>
                      <a:pt x="1757" y="474"/>
                    </a:lnTo>
                    <a:lnTo>
                      <a:pt x="1744" y="474"/>
                    </a:lnTo>
                    <a:lnTo>
                      <a:pt x="1732" y="474"/>
                    </a:lnTo>
                    <a:lnTo>
                      <a:pt x="1646" y="477"/>
                    </a:lnTo>
                    <a:lnTo>
                      <a:pt x="1645" y="471"/>
                    </a:lnTo>
                    <a:lnTo>
                      <a:pt x="1587" y="465"/>
                    </a:lnTo>
                    <a:lnTo>
                      <a:pt x="1587" y="462"/>
                    </a:lnTo>
                    <a:lnTo>
                      <a:pt x="1587" y="462"/>
                    </a:lnTo>
                    <a:lnTo>
                      <a:pt x="1586" y="462"/>
                    </a:lnTo>
                    <a:lnTo>
                      <a:pt x="1571" y="460"/>
                    </a:lnTo>
                    <a:lnTo>
                      <a:pt x="1571" y="527"/>
                    </a:lnTo>
                    <a:lnTo>
                      <a:pt x="1593" y="529"/>
                    </a:lnTo>
                    <a:lnTo>
                      <a:pt x="1593" y="529"/>
                    </a:lnTo>
                    <a:lnTo>
                      <a:pt x="1593" y="529"/>
                    </a:lnTo>
                    <a:lnTo>
                      <a:pt x="1593" y="525"/>
                    </a:lnTo>
                    <a:lnTo>
                      <a:pt x="1653" y="533"/>
                    </a:lnTo>
                    <a:lnTo>
                      <a:pt x="1652" y="518"/>
                    </a:lnTo>
                    <a:lnTo>
                      <a:pt x="1744" y="533"/>
                    </a:lnTo>
                    <a:lnTo>
                      <a:pt x="1771" y="537"/>
                    </a:lnTo>
                    <a:lnTo>
                      <a:pt x="1798" y="541"/>
                    </a:lnTo>
                    <a:lnTo>
                      <a:pt x="1823" y="544"/>
                    </a:lnTo>
                    <a:lnTo>
                      <a:pt x="1846" y="547"/>
                    </a:lnTo>
                    <a:lnTo>
                      <a:pt x="1854" y="549"/>
                    </a:lnTo>
                    <a:lnTo>
                      <a:pt x="1862" y="550"/>
                    </a:lnTo>
                    <a:lnTo>
                      <a:pt x="1881" y="553"/>
                    </a:lnTo>
                    <a:lnTo>
                      <a:pt x="1900" y="553"/>
                    </a:lnTo>
                    <a:lnTo>
                      <a:pt x="1919" y="552"/>
                    </a:lnTo>
                    <a:lnTo>
                      <a:pt x="1937" y="549"/>
                    </a:lnTo>
                    <a:lnTo>
                      <a:pt x="2024" y="613"/>
                    </a:lnTo>
                    <a:lnTo>
                      <a:pt x="2039" y="615"/>
                    </a:lnTo>
                    <a:lnTo>
                      <a:pt x="2055" y="616"/>
                    </a:lnTo>
                    <a:lnTo>
                      <a:pt x="2553" y="1024"/>
                    </a:lnTo>
                    <a:lnTo>
                      <a:pt x="2557" y="1028"/>
                    </a:lnTo>
                    <a:lnTo>
                      <a:pt x="2565" y="1032"/>
                    </a:lnTo>
                    <a:lnTo>
                      <a:pt x="2574" y="1034"/>
                    </a:lnTo>
                    <a:lnTo>
                      <a:pt x="2584" y="1036"/>
                    </a:lnTo>
                    <a:lnTo>
                      <a:pt x="2575" y="1043"/>
                    </a:lnTo>
                    <a:lnTo>
                      <a:pt x="2566" y="1051"/>
                    </a:lnTo>
                    <a:lnTo>
                      <a:pt x="2554" y="1056"/>
                    </a:lnTo>
                    <a:lnTo>
                      <a:pt x="2540" y="1062"/>
                    </a:lnTo>
                    <a:lnTo>
                      <a:pt x="2519" y="1070"/>
                    </a:lnTo>
                    <a:lnTo>
                      <a:pt x="2506" y="1075"/>
                    </a:lnTo>
                    <a:lnTo>
                      <a:pt x="2503" y="1079"/>
                    </a:lnTo>
                    <a:lnTo>
                      <a:pt x="2503" y="1081"/>
                    </a:lnTo>
                    <a:lnTo>
                      <a:pt x="2504" y="1085"/>
                    </a:lnTo>
                    <a:lnTo>
                      <a:pt x="2508" y="1090"/>
                    </a:lnTo>
                    <a:lnTo>
                      <a:pt x="2515" y="1093"/>
                    </a:lnTo>
                    <a:lnTo>
                      <a:pt x="2525" y="1097"/>
                    </a:lnTo>
                    <a:lnTo>
                      <a:pt x="2540" y="1099"/>
                    </a:lnTo>
                    <a:lnTo>
                      <a:pt x="2556" y="1100"/>
                    </a:lnTo>
                    <a:lnTo>
                      <a:pt x="2597" y="1103"/>
                    </a:lnTo>
                    <a:lnTo>
                      <a:pt x="2642" y="1103"/>
                    </a:lnTo>
                    <a:lnTo>
                      <a:pt x="2664" y="1103"/>
                    </a:lnTo>
                    <a:lnTo>
                      <a:pt x="2683" y="1102"/>
                    </a:lnTo>
                    <a:lnTo>
                      <a:pt x="2701" y="1100"/>
                    </a:lnTo>
                    <a:lnTo>
                      <a:pt x="2718" y="1098"/>
                    </a:lnTo>
                    <a:lnTo>
                      <a:pt x="2743" y="1093"/>
                    </a:lnTo>
                    <a:lnTo>
                      <a:pt x="2759" y="1090"/>
                    </a:lnTo>
                    <a:lnTo>
                      <a:pt x="2772" y="1085"/>
                    </a:lnTo>
                    <a:lnTo>
                      <a:pt x="2788" y="1079"/>
                    </a:lnTo>
                    <a:lnTo>
                      <a:pt x="2795" y="1077"/>
                    </a:lnTo>
                    <a:lnTo>
                      <a:pt x="2802" y="1074"/>
                    </a:lnTo>
                    <a:lnTo>
                      <a:pt x="2807" y="1073"/>
                    </a:lnTo>
                    <a:lnTo>
                      <a:pt x="2810" y="1074"/>
                    </a:lnTo>
                    <a:lnTo>
                      <a:pt x="2818" y="1075"/>
                    </a:lnTo>
                    <a:lnTo>
                      <a:pt x="2824" y="1077"/>
                    </a:lnTo>
                    <a:lnTo>
                      <a:pt x="2832" y="1075"/>
                    </a:lnTo>
                    <a:lnTo>
                      <a:pt x="2843" y="1073"/>
                    </a:lnTo>
                    <a:lnTo>
                      <a:pt x="2847" y="1072"/>
                    </a:lnTo>
                    <a:lnTo>
                      <a:pt x="2851" y="1071"/>
                    </a:lnTo>
                    <a:lnTo>
                      <a:pt x="2853" y="1070"/>
                    </a:lnTo>
                    <a:lnTo>
                      <a:pt x="2854" y="1068"/>
                    </a:lnTo>
                    <a:lnTo>
                      <a:pt x="2852" y="1064"/>
                    </a:lnTo>
                    <a:lnTo>
                      <a:pt x="2846" y="1056"/>
                    </a:lnTo>
                    <a:lnTo>
                      <a:pt x="2833" y="1047"/>
                    </a:lnTo>
                    <a:lnTo>
                      <a:pt x="2813" y="1035"/>
                    </a:lnTo>
                    <a:lnTo>
                      <a:pt x="2815" y="1033"/>
                    </a:lnTo>
                    <a:lnTo>
                      <a:pt x="2816" y="1030"/>
                    </a:lnTo>
                    <a:lnTo>
                      <a:pt x="2816" y="1028"/>
                    </a:lnTo>
                    <a:lnTo>
                      <a:pt x="2813" y="1024"/>
                    </a:lnTo>
                    <a:lnTo>
                      <a:pt x="2331" y="629"/>
                    </a:lnTo>
                    <a:lnTo>
                      <a:pt x="2340" y="629"/>
                    </a:lnTo>
                    <a:lnTo>
                      <a:pt x="2350" y="629"/>
                    </a:lnTo>
                    <a:lnTo>
                      <a:pt x="2360" y="629"/>
                    </a:lnTo>
                    <a:lnTo>
                      <a:pt x="2370" y="629"/>
                    </a:lnTo>
                    <a:lnTo>
                      <a:pt x="2370" y="629"/>
                    </a:lnTo>
                    <a:close/>
                  </a:path>
                </a:pathLst>
              </a:custGeom>
              <a:solidFill>
                <a:srgbClr val="142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78" name="Freeform 209">
                <a:extLst>
                  <a:ext uri="{FF2B5EF4-FFF2-40B4-BE49-F238E27FC236}">
                    <a16:creationId xmlns:a16="http://schemas.microsoft.com/office/drawing/2014/main" id="{EF1DC40B-1B10-4177-85E5-CC12452CB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6463" y="6673850"/>
                <a:ext cx="173038" cy="146050"/>
              </a:xfrm>
              <a:custGeom>
                <a:avLst/>
                <a:gdLst>
                  <a:gd name="T0" fmla="*/ 310 w 329"/>
                  <a:gd name="T1" fmla="*/ 11 h 276"/>
                  <a:gd name="T2" fmla="*/ 318 w 329"/>
                  <a:gd name="T3" fmla="*/ 42 h 276"/>
                  <a:gd name="T4" fmla="*/ 325 w 329"/>
                  <a:gd name="T5" fmla="*/ 80 h 276"/>
                  <a:gd name="T6" fmla="*/ 329 w 329"/>
                  <a:gd name="T7" fmla="*/ 115 h 276"/>
                  <a:gd name="T8" fmla="*/ 327 w 329"/>
                  <a:gd name="T9" fmla="*/ 153 h 276"/>
                  <a:gd name="T10" fmla="*/ 322 w 329"/>
                  <a:gd name="T11" fmla="*/ 171 h 276"/>
                  <a:gd name="T12" fmla="*/ 313 w 329"/>
                  <a:gd name="T13" fmla="*/ 178 h 276"/>
                  <a:gd name="T14" fmla="*/ 297 w 329"/>
                  <a:gd name="T15" fmla="*/ 189 h 276"/>
                  <a:gd name="T16" fmla="*/ 286 w 329"/>
                  <a:gd name="T17" fmla="*/ 191 h 276"/>
                  <a:gd name="T18" fmla="*/ 281 w 329"/>
                  <a:gd name="T19" fmla="*/ 188 h 276"/>
                  <a:gd name="T20" fmla="*/ 279 w 329"/>
                  <a:gd name="T21" fmla="*/ 184 h 276"/>
                  <a:gd name="T22" fmla="*/ 274 w 329"/>
                  <a:gd name="T23" fmla="*/ 185 h 276"/>
                  <a:gd name="T24" fmla="*/ 264 w 329"/>
                  <a:gd name="T25" fmla="*/ 192 h 276"/>
                  <a:gd name="T26" fmla="*/ 235 w 329"/>
                  <a:gd name="T27" fmla="*/ 219 h 276"/>
                  <a:gd name="T28" fmla="*/ 210 w 329"/>
                  <a:gd name="T29" fmla="*/ 239 h 276"/>
                  <a:gd name="T30" fmla="*/ 188 w 329"/>
                  <a:gd name="T31" fmla="*/ 252 h 276"/>
                  <a:gd name="T32" fmla="*/ 158 w 329"/>
                  <a:gd name="T33" fmla="*/ 265 h 276"/>
                  <a:gd name="T34" fmla="*/ 122 w 329"/>
                  <a:gd name="T35" fmla="*/ 274 h 276"/>
                  <a:gd name="T36" fmla="*/ 83 w 329"/>
                  <a:gd name="T37" fmla="*/ 276 h 276"/>
                  <a:gd name="T38" fmla="*/ 46 w 329"/>
                  <a:gd name="T39" fmla="*/ 272 h 276"/>
                  <a:gd name="T40" fmla="*/ 25 w 329"/>
                  <a:gd name="T41" fmla="*/ 265 h 276"/>
                  <a:gd name="T42" fmla="*/ 13 w 329"/>
                  <a:gd name="T43" fmla="*/ 258 h 276"/>
                  <a:gd name="T44" fmla="*/ 6 w 329"/>
                  <a:gd name="T45" fmla="*/ 249 h 276"/>
                  <a:gd name="T46" fmla="*/ 1 w 329"/>
                  <a:gd name="T47" fmla="*/ 239 h 276"/>
                  <a:gd name="T48" fmla="*/ 1 w 329"/>
                  <a:gd name="T49" fmla="*/ 221 h 276"/>
                  <a:gd name="T50" fmla="*/ 8 w 329"/>
                  <a:gd name="T51" fmla="*/ 200 h 276"/>
                  <a:gd name="T52" fmla="*/ 21 w 329"/>
                  <a:gd name="T53" fmla="*/ 180 h 276"/>
                  <a:gd name="T54" fmla="*/ 43 w 329"/>
                  <a:gd name="T55" fmla="*/ 160 h 276"/>
                  <a:gd name="T56" fmla="*/ 71 w 329"/>
                  <a:gd name="T57" fmla="*/ 135 h 276"/>
                  <a:gd name="T58" fmla="*/ 100 w 329"/>
                  <a:gd name="T59" fmla="*/ 102 h 276"/>
                  <a:gd name="T60" fmla="*/ 123 w 329"/>
                  <a:gd name="T61" fmla="*/ 68 h 276"/>
                  <a:gd name="T62" fmla="*/ 140 w 329"/>
                  <a:gd name="T63" fmla="*/ 37 h 276"/>
                  <a:gd name="T64" fmla="*/ 148 w 329"/>
                  <a:gd name="T65" fmla="*/ 19 h 276"/>
                  <a:gd name="T66" fmla="*/ 154 w 329"/>
                  <a:gd name="T67" fmla="*/ 12 h 276"/>
                  <a:gd name="T68" fmla="*/ 167 w 329"/>
                  <a:gd name="T69" fmla="*/ 5 h 276"/>
                  <a:gd name="T70" fmla="*/ 188 w 329"/>
                  <a:gd name="T71" fmla="*/ 3 h 276"/>
                  <a:gd name="T72" fmla="*/ 205 w 329"/>
                  <a:gd name="T73" fmla="*/ 8 h 276"/>
                  <a:gd name="T74" fmla="*/ 220 w 329"/>
                  <a:gd name="T75" fmla="*/ 17 h 276"/>
                  <a:gd name="T76" fmla="*/ 233 w 329"/>
                  <a:gd name="T77" fmla="*/ 34 h 276"/>
                  <a:gd name="T78" fmla="*/ 247 w 329"/>
                  <a:gd name="T79" fmla="*/ 52 h 276"/>
                  <a:gd name="T80" fmla="*/ 258 w 329"/>
                  <a:gd name="T81" fmla="*/ 59 h 276"/>
                  <a:gd name="T82" fmla="*/ 266 w 329"/>
                  <a:gd name="T83" fmla="*/ 58 h 276"/>
                  <a:gd name="T84" fmla="*/ 278 w 329"/>
                  <a:gd name="T85" fmla="*/ 47 h 276"/>
                  <a:gd name="T86" fmla="*/ 290 w 329"/>
                  <a:gd name="T87" fmla="*/ 27 h 276"/>
                  <a:gd name="T88" fmla="*/ 297 w 329"/>
                  <a:gd name="T89" fmla="*/ 9 h 276"/>
                  <a:gd name="T90" fmla="*/ 300 w 329"/>
                  <a:gd name="T91" fmla="*/ 1 h 276"/>
                  <a:gd name="T92" fmla="*/ 303 w 329"/>
                  <a:gd name="T93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29" h="276">
                    <a:moveTo>
                      <a:pt x="305" y="0"/>
                    </a:moveTo>
                    <a:lnTo>
                      <a:pt x="310" y="11"/>
                    </a:lnTo>
                    <a:lnTo>
                      <a:pt x="315" y="25"/>
                    </a:lnTo>
                    <a:lnTo>
                      <a:pt x="318" y="42"/>
                    </a:lnTo>
                    <a:lnTo>
                      <a:pt x="323" y="61"/>
                    </a:lnTo>
                    <a:lnTo>
                      <a:pt x="325" y="80"/>
                    </a:lnTo>
                    <a:lnTo>
                      <a:pt x="328" y="99"/>
                    </a:lnTo>
                    <a:lnTo>
                      <a:pt x="329" y="115"/>
                    </a:lnTo>
                    <a:lnTo>
                      <a:pt x="329" y="131"/>
                    </a:lnTo>
                    <a:lnTo>
                      <a:pt x="327" y="153"/>
                    </a:lnTo>
                    <a:lnTo>
                      <a:pt x="324" y="166"/>
                    </a:lnTo>
                    <a:lnTo>
                      <a:pt x="322" y="171"/>
                    </a:lnTo>
                    <a:lnTo>
                      <a:pt x="318" y="175"/>
                    </a:lnTo>
                    <a:lnTo>
                      <a:pt x="313" y="178"/>
                    </a:lnTo>
                    <a:lnTo>
                      <a:pt x="307" y="183"/>
                    </a:lnTo>
                    <a:lnTo>
                      <a:pt x="297" y="189"/>
                    </a:lnTo>
                    <a:lnTo>
                      <a:pt x="288" y="191"/>
                    </a:lnTo>
                    <a:lnTo>
                      <a:pt x="286" y="191"/>
                    </a:lnTo>
                    <a:lnTo>
                      <a:pt x="284" y="190"/>
                    </a:lnTo>
                    <a:lnTo>
                      <a:pt x="281" y="188"/>
                    </a:lnTo>
                    <a:lnTo>
                      <a:pt x="280" y="185"/>
                    </a:lnTo>
                    <a:lnTo>
                      <a:pt x="279" y="184"/>
                    </a:lnTo>
                    <a:lnTo>
                      <a:pt x="277" y="184"/>
                    </a:lnTo>
                    <a:lnTo>
                      <a:pt x="274" y="185"/>
                    </a:lnTo>
                    <a:lnTo>
                      <a:pt x="272" y="186"/>
                    </a:lnTo>
                    <a:lnTo>
                      <a:pt x="264" y="192"/>
                    </a:lnTo>
                    <a:lnTo>
                      <a:pt x="255" y="201"/>
                    </a:lnTo>
                    <a:lnTo>
                      <a:pt x="235" y="219"/>
                    </a:lnTo>
                    <a:lnTo>
                      <a:pt x="218" y="233"/>
                    </a:lnTo>
                    <a:lnTo>
                      <a:pt x="210" y="239"/>
                    </a:lnTo>
                    <a:lnTo>
                      <a:pt x="199" y="246"/>
                    </a:lnTo>
                    <a:lnTo>
                      <a:pt x="188" y="252"/>
                    </a:lnTo>
                    <a:lnTo>
                      <a:pt x="173" y="259"/>
                    </a:lnTo>
                    <a:lnTo>
                      <a:pt x="158" y="265"/>
                    </a:lnTo>
                    <a:lnTo>
                      <a:pt x="140" y="271"/>
                    </a:lnTo>
                    <a:lnTo>
                      <a:pt x="122" y="274"/>
                    </a:lnTo>
                    <a:lnTo>
                      <a:pt x="102" y="276"/>
                    </a:lnTo>
                    <a:lnTo>
                      <a:pt x="83" y="276"/>
                    </a:lnTo>
                    <a:lnTo>
                      <a:pt x="64" y="274"/>
                    </a:lnTo>
                    <a:lnTo>
                      <a:pt x="46" y="272"/>
                    </a:lnTo>
                    <a:lnTo>
                      <a:pt x="31" y="267"/>
                    </a:lnTo>
                    <a:lnTo>
                      <a:pt x="25" y="265"/>
                    </a:lnTo>
                    <a:lnTo>
                      <a:pt x="19" y="261"/>
                    </a:lnTo>
                    <a:lnTo>
                      <a:pt x="13" y="258"/>
                    </a:lnTo>
                    <a:lnTo>
                      <a:pt x="9" y="254"/>
                    </a:lnTo>
                    <a:lnTo>
                      <a:pt x="6" y="249"/>
                    </a:lnTo>
                    <a:lnTo>
                      <a:pt x="2" y="245"/>
                    </a:lnTo>
                    <a:lnTo>
                      <a:pt x="1" y="239"/>
                    </a:lnTo>
                    <a:lnTo>
                      <a:pt x="0" y="233"/>
                    </a:lnTo>
                    <a:lnTo>
                      <a:pt x="1" y="221"/>
                    </a:lnTo>
                    <a:lnTo>
                      <a:pt x="3" y="210"/>
                    </a:lnTo>
                    <a:lnTo>
                      <a:pt x="8" y="200"/>
                    </a:lnTo>
                    <a:lnTo>
                      <a:pt x="14" y="190"/>
                    </a:lnTo>
                    <a:lnTo>
                      <a:pt x="21" y="180"/>
                    </a:lnTo>
                    <a:lnTo>
                      <a:pt x="31" y="171"/>
                    </a:lnTo>
                    <a:lnTo>
                      <a:pt x="43" y="160"/>
                    </a:lnTo>
                    <a:lnTo>
                      <a:pt x="57" y="148"/>
                    </a:lnTo>
                    <a:lnTo>
                      <a:pt x="71" y="135"/>
                    </a:lnTo>
                    <a:lnTo>
                      <a:pt x="85" y="120"/>
                    </a:lnTo>
                    <a:lnTo>
                      <a:pt x="100" y="102"/>
                    </a:lnTo>
                    <a:lnTo>
                      <a:pt x="111" y="84"/>
                    </a:lnTo>
                    <a:lnTo>
                      <a:pt x="123" y="68"/>
                    </a:lnTo>
                    <a:lnTo>
                      <a:pt x="133" y="51"/>
                    </a:lnTo>
                    <a:lnTo>
                      <a:pt x="140" y="37"/>
                    </a:lnTo>
                    <a:lnTo>
                      <a:pt x="146" y="24"/>
                    </a:lnTo>
                    <a:lnTo>
                      <a:pt x="148" y="19"/>
                    </a:lnTo>
                    <a:lnTo>
                      <a:pt x="152" y="15"/>
                    </a:lnTo>
                    <a:lnTo>
                      <a:pt x="154" y="12"/>
                    </a:lnTo>
                    <a:lnTo>
                      <a:pt x="159" y="8"/>
                    </a:lnTo>
                    <a:lnTo>
                      <a:pt x="167" y="5"/>
                    </a:lnTo>
                    <a:lnTo>
                      <a:pt x="177" y="3"/>
                    </a:lnTo>
                    <a:lnTo>
                      <a:pt x="188" y="3"/>
                    </a:lnTo>
                    <a:lnTo>
                      <a:pt x="197" y="6"/>
                    </a:lnTo>
                    <a:lnTo>
                      <a:pt x="205" y="8"/>
                    </a:lnTo>
                    <a:lnTo>
                      <a:pt x="212" y="12"/>
                    </a:lnTo>
                    <a:lnTo>
                      <a:pt x="220" y="17"/>
                    </a:lnTo>
                    <a:lnTo>
                      <a:pt x="226" y="25"/>
                    </a:lnTo>
                    <a:lnTo>
                      <a:pt x="233" y="34"/>
                    </a:lnTo>
                    <a:lnTo>
                      <a:pt x="240" y="44"/>
                    </a:lnTo>
                    <a:lnTo>
                      <a:pt x="247" y="52"/>
                    </a:lnTo>
                    <a:lnTo>
                      <a:pt x="254" y="58"/>
                    </a:lnTo>
                    <a:lnTo>
                      <a:pt x="258" y="59"/>
                    </a:lnTo>
                    <a:lnTo>
                      <a:pt x="262" y="59"/>
                    </a:lnTo>
                    <a:lnTo>
                      <a:pt x="266" y="58"/>
                    </a:lnTo>
                    <a:lnTo>
                      <a:pt x="271" y="56"/>
                    </a:lnTo>
                    <a:lnTo>
                      <a:pt x="278" y="47"/>
                    </a:lnTo>
                    <a:lnTo>
                      <a:pt x="284" y="38"/>
                    </a:lnTo>
                    <a:lnTo>
                      <a:pt x="290" y="27"/>
                    </a:lnTo>
                    <a:lnTo>
                      <a:pt x="293" y="18"/>
                    </a:lnTo>
                    <a:lnTo>
                      <a:pt x="297" y="9"/>
                    </a:lnTo>
                    <a:lnTo>
                      <a:pt x="299" y="2"/>
                    </a:lnTo>
                    <a:lnTo>
                      <a:pt x="300" y="1"/>
                    </a:lnTo>
                    <a:lnTo>
                      <a:pt x="302" y="0"/>
                    </a:lnTo>
                    <a:lnTo>
                      <a:pt x="303" y="0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rgbClr val="9E5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79" name="Freeform 210">
                <a:extLst>
                  <a:ext uri="{FF2B5EF4-FFF2-40B4-BE49-F238E27FC236}">
                    <a16:creationId xmlns:a16="http://schemas.microsoft.com/office/drawing/2014/main" id="{6B3197C1-2B0E-4E17-BAFF-1860145ED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2313" y="6673850"/>
                <a:ext cx="200025" cy="138113"/>
              </a:xfrm>
              <a:custGeom>
                <a:avLst/>
                <a:gdLst>
                  <a:gd name="T0" fmla="*/ 356 w 378"/>
                  <a:gd name="T1" fmla="*/ 12 h 263"/>
                  <a:gd name="T2" fmla="*/ 367 w 378"/>
                  <a:gd name="T3" fmla="*/ 41 h 263"/>
                  <a:gd name="T4" fmla="*/ 374 w 378"/>
                  <a:gd name="T5" fmla="*/ 77 h 263"/>
                  <a:gd name="T6" fmla="*/ 378 w 378"/>
                  <a:gd name="T7" fmla="*/ 111 h 263"/>
                  <a:gd name="T8" fmla="*/ 377 w 378"/>
                  <a:gd name="T9" fmla="*/ 138 h 263"/>
                  <a:gd name="T10" fmla="*/ 374 w 378"/>
                  <a:gd name="T11" fmla="*/ 154 h 263"/>
                  <a:gd name="T12" fmla="*/ 370 w 378"/>
                  <a:gd name="T13" fmla="*/ 164 h 263"/>
                  <a:gd name="T14" fmla="*/ 361 w 378"/>
                  <a:gd name="T15" fmla="*/ 172 h 263"/>
                  <a:gd name="T16" fmla="*/ 341 w 378"/>
                  <a:gd name="T17" fmla="*/ 181 h 263"/>
                  <a:gd name="T18" fmla="*/ 328 w 378"/>
                  <a:gd name="T19" fmla="*/ 184 h 263"/>
                  <a:gd name="T20" fmla="*/ 323 w 378"/>
                  <a:gd name="T21" fmla="*/ 180 h 263"/>
                  <a:gd name="T22" fmla="*/ 321 w 378"/>
                  <a:gd name="T23" fmla="*/ 177 h 263"/>
                  <a:gd name="T24" fmla="*/ 316 w 378"/>
                  <a:gd name="T25" fmla="*/ 177 h 263"/>
                  <a:gd name="T26" fmla="*/ 303 w 378"/>
                  <a:gd name="T27" fmla="*/ 184 h 263"/>
                  <a:gd name="T28" fmla="*/ 271 w 378"/>
                  <a:gd name="T29" fmla="*/ 209 h 263"/>
                  <a:gd name="T30" fmla="*/ 241 w 378"/>
                  <a:gd name="T31" fmla="*/ 229 h 263"/>
                  <a:gd name="T32" fmla="*/ 215 w 378"/>
                  <a:gd name="T33" fmla="*/ 242 h 263"/>
                  <a:gd name="T34" fmla="*/ 181 w 378"/>
                  <a:gd name="T35" fmla="*/ 254 h 263"/>
                  <a:gd name="T36" fmla="*/ 140 w 378"/>
                  <a:gd name="T37" fmla="*/ 262 h 263"/>
                  <a:gd name="T38" fmla="*/ 94 w 378"/>
                  <a:gd name="T39" fmla="*/ 263 h 263"/>
                  <a:gd name="T40" fmla="*/ 52 w 378"/>
                  <a:gd name="T41" fmla="*/ 260 h 263"/>
                  <a:gd name="T42" fmla="*/ 27 w 378"/>
                  <a:gd name="T43" fmla="*/ 254 h 263"/>
                  <a:gd name="T44" fmla="*/ 14 w 378"/>
                  <a:gd name="T45" fmla="*/ 247 h 263"/>
                  <a:gd name="T46" fmla="*/ 5 w 378"/>
                  <a:gd name="T47" fmla="*/ 240 h 263"/>
                  <a:gd name="T48" fmla="*/ 0 w 378"/>
                  <a:gd name="T49" fmla="*/ 229 h 263"/>
                  <a:gd name="T50" fmla="*/ 1 w 378"/>
                  <a:gd name="T51" fmla="*/ 211 h 263"/>
                  <a:gd name="T52" fmla="*/ 8 w 378"/>
                  <a:gd name="T53" fmla="*/ 191 h 263"/>
                  <a:gd name="T54" fmla="*/ 24 w 378"/>
                  <a:gd name="T55" fmla="*/ 173 h 263"/>
                  <a:gd name="T56" fmla="*/ 49 w 378"/>
                  <a:gd name="T57" fmla="*/ 154 h 263"/>
                  <a:gd name="T58" fmla="*/ 81 w 378"/>
                  <a:gd name="T59" fmla="*/ 130 h 263"/>
                  <a:gd name="T60" fmla="*/ 114 w 378"/>
                  <a:gd name="T61" fmla="*/ 98 h 263"/>
                  <a:gd name="T62" fmla="*/ 141 w 378"/>
                  <a:gd name="T63" fmla="*/ 65 h 263"/>
                  <a:gd name="T64" fmla="*/ 160 w 378"/>
                  <a:gd name="T65" fmla="*/ 35 h 263"/>
                  <a:gd name="T66" fmla="*/ 170 w 378"/>
                  <a:gd name="T67" fmla="*/ 19 h 263"/>
                  <a:gd name="T68" fmla="*/ 177 w 378"/>
                  <a:gd name="T69" fmla="*/ 12 h 263"/>
                  <a:gd name="T70" fmla="*/ 193 w 378"/>
                  <a:gd name="T71" fmla="*/ 6 h 263"/>
                  <a:gd name="T72" fmla="*/ 215 w 378"/>
                  <a:gd name="T73" fmla="*/ 4 h 263"/>
                  <a:gd name="T74" fmla="*/ 237 w 378"/>
                  <a:gd name="T75" fmla="*/ 9 h 263"/>
                  <a:gd name="T76" fmla="*/ 252 w 378"/>
                  <a:gd name="T77" fmla="*/ 18 h 263"/>
                  <a:gd name="T78" fmla="*/ 267 w 378"/>
                  <a:gd name="T79" fmla="*/ 34 h 263"/>
                  <a:gd name="T80" fmla="*/ 283 w 378"/>
                  <a:gd name="T81" fmla="*/ 51 h 263"/>
                  <a:gd name="T82" fmla="*/ 297 w 378"/>
                  <a:gd name="T83" fmla="*/ 58 h 263"/>
                  <a:gd name="T84" fmla="*/ 305 w 378"/>
                  <a:gd name="T85" fmla="*/ 57 h 263"/>
                  <a:gd name="T86" fmla="*/ 320 w 378"/>
                  <a:gd name="T87" fmla="*/ 46 h 263"/>
                  <a:gd name="T88" fmla="*/ 333 w 378"/>
                  <a:gd name="T89" fmla="*/ 27 h 263"/>
                  <a:gd name="T90" fmla="*/ 341 w 378"/>
                  <a:gd name="T91" fmla="*/ 9 h 263"/>
                  <a:gd name="T92" fmla="*/ 346 w 378"/>
                  <a:gd name="T93" fmla="*/ 1 h 263"/>
                  <a:gd name="T94" fmla="*/ 348 w 378"/>
                  <a:gd name="T95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78" h="263">
                    <a:moveTo>
                      <a:pt x="351" y="1"/>
                    </a:moveTo>
                    <a:lnTo>
                      <a:pt x="356" y="12"/>
                    </a:lnTo>
                    <a:lnTo>
                      <a:pt x="361" y="25"/>
                    </a:lnTo>
                    <a:lnTo>
                      <a:pt x="367" y="41"/>
                    </a:lnTo>
                    <a:lnTo>
                      <a:pt x="371" y="58"/>
                    </a:lnTo>
                    <a:lnTo>
                      <a:pt x="374" y="77"/>
                    </a:lnTo>
                    <a:lnTo>
                      <a:pt x="377" y="95"/>
                    </a:lnTo>
                    <a:lnTo>
                      <a:pt x="378" y="111"/>
                    </a:lnTo>
                    <a:lnTo>
                      <a:pt x="378" y="126"/>
                    </a:lnTo>
                    <a:lnTo>
                      <a:pt x="377" y="138"/>
                    </a:lnTo>
                    <a:lnTo>
                      <a:pt x="376" y="147"/>
                    </a:lnTo>
                    <a:lnTo>
                      <a:pt x="374" y="154"/>
                    </a:lnTo>
                    <a:lnTo>
                      <a:pt x="373" y="160"/>
                    </a:lnTo>
                    <a:lnTo>
                      <a:pt x="370" y="164"/>
                    </a:lnTo>
                    <a:lnTo>
                      <a:pt x="366" y="168"/>
                    </a:lnTo>
                    <a:lnTo>
                      <a:pt x="361" y="172"/>
                    </a:lnTo>
                    <a:lnTo>
                      <a:pt x="354" y="176"/>
                    </a:lnTo>
                    <a:lnTo>
                      <a:pt x="341" y="181"/>
                    </a:lnTo>
                    <a:lnTo>
                      <a:pt x="332" y="184"/>
                    </a:lnTo>
                    <a:lnTo>
                      <a:pt x="328" y="184"/>
                    </a:lnTo>
                    <a:lnTo>
                      <a:pt x="326" y="183"/>
                    </a:lnTo>
                    <a:lnTo>
                      <a:pt x="323" y="180"/>
                    </a:lnTo>
                    <a:lnTo>
                      <a:pt x="322" y="178"/>
                    </a:lnTo>
                    <a:lnTo>
                      <a:pt x="321" y="177"/>
                    </a:lnTo>
                    <a:lnTo>
                      <a:pt x="318" y="177"/>
                    </a:lnTo>
                    <a:lnTo>
                      <a:pt x="316" y="177"/>
                    </a:lnTo>
                    <a:lnTo>
                      <a:pt x="313" y="179"/>
                    </a:lnTo>
                    <a:lnTo>
                      <a:pt x="303" y="184"/>
                    </a:lnTo>
                    <a:lnTo>
                      <a:pt x="294" y="192"/>
                    </a:lnTo>
                    <a:lnTo>
                      <a:pt x="271" y="209"/>
                    </a:lnTo>
                    <a:lnTo>
                      <a:pt x="251" y="223"/>
                    </a:lnTo>
                    <a:lnTo>
                      <a:pt x="241" y="229"/>
                    </a:lnTo>
                    <a:lnTo>
                      <a:pt x="229" y="235"/>
                    </a:lnTo>
                    <a:lnTo>
                      <a:pt x="215" y="242"/>
                    </a:lnTo>
                    <a:lnTo>
                      <a:pt x="200" y="248"/>
                    </a:lnTo>
                    <a:lnTo>
                      <a:pt x="181" y="254"/>
                    </a:lnTo>
                    <a:lnTo>
                      <a:pt x="162" y="259"/>
                    </a:lnTo>
                    <a:lnTo>
                      <a:pt x="140" y="262"/>
                    </a:lnTo>
                    <a:lnTo>
                      <a:pt x="118" y="263"/>
                    </a:lnTo>
                    <a:lnTo>
                      <a:pt x="94" y="263"/>
                    </a:lnTo>
                    <a:lnTo>
                      <a:pt x="73" y="262"/>
                    </a:lnTo>
                    <a:lnTo>
                      <a:pt x="52" y="260"/>
                    </a:lnTo>
                    <a:lnTo>
                      <a:pt x="36" y="256"/>
                    </a:lnTo>
                    <a:lnTo>
                      <a:pt x="27" y="254"/>
                    </a:lnTo>
                    <a:lnTo>
                      <a:pt x="20" y="250"/>
                    </a:lnTo>
                    <a:lnTo>
                      <a:pt x="14" y="247"/>
                    </a:lnTo>
                    <a:lnTo>
                      <a:pt x="10" y="243"/>
                    </a:lnTo>
                    <a:lnTo>
                      <a:pt x="5" y="240"/>
                    </a:lnTo>
                    <a:lnTo>
                      <a:pt x="2" y="234"/>
                    </a:lnTo>
                    <a:lnTo>
                      <a:pt x="0" y="229"/>
                    </a:lnTo>
                    <a:lnTo>
                      <a:pt x="0" y="223"/>
                    </a:lnTo>
                    <a:lnTo>
                      <a:pt x="1" y="211"/>
                    </a:lnTo>
                    <a:lnTo>
                      <a:pt x="4" y="201"/>
                    </a:lnTo>
                    <a:lnTo>
                      <a:pt x="8" y="191"/>
                    </a:lnTo>
                    <a:lnTo>
                      <a:pt x="16" y="183"/>
                    </a:lnTo>
                    <a:lnTo>
                      <a:pt x="24" y="173"/>
                    </a:lnTo>
                    <a:lnTo>
                      <a:pt x="36" y="165"/>
                    </a:lnTo>
                    <a:lnTo>
                      <a:pt x="49" y="154"/>
                    </a:lnTo>
                    <a:lnTo>
                      <a:pt x="64" y="143"/>
                    </a:lnTo>
                    <a:lnTo>
                      <a:pt x="81" y="130"/>
                    </a:lnTo>
                    <a:lnTo>
                      <a:pt x="98" y="115"/>
                    </a:lnTo>
                    <a:lnTo>
                      <a:pt x="114" y="98"/>
                    </a:lnTo>
                    <a:lnTo>
                      <a:pt x="128" y="82"/>
                    </a:lnTo>
                    <a:lnTo>
                      <a:pt x="141" y="65"/>
                    </a:lnTo>
                    <a:lnTo>
                      <a:pt x="152" y="50"/>
                    </a:lnTo>
                    <a:lnTo>
                      <a:pt x="160" y="35"/>
                    </a:lnTo>
                    <a:lnTo>
                      <a:pt x="168" y="24"/>
                    </a:lnTo>
                    <a:lnTo>
                      <a:pt x="170" y="19"/>
                    </a:lnTo>
                    <a:lnTo>
                      <a:pt x="174" y="15"/>
                    </a:lnTo>
                    <a:lnTo>
                      <a:pt x="177" y="12"/>
                    </a:lnTo>
                    <a:lnTo>
                      <a:pt x="182" y="9"/>
                    </a:lnTo>
                    <a:lnTo>
                      <a:pt x="193" y="6"/>
                    </a:lnTo>
                    <a:lnTo>
                      <a:pt x="203" y="4"/>
                    </a:lnTo>
                    <a:lnTo>
                      <a:pt x="215" y="4"/>
                    </a:lnTo>
                    <a:lnTo>
                      <a:pt x="226" y="7"/>
                    </a:lnTo>
                    <a:lnTo>
                      <a:pt x="237" y="9"/>
                    </a:lnTo>
                    <a:lnTo>
                      <a:pt x="245" y="12"/>
                    </a:lnTo>
                    <a:lnTo>
                      <a:pt x="252" y="18"/>
                    </a:lnTo>
                    <a:lnTo>
                      <a:pt x="259" y="25"/>
                    </a:lnTo>
                    <a:lnTo>
                      <a:pt x="267" y="34"/>
                    </a:lnTo>
                    <a:lnTo>
                      <a:pt x="276" y="43"/>
                    </a:lnTo>
                    <a:lnTo>
                      <a:pt x="283" y="51"/>
                    </a:lnTo>
                    <a:lnTo>
                      <a:pt x="292" y="57"/>
                    </a:lnTo>
                    <a:lnTo>
                      <a:pt x="297" y="58"/>
                    </a:lnTo>
                    <a:lnTo>
                      <a:pt x="301" y="58"/>
                    </a:lnTo>
                    <a:lnTo>
                      <a:pt x="305" y="57"/>
                    </a:lnTo>
                    <a:lnTo>
                      <a:pt x="310" y="54"/>
                    </a:lnTo>
                    <a:lnTo>
                      <a:pt x="320" y="46"/>
                    </a:lnTo>
                    <a:lnTo>
                      <a:pt x="327" y="38"/>
                    </a:lnTo>
                    <a:lnTo>
                      <a:pt x="333" y="27"/>
                    </a:lnTo>
                    <a:lnTo>
                      <a:pt x="337" y="18"/>
                    </a:lnTo>
                    <a:lnTo>
                      <a:pt x="341" y="9"/>
                    </a:lnTo>
                    <a:lnTo>
                      <a:pt x="345" y="3"/>
                    </a:lnTo>
                    <a:lnTo>
                      <a:pt x="346" y="1"/>
                    </a:lnTo>
                    <a:lnTo>
                      <a:pt x="347" y="1"/>
                    </a:lnTo>
                    <a:lnTo>
                      <a:pt x="348" y="0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9E5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80" name="Freeform 211">
                <a:extLst>
                  <a:ext uri="{FF2B5EF4-FFF2-40B4-BE49-F238E27FC236}">
                    <a16:creationId xmlns:a16="http://schemas.microsoft.com/office/drawing/2014/main" id="{C209D503-27EA-4CE6-B2A2-A82AC889F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6150" y="5986463"/>
                <a:ext cx="138113" cy="727075"/>
              </a:xfrm>
              <a:custGeom>
                <a:avLst/>
                <a:gdLst>
                  <a:gd name="T0" fmla="*/ 217 w 261"/>
                  <a:gd name="T1" fmla="*/ 0 h 1373"/>
                  <a:gd name="T2" fmla="*/ 44 w 261"/>
                  <a:gd name="T3" fmla="*/ 0 h 1373"/>
                  <a:gd name="T4" fmla="*/ 34 w 261"/>
                  <a:gd name="T5" fmla="*/ 0 h 1373"/>
                  <a:gd name="T6" fmla="*/ 27 w 261"/>
                  <a:gd name="T7" fmla="*/ 4 h 1373"/>
                  <a:gd name="T8" fmla="*/ 19 w 261"/>
                  <a:gd name="T9" fmla="*/ 8 h 1373"/>
                  <a:gd name="T10" fmla="*/ 13 w 261"/>
                  <a:gd name="T11" fmla="*/ 12 h 1373"/>
                  <a:gd name="T12" fmla="*/ 8 w 261"/>
                  <a:gd name="T13" fmla="*/ 20 h 1373"/>
                  <a:gd name="T14" fmla="*/ 4 w 261"/>
                  <a:gd name="T15" fmla="*/ 27 h 1373"/>
                  <a:gd name="T16" fmla="*/ 1 w 261"/>
                  <a:gd name="T17" fmla="*/ 35 h 1373"/>
                  <a:gd name="T18" fmla="*/ 0 w 261"/>
                  <a:gd name="T19" fmla="*/ 43 h 1373"/>
                  <a:gd name="T20" fmla="*/ 0 w 261"/>
                  <a:gd name="T21" fmla="*/ 1330 h 1373"/>
                  <a:gd name="T22" fmla="*/ 1 w 261"/>
                  <a:gd name="T23" fmla="*/ 1338 h 1373"/>
                  <a:gd name="T24" fmla="*/ 4 w 261"/>
                  <a:gd name="T25" fmla="*/ 1346 h 1373"/>
                  <a:gd name="T26" fmla="*/ 8 w 261"/>
                  <a:gd name="T27" fmla="*/ 1354 h 1373"/>
                  <a:gd name="T28" fmla="*/ 13 w 261"/>
                  <a:gd name="T29" fmla="*/ 1361 h 1373"/>
                  <a:gd name="T30" fmla="*/ 19 w 261"/>
                  <a:gd name="T31" fmla="*/ 1365 h 1373"/>
                  <a:gd name="T32" fmla="*/ 27 w 261"/>
                  <a:gd name="T33" fmla="*/ 1370 h 1373"/>
                  <a:gd name="T34" fmla="*/ 34 w 261"/>
                  <a:gd name="T35" fmla="*/ 1373 h 1373"/>
                  <a:gd name="T36" fmla="*/ 44 w 261"/>
                  <a:gd name="T37" fmla="*/ 1373 h 1373"/>
                  <a:gd name="T38" fmla="*/ 217 w 261"/>
                  <a:gd name="T39" fmla="*/ 1373 h 1373"/>
                  <a:gd name="T40" fmla="*/ 226 w 261"/>
                  <a:gd name="T41" fmla="*/ 1373 h 1373"/>
                  <a:gd name="T42" fmla="*/ 234 w 261"/>
                  <a:gd name="T43" fmla="*/ 1370 h 1373"/>
                  <a:gd name="T44" fmla="*/ 241 w 261"/>
                  <a:gd name="T45" fmla="*/ 1365 h 1373"/>
                  <a:gd name="T46" fmla="*/ 248 w 261"/>
                  <a:gd name="T47" fmla="*/ 1361 h 1373"/>
                  <a:gd name="T48" fmla="*/ 253 w 261"/>
                  <a:gd name="T49" fmla="*/ 1354 h 1373"/>
                  <a:gd name="T50" fmla="*/ 258 w 261"/>
                  <a:gd name="T51" fmla="*/ 1346 h 1373"/>
                  <a:gd name="T52" fmla="*/ 260 w 261"/>
                  <a:gd name="T53" fmla="*/ 1338 h 1373"/>
                  <a:gd name="T54" fmla="*/ 261 w 261"/>
                  <a:gd name="T55" fmla="*/ 1330 h 1373"/>
                  <a:gd name="T56" fmla="*/ 261 w 261"/>
                  <a:gd name="T57" fmla="*/ 43 h 1373"/>
                  <a:gd name="T58" fmla="*/ 260 w 261"/>
                  <a:gd name="T59" fmla="*/ 35 h 1373"/>
                  <a:gd name="T60" fmla="*/ 258 w 261"/>
                  <a:gd name="T61" fmla="*/ 27 h 1373"/>
                  <a:gd name="T62" fmla="*/ 253 w 261"/>
                  <a:gd name="T63" fmla="*/ 20 h 1373"/>
                  <a:gd name="T64" fmla="*/ 248 w 261"/>
                  <a:gd name="T65" fmla="*/ 12 h 1373"/>
                  <a:gd name="T66" fmla="*/ 241 w 261"/>
                  <a:gd name="T67" fmla="*/ 8 h 1373"/>
                  <a:gd name="T68" fmla="*/ 234 w 261"/>
                  <a:gd name="T69" fmla="*/ 4 h 1373"/>
                  <a:gd name="T70" fmla="*/ 226 w 261"/>
                  <a:gd name="T71" fmla="*/ 0 h 1373"/>
                  <a:gd name="T72" fmla="*/ 217 w 261"/>
                  <a:gd name="T73" fmla="*/ 0 h 1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1" h="1373">
                    <a:moveTo>
                      <a:pt x="217" y="0"/>
                    </a:moveTo>
                    <a:lnTo>
                      <a:pt x="44" y="0"/>
                    </a:lnTo>
                    <a:lnTo>
                      <a:pt x="34" y="0"/>
                    </a:lnTo>
                    <a:lnTo>
                      <a:pt x="27" y="4"/>
                    </a:lnTo>
                    <a:lnTo>
                      <a:pt x="19" y="8"/>
                    </a:lnTo>
                    <a:lnTo>
                      <a:pt x="13" y="12"/>
                    </a:lnTo>
                    <a:lnTo>
                      <a:pt x="8" y="20"/>
                    </a:lnTo>
                    <a:lnTo>
                      <a:pt x="4" y="27"/>
                    </a:lnTo>
                    <a:lnTo>
                      <a:pt x="1" y="35"/>
                    </a:lnTo>
                    <a:lnTo>
                      <a:pt x="0" y="43"/>
                    </a:lnTo>
                    <a:lnTo>
                      <a:pt x="0" y="1330"/>
                    </a:lnTo>
                    <a:lnTo>
                      <a:pt x="1" y="1338"/>
                    </a:lnTo>
                    <a:lnTo>
                      <a:pt x="4" y="1346"/>
                    </a:lnTo>
                    <a:lnTo>
                      <a:pt x="8" y="1354"/>
                    </a:lnTo>
                    <a:lnTo>
                      <a:pt x="13" y="1361"/>
                    </a:lnTo>
                    <a:lnTo>
                      <a:pt x="19" y="1365"/>
                    </a:lnTo>
                    <a:lnTo>
                      <a:pt x="27" y="1370"/>
                    </a:lnTo>
                    <a:lnTo>
                      <a:pt x="34" y="1373"/>
                    </a:lnTo>
                    <a:lnTo>
                      <a:pt x="44" y="1373"/>
                    </a:lnTo>
                    <a:lnTo>
                      <a:pt x="217" y="1373"/>
                    </a:lnTo>
                    <a:lnTo>
                      <a:pt x="226" y="1373"/>
                    </a:lnTo>
                    <a:lnTo>
                      <a:pt x="234" y="1370"/>
                    </a:lnTo>
                    <a:lnTo>
                      <a:pt x="241" y="1365"/>
                    </a:lnTo>
                    <a:lnTo>
                      <a:pt x="248" y="1361"/>
                    </a:lnTo>
                    <a:lnTo>
                      <a:pt x="253" y="1354"/>
                    </a:lnTo>
                    <a:lnTo>
                      <a:pt x="258" y="1346"/>
                    </a:lnTo>
                    <a:lnTo>
                      <a:pt x="260" y="1338"/>
                    </a:lnTo>
                    <a:lnTo>
                      <a:pt x="261" y="1330"/>
                    </a:lnTo>
                    <a:lnTo>
                      <a:pt x="261" y="43"/>
                    </a:lnTo>
                    <a:lnTo>
                      <a:pt x="260" y="35"/>
                    </a:lnTo>
                    <a:lnTo>
                      <a:pt x="258" y="27"/>
                    </a:lnTo>
                    <a:lnTo>
                      <a:pt x="253" y="20"/>
                    </a:lnTo>
                    <a:lnTo>
                      <a:pt x="248" y="12"/>
                    </a:lnTo>
                    <a:lnTo>
                      <a:pt x="241" y="8"/>
                    </a:lnTo>
                    <a:lnTo>
                      <a:pt x="234" y="4"/>
                    </a:lnTo>
                    <a:lnTo>
                      <a:pt x="226" y="0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4081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81" name="Freeform 212">
                <a:extLst>
                  <a:ext uri="{FF2B5EF4-FFF2-40B4-BE49-F238E27FC236}">
                    <a16:creationId xmlns:a16="http://schemas.microsoft.com/office/drawing/2014/main" id="{D0BF40C9-45DA-429B-91C3-23B7B4DDA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8988" y="5986463"/>
                <a:ext cx="138113" cy="727075"/>
              </a:xfrm>
              <a:custGeom>
                <a:avLst/>
                <a:gdLst>
                  <a:gd name="T0" fmla="*/ 217 w 261"/>
                  <a:gd name="T1" fmla="*/ 0 h 1373"/>
                  <a:gd name="T2" fmla="*/ 44 w 261"/>
                  <a:gd name="T3" fmla="*/ 0 h 1373"/>
                  <a:gd name="T4" fmla="*/ 34 w 261"/>
                  <a:gd name="T5" fmla="*/ 0 h 1373"/>
                  <a:gd name="T6" fmla="*/ 26 w 261"/>
                  <a:gd name="T7" fmla="*/ 4 h 1373"/>
                  <a:gd name="T8" fmla="*/ 19 w 261"/>
                  <a:gd name="T9" fmla="*/ 8 h 1373"/>
                  <a:gd name="T10" fmla="*/ 13 w 261"/>
                  <a:gd name="T11" fmla="*/ 12 h 1373"/>
                  <a:gd name="T12" fmla="*/ 7 w 261"/>
                  <a:gd name="T13" fmla="*/ 20 h 1373"/>
                  <a:gd name="T14" fmla="*/ 3 w 261"/>
                  <a:gd name="T15" fmla="*/ 27 h 1373"/>
                  <a:gd name="T16" fmla="*/ 1 w 261"/>
                  <a:gd name="T17" fmla="*/ 35 h 1373"/>
                  <a:gd name="T18" fmla="*/ 0 w 261"/>
                  <a:gd name="T19" fmla="*/ 43 h 1373"/>
                  <a:gd name="T20" fmla="*/ 0 w 261"/>
                  <a:gd name="T21" fmla="*/ 1330 h 1373"/>
                  <a:gd name="T22" fmla="*/ 1 w 261"/>
                  <a:gd name="T23" fmla="*/ 1338 h 1373"/>
                  <a:gd name="T24" fmla="*/ 3 w 261"/>
                  <a:gd name="T25" fmla="*/ 1346 h 1373"/>
                  <a:gd name="T26" fmla="*/ 7 w 261"/>
                  <a:gd name="T27" fmla="*/ 1354 h 1373"/>
                  <a:gd name="T28" fmla="*/ 13 w 261"/>
                  <a:gd name="T29" fmla="*/ 1361 h 1373"/>
                  <a:gd name="T30" fmla="*/ 19 w 261"/>
                  <a:gd name="T31" fmla="*/ 1365 h 1373"/>
                  <a:gd name="T32" fmla="*/ 26 w 261"/>
                  <a:gd name="T33" fmla="*/ 1370 h 1373"/>
                  <a:gd name="T34" fmla="*/ 34 w 261"/>
                  <a:gd name="T35" fmla="*/ 1373 h 1373"/>
                  <a:gd name="T36" fmla="*/ 44 w 261"/>
                  <a:gd name="T37" fmla="*/ 1373 h 1373"/>
                  <a:gd name="T38" fmla="*/ 217 w 261"/>
                  <a:gd name="T39" fmla="*/ 1373 h 1373"/>
                  <a:gd name="T40" fmla="*/ 225 w 261"/>
                  <a:gd name="T41" fmla="*/ 1373 h 1373"/>
                  <a:gd name="T42" fmla="*/ 234 w 261"/>
                  <a:gd name="T43" fmla="*/ 1370 h 1373"/>
                  <a:gd name="T44" fmla="*/ 241 w 261"/>
                  <a:gd name="T45" fmla="*/ 1365 h 1373"/>
                  <a:gd name="T46" fmla="*/ 248 w 261"/>
                  <a:gd name="T47" fmla="*/ 1361 h 1373"/>
                  <a:gd name="T48" fmla="*/ 253 w 261"/>
                  <a:gd name="T49" fmla="*/ 1354 h 1373"/>
                  <a:gd name="T50" fmla="*/ 257 w 261"/>
                  <a:gd name="T51" fmla="*/ 1346 h 1373"/>
                  <a:gd name="T52" fmla="*/ 260 w 261"/>
                  <a:gd name="T53" fmla="*/ 1338 h 1373"/>
                  <a:gd name="T54" fmla="*/ 261 w 261"/>
                  <a:gd name="T55" fmla="*/ 1330 h 1373"/>
                  <a:gd name="T56" fmla="*/ 261 w 261"/>
                  <a:gd name="T57" fmla="*/ 43 h 1373"/>
                  <a:gd name="T58" fmla="*/ 260 w 261"/>
                  <a:gd name="T59" fmla="*/ 35 h 1373"/>
                  <a:gd name="T60" fmla="*/ 257 w 261"/>
                  <a:gd name="T61" fmla="*/ 27 h 1373"/>
                  <a:gd name="T62" fmla="*/ 253 w 261"/>
                  <a:gd name="T63" fmla="*/ 20 h 1373"/>
                  <a:gd name="T64" fmla="*/ 248 w 261"/>
                  <a:gd name="T65" fmla="*/ 12 h 1373"/>
                  <a:gd name="T66" fmla="*/ 241 w 261"/>
                  <a:gd name="T67" fmla="*/ 8 h 1373"/>
                  <a:gd name="T68" fmla="*/ 234 w 261"/>
                  <a:gd name="T69" fmla="*/ 4 h 1373"/>
                  <a:gd name="T70" fmla="*/ 225 w 261"/>
                  <a:gd name="T71" fmla="*/ 0 h 1373"/>
                  <a:gd name="T72" fmla="*/ 217 w 261"/>
                  <a:gd name="T73" fmla="*/ 0 h 1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1" h="1373">
                    <a:moveTo>
                      <a:pt x="217" y="0"/>
                    </a:moveTo>
                    <a:lnTo>
                      <a:pt x="44" y="0"/>
                    </a:lnTo>
                    <a:lnTo>
                      <a:pt x="34" y="0"/>
                    </a:lnTo>
                    <a:lnTo>
                      <a:pt x="26" y="4"/>
                    </a:lnTo>
                    <a:lnTo>
                      <a:pt x="19" y="8"/>
                    </a:lnTo>
                    <a:lnTo>
                      <a:pt x="13" y="12"/>
                    </a:lnTo>
                    <a:lnTo>
                      <a:pt x="7" y="20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3"/>
                    </a:lnTo>
                    <a:lnTo>
                      <a:pt x="0" y="1330"/>
                    </a:lnTo>
                    <a:lnTo>
                      <a:pt x="1" y="1338"/>
                    </a:lnTo>
                    <a:lnTo>
                      <a:pt x="3" y="1346"/>
                    </a:lnTo>
                    <a:lnTo>
                      <a:pt x="7" y="1354"/>
                    </a:lnTo>
                    <a:lnTo>
                      <a:pt x="13" y="1361"/>
                    </a:lnTo>
                    <a:lnTo>
                      <a:pt x="19" y="1365"/>
                    </a:lnTo>
                    <a:lnTo>
                      <a:pt x="26" y="1370"/>
                    </a:lnTo>
                    <a:lnTo>
                      <a:pt x="34" y="1373"/>
                    </a:lnTo>
                    <a:lnTo>
                      <a:pt x="44" y="1373"/>
                    </a:lnTo>
                    <a:lnTo>
                      <a:pt x="217" y="1373"/>
                    </a:lnTo>
                    <a:lnTo>
                      <a:pt x="225" y="1373"/>
                    </a:lnTo>
                    <a:lnTo>
                      <a:pt x="234" y="1370"/>
                    </a:lnTo>
                    <a:lnTo>
                      <a:pt x="241" y="1365"/>
                    </a:lnTo>
                    <a:lnTo>
                      <a:pt x="248" y="1361"/>
                    </a:lnTo>
                    <a:lnTo>
                      <a:pt x="253" y="1354"/>
                    </a:lnTo>
                    <a:lnTo>
                      <a:pt x="257" y="1346"/>
                    </a:lnTo>
                    <a:lnTo>
                      <a:pt x="260" y="1338"/>
                    </a:lnTo>
                    <a:lnTo>
                      <a:pt x="261" y="1330"/>
                    </a:lnTo>
                    <a:lnTo>
                      <a:pt x="261" y="43"/>
                    </a:lnTo>
                    <a:lnTo>
                      <a:pt x="260" y="35"/>
                    </a:lnTo>
                    <a:lnTo>
                      <a:pt x="257" y="27"/>
                    </a:lnTo>
                    <a:lnTo>
                      <a:pt x="253" y="20"/>
                    </a:lnTo>
                    <a:lnTo>
                      <a:pt x="248" y="12"/>
                    </a:lnTo>
                    <a:lnTo>
                      <a:pt x="241" y="8"/>
                    </a:lnTo>
                    <a:lnTo>
                      <a:pt x="234" y="4"/>
                    </a:lnTo>
                    <a:lnTo>
                      <a:pt x="225" y="0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4081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82" name="Freeform 213">
                <a:extLst>
                  <a:ext uri="{FF2B5EF4-FFF2-40B4-BE49-F238E27FC236}">
                    <a16:creationId xmlns:a16="http://schemas.microsoft.com/office/drawing/2014/main" id="{0F71A5EF-CDAA-4166-A80E-E5E0DBA519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0988" y="5616575"/>
                <a:ext cx="150813" cy="101600"/>
              </a:xfrm>
              <a:custGeom>
                <a:avLst/>
                <a:gdLst>
                  <a:gd name="T0" fmla="*/ 286 w 286"/>
                  <a:gd name="T1" fmla="*/ 76 h 191"/>
                  <a:gd name="T2" fmla="*/ 260 w 286"/>
                  <a:gd name="T3" fmla="*/ 184 h 191"/>
                  <a:gd name="T4" fmla="*/ 156 w 286"/>
                  <a:gd name="T5" fmla="*/ 189 h 191"/>
                  <a:gd name="T6" fmla="*/ 134 w 286"/>
                  <a:gd name="T7" fmla="*/ 190 h 191"/>
                  <a:gd name="T8" fmla="*/ 114 w 286"/>
                  <a:gd name="T9" fmla="*/ 191 h 191"/>
                  <a:gd name="T10" fmla="*/ 95 w 286"/>
                  <a:gd name="T11" fmla="*/ 191 h 191"/>
                  <a:gd name="T12" fmla="*/ 77 w 286"/>
                  <a:gd name="T13" fmla="*/ 190 h 191"/>
                  <a:gd name="T14" fmla="*/ 61 w 286"/>
                  <a:gd name="T15" fmla="*/ 188 h 191"/>
                  <a:gd name="T16" fmla="*/ 45 w 286"/>
                  <a:gd name="T17" fmla="*/ 183 h 191"/>
                  <a:gd name="T18" fmla="*/ 38 w 286"/>
                  <a:gd name="T19" fmla="*/ 179 h 191"/>
                  <a:gd name="T20" fmla="*/ 32 w 286"/>
                  <a:gd name="T21" fmla="*/ 176 h 191"/>
                  <a:gd name="T22" fmla="*/ 27 w 286"/>
                  <a:gd name="T23" fmla="*/ 171 h 191"/>
                  <a:gd name="T24" fmla="*/ 23 w 286"/>
                  <a:gd name="T25" fmla="*/ 166 h 191"/>
                  <a:gd name="T26" fmla="*/ 18 w 286"/>
                  <a:gd name="T27" fmla="*/ 160 h 191"/>
                  <a:gd name="T28" fmla="*/ 14 w 286"/>
                  <a:gd name="T29" fmla="*/ 152 h 191"/>
                  <a:gd name="T30" fmla="*/ 11 w 286"/>
                  <a:gd name="T31" fmla="*/ 143 h 191"/>
                  <a:gd name="T32" fmla="*/ 7 w 286"/>
                  <a:gd name="T33" fmla="*/ 133 h 191"/>
                  <a:gd name="T34" fmla="*/ 5 w 286"/>
                  <a:gd name="T35" fmla="*/ 121 h 191"/>
                  <a:gd name="T36" fmla="*/ 2 w 286"/>
                  <a:gd name="T37" fmla="*/ 109 h 191"/>
                  <a:gd name="T38" fmla="*/ 1 w 286"/>
                  <a:gd name="T39" fmla="*/ 96 h 191"/>
                  <a:gd name="T40" fmla="*/ 0 w 286"/>
                  <a:gd name="T41" fmla="*/ 84 h 191"/>
                  <a:gd name="T42" fmla="*/ 0 w 286"/>
                  <a:gd name="T43" fmla="*/ 72 h 191"/>
                  <a:gd name="T44" fmla="*/ 0 w 286"/>
                  <a:gd name="T45" fmla="*/ 61 h 191"/>
                  <a:gd name="T46" fmla="*/ 1 w 286"/>
                  <a:gd name="T47" fmla="*/ 50 h 191"/>
                  <a:gd name="T48" fmla="*/ 5 w 286"/>
                  <a:gd name="T49" fmla="*/ 40 h 191"/>
                  <a:gd name="T50" fmla="*/ 8 w 286"/>
                  <a:gd name="T51" fmla="*/ 32 h 191"/>
                  <a:gd name="T52" fmla="*/ 13 w 286"/>
                  <a:gd name="T53" fmla="*/ 26 h 191"/>
                  <a:gd name="T54" fmla="*/ 17 w 286"/>
                  <a:gd name="T55" fmla="*/ 24 h 191"/>
                  <a:gd name="T56" fmla="*/ 20 w 286"/>
                  <a:gd name="T57" fmla="*/ 21 h 191"/>
                  <a:gd name="T58" fmla="*/ 24 w 286"/>
                  <a:gd name="T59" fmla="*/ 20 h 191"/>
                  <a:gd name="T60" fmla="*/ 27 w 286"/>
                  <a:gd name="T61" fmla="*/ 19 h 191"/>
                  <a:gd name="T62" fmla="*/ 173 w 286"/>
                  <a:gd name="T63" fmla="*/ 0 h 191"/>
                  <a:gd name="T64" fmla="*/ 286 w 286"/>
                  <a:gd name="T65" fmla="*/ 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6" h="191">
                    <a:moveTo>
                      <a:pt x="286" y="76"/>
                    </a:moveTo>
                    <a:lnTo>
                      <a:pt x="260" y="184"/>
                    </a:lnTo>
                    <a:lnTo>
                      <a:pt x="156" y="189"/>
                    </a:lnTo>
                    <a:lnTo>
                      <a:pt x="134" y="190"/>
                    </a:lnTo>
                    <a:lnTo>
                      <a:pt x="114" y="191"/>
                    </a:lnTo>
                    <a:lnTo>
                      <a:pt x="95" y="191"/>
                    </a:lnTo>
                    <a:lnTo>
                      <a:pt x="77" y="190"/>
                    </a:lnTo>
                    <a:lnTo>
                      <a:pt x="61" y="188"/>
                    </a:lnTo>
                    <a:lnTo>
                      <a:pt x="45" y="183"/>
                    </a:lnTo>
                    <a:lnTo>
                      <a:pt x="38" y="179"/>
                    </a:lnTo>
                    <a:lnTo>
                      <a:pt x="32" y="176"/>
                    </a:lnTo>
                    <a:lnTo>
                      <a:pt x="27" y="171"/>
                    </a:lnTo>
                    <a:lnTo>
                      <a:pt x="23" y="166"/>
                    </a:lnTo>
                    <a:lnTo>
                      <a:pt x="18" y="160"/>
                    </a:lnTo>
                    <a:lnTo>
                      <a:pt x="14" y="152"/>
                    </a:lnTo>
                    <a:lnTo>
                      <a:pt x="11" y="143"/>
                    </a:lnTo>
                    <a:lnTo>
                      <a:pt x="7" y="133"/>
                    </a:lnTo>
                    <a:lnTo>
                      <a:pt x="5" y="121"/>
                    </a:lnTo>
                    <a:lnTo>
                      <a:pt x="2" y="109"/>
                    </a:lnTo>
                    <a:lnTo>
                      <a:pt x="1" y="96"/>
                    </a:lnTo>
                    <a:lnTo>
                      <a:pt x="0" y="84"/>
                    </a:lnTo>
                    <a:lnTo>
                      <a:pt x="0" y="72"/>
                    </a:lnTo>
                    <a:lnTo>
                      <a:pt x="0" y="61"/>
                    </a:lnTo>
                    <a:lnTo>
                      <a:pt x="1" y="50"/>
                    </a:lnTo>
                    <a:lnTo>
                      <a:pt x="5" y="40"/>
                    </a:lnTo>
                    <a:lnTo>
                      <a:pt x="8" y="32"/>
                    </a:lnTo>
                    <a:lnTo>
                      <a:pt x="13" y="26"/>
                    </a:lnTo>
                    <a:lnTo>
                      <a:pt x="17" y="24"/>
                    </a:lnTo>
                    <a:lnTo>
                      <a:pt x="20" y="21"/>
                    </a:lnTo>
                    <a:lnTo>
                      <a:pt x="24" y="20"/>
                    </a:lnTo>
                    <a:lnTo>
                      <a:pt x="27" y="19"/>
                    </a:lnTo>
                    <a:lnTo>
                      <a:pt x="173" y="0"/>
                    </a:lnTo>
                    <a:lnTo>
                      <a:pt x="286" y="76"/>
                    </a:lnTo>
                    <a:close/>
                  </a:path>
                </a:pathLst>
              </a:custGeom>
              <a:solidFill>
                <a:srgbClr val="FFD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83" name="Freeform 214">
                <a:extLst>
                  <a:ext uri="{FF2B5EF4-FFF2-40B4-BE49-F238E27FC236}">
                    <a16:creationId xmlns:a16="http://schemas.microsoft.com/office/drawing/2014/main" id="{F25A2F91-BCE9-4F1A-B50C-A50D7DE7A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4813" y="5637213"/>
                <a:ext cx="57150" cy="107950"/>
              </a:xfrm>
              <a:custGeom>
                <a:avLst/>
                <a:gdLst>
                  <a:gd name="T0" fmla="*/ 108 w 108"/>
                  <a:gd name="T1" fmla="*/ 13 h 202"/>
                  <a:gd name="T2" fmla="*/ 82 w 108"/>
                  <a:gd name="T3" fmla="*/ 202 h 202"/>
                  <a:gd name="T4" fmla="*/ 0 w 108"/>
                  <a:gd name="T5" fmla="*/ 189 h 202"/>
                  <a:gd name="T6" fmla="*/ 26 w 108"/>
                  <a:gd name="T7" fmla="*/ 0 h 202"/>
                  <a:gd name="T8" fmla="*/ 108 w 108"/>
                  <a:gd name="T9" fmla="*/ 13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202">
                    <a:moveTo>
                      <a:pt x="108" y="13"/>
                    </a:moveTo>
                    <a:lnTo>
                      <a:pt x="82" y="202"/>
                    </a:lnTo>
                    <a:lnTo>
                      <a:pt x="0" y="189"/>
                    </a:lnTo>
                    <a:lnTo>
                      <a:pt x="26" y="0"/>
                    </a:lnTo>
                    <a:lnTo>
                      <a:pt x="108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84" name="Freeform 215">
                <a:extLst>
                  <a:ext uri="{FF2B5EF4-FFF2-40B4-BE49-F238E27FC236}">
                    <a16:creationId xmlns:a16="http://schemas.microsoft.com/office/drawing/2014/main" id="{A26642FE-3FA1-4854-B705-48E4FAD9F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4975" y="5437188"/>
                <a:ext cx="423863" cy="315913"/>
              </a:xfrm>
              <a:custGeom>
                <a:avLst/>
                <a:gdLst>
                  <a:gd name="T0" fmla="*/ 797 w 803"/>
                  <a:gd name="T1" fmla="*/ 64 h 598"/>
                  <a:gd name="T2" fmla="*/ 799 w 803"/>
                  <a:gd name="T3" fmla="*/ 57 h 598"/>
                  <a:gd name="T4" fmla="*/ 802 w 803"/>
                  <a:gd name="T5" fmla="*/ 50 h 598"/>
                  <a:gd name="T6" fmla="*/ 803 w 803"/>
                  <a:gd name="T7" fmla="*/ 43 h 598"/>
                  <a:gd name="T8" fmla="*/ 802 w 803"/>
                  <a:gd name="T9" fmla="*/ 36 h 598"/>
                  <a:gd name="T10" fmla="*/ 799 w 803"/>
                  <a:gd name="T11" fmla="*/ 20 h 598"/>
                  <a:gd name="T12" fmla="*/ 793 w 803"/>
                  <a:gd name="T13" fmla="*/ 2 h 598"/>
                  <a:gd name="T14" fmla="*/ 776 w 803"/>
                  <a:gd name="T15" fmla="*/ 0 h 598"/>
                  <a:gd name="T16" fmla="*/ 755 w 803"/>
                  <a:gd name="T17" fmla="*/ 0 h 598"/>
                  <a:gd name="T18" fmla="*/ 736 w 803"/>
                  <a:gd name="T19" fmla="*/ 2 h 598"/>
                  <a:gd name="T20" fmla="*/ 716 w 803"/>
                  <a:gd name="T21" fmla="*/ 6 h 598"/>
                  <a:gd name="T22" fmla="*/ 697 w 803"/>
                  <a:gd name="T23" fmla="*/ 11 h 598"/>
                  <a:gd name="T24" fmla="*/ 678 w 803"/>
                  <a:gd name="T25" fmla="*/ 18 h 598"/>
                  <a:gd name="T26" fmla="*/ 659 w 803"/>
                  <a:gd name="T27" fmla="*/ 26 h 598"/>
                  <a:gd name="T28" fmla="*/ 640 w 803"/>
                  <a:gd name="T29" fmla="*/ 34 h 598"/>
                  <a:gd name="T30" fmla="*/ 622 w 803"/>
                  <a:gd name="T31" fmla="*/ 45 h 598"/>
                  <a:gd name="T32" fmla="*/ 606 w 803"/>
                  <a:gd name="T33" fmla="*/ 57 h 598"/>
                  <a:gd name="T34" fmla="*/ 590 w 803"/>
                  <a:gd name="T35" fmla="*/ 69 h 598"/>
                  <a:gd name="T36" fmla="*/ 576 w 803"/>
                  <a:gd name="T37" fmla="*/ 82 h 598"/>
                  <a:gd name="T38" fmla="*/ 563 w 803"/>
                  <a:gd name="T39" fmla="*/ 95 h 598"/>
                  <a:gd name="T40" fmla="*/ 551 w 803"/>
                  <a:gd name="T41" fmla="*/ 108 h 598"/>
                  <a:gd name="T42" fmla="*/ 542 w 803"/>
                  <a:gd name="T43" fmla="*/ 122 h 598"/>
                  <a:gd name="T44" fmla="*/ 533 w 803"/>
                  <a:gd name="T45" fmla="*/ 135 h 598"/>
                  <a:gd name="T46" fmla="*/ 408 w 803"/>
                  <a:gd name="T47" fmla="*/ 383 h 598"/>
                  <a:gd name="T48" fmla="*/ 26 w 803"/>
                  <a:gd name="T49" fmla="*/ 380 h 598"/>
                  <a:gd name="T50" fmla="*/ 26 w 803"/>
                  <a:gd name="T51" fmla="*/ 380 h 598"/>
                  <a:gd name="T52" fmla="*/ 26 w 803"/>
                  <a:gd name="T53" fmla="*/ 380 h 598"/>
                  <a:gd name="T54" fmla="*/ 0 w 803"/>
                  <a:gd name="T55" fmla="*/ 588 h 598"/>
                  <a:gd name="T56" fmla="*/ 0 w 803"/>
                  <a:gd name="T57" fmla="*/ 588 h 598"/>
                  <a:gd name="T58" fmla="*/ 0 w 803"/>
                  <a:gd name="T59" fmla="*/ 588 h 598"/>
                  <a:gd name="T60" fmla="*/ 430 w 803"/>
                  <a:gd name="T61" fmla="*/ 598 h 598"/>
                  <a:gd name="T62" fmla="*/ 443 w 803"/>
                  <a:gd name="T63" fmla="*/ 598 h 598"/>
                  <a:gd name="T64" fmla="*/ 455 w 803"/>
                  <a:gd name="T65" fmla="*/ 596 h 598"/>
                  <a:gd name="T66" fmla="*/ 467 w 803"/>
                  <a:gd name="T67" fmla="*/ 594 h 598"/>
                  <a:gd name="T68" fmla="*/ 477 w 803"/>
                  <a:gd name="T69" fmla="*/ 590 h 598"/>
                  <a:gd name="T70" fmla="*/ 488 w 803"/>
                  <a:gd name="T71" fmla="*/ 587 h 598"/>
                  <a:gd name="T72" fmla="*/ 498 w 803"/>
                  <a:gd name="T73" fmla="*/ 582 h 598"/>
                  <a:gd name="T74" fmla="*/ 507 w 803"/>
                  <a:gd name="T75" fmla="*/ 577 h 598"/>
                  <a:gd name="T76" fmla="*/ 514 w 803"/>
                  <a:gd name="T77" fmla="*/ 571 h 598"/>
                  <a:gd name="T78" fmla="*/ 530 w 803"/>
                  <a:gd name="T79" fmla="*/ 561 h 598"/>
                  <a:gd name="T80" fmla="*/ 542 w 803"/>
                  <a:gd name="T81" fmla="*/ 548 h 598"/>
                  <a:gd name="T82" fmla="*/ 551 w 803"/>
                  <a:gd name="T83" fmla="*/ 537 h 598"/>
                  <a:gd name="T84" fmla="*/ 558 w 803"/>
                  <a:gd name="T85" fmla="*/ 526 h 598"/>
                  <a:gd name="T86" fmla="*/ 576 w 803"/>
                  <a:gd name="T87" fmla="*/ 495 h 598"/>
                  <a:gd name="T88" fmla="*/ 606 w 803"/>
                  <a:gd name="T89" fmla="*/ 440 h 598"/>
                  <a:gd name="T90" fmla="*/ 643 w 803"/>
                  <a:gd name="T91" fmla="*/ 367 h 598"/>
                  <a:gd name="T92" fmla="*/ 684 w 803"/>
                  <a:gd name="T93" fmla="*/ 286 h 598"/>
                  <a:gd name="T94" fmla="*/ 723 w 803"/>
                  <a:gd name="T95" fmla="*/ 208 h 598"/>
                  <a:gd name="T96" fmla="*/ 758 w 803"/>
                  <a:gd name="T97" fmla="*/ 139 h 598"/>
                  <a:gd name="T98" fmla="*/ 784 w 803"/>
                  <a:gd name="T99" fmla="*/ 88 h 598"/>
                  <a:gd name="T100" fmla="*/ 797 w 803"/>
                  <a:gd name="T101" fmla="*/ 64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03" h="598">
                    <a:moveTo>
                      <a:pt x="797" y="64"/>
                    </a:moveTo>
                    <a:lnTo>
                      <a:pt x="799" y="57"/>
                    </a:lnTo>
                    <a:lnTo>
                      <a:pt x="802" y="50"/>
                    </a:lnTo>
                    <a:lnTo>
                      <a:pt x="803" y="43"/>
                    </a:lnTo>
                    <a:lnTo>
                      <a:pt x="802" y="36"/>
                    </a:lnTo>
                    <a:lnTo>
                      <a:pt x="799" y="20"/>
                    </a:lnTo>
                    <a:lnTo>
                      <a:pt x="793" y="2"/>
                    </a:lnTo>
                    <a:lnTo>
                      <a:pt x="776" y="0"/>
                    </a:lnTo>
                    <a:lnTo>
                      <a:pt x="755" y="0"/>
                    </a:lnTo>
                    <a:lnTo>
                      <a:pt x="736" y="2"/>
                    </a:lnTo>
                    <a:lnTo>
                      <a:pt x="716" y="6"/>
                    </a:lnTo>
                    <a:lnTo>
                      <a:pt x="697" y="11"/>
                    </a:lnTo>
                    <a:lnTo>
                      <a:pt x="678" y="18"/>
                    </a:lnTo>
                    <a:lnTo>
                      <a:pt x="659" y="26"/>
                    </a:lnTo>
                    <a:lnTo>
                      <a:pt x="640" y="34"/>
                    </a:lnTo>
                    <a:lnTo>
                      <a:pt x="622" y="45"/>
                    </a:lnTo>
                    <a:lnTo>
                      <a:pt x="606" y="57"/>
                    </a:lnTo>
                    <a:lnTo>
                      <a:pt x="590" y="69"/>
                    </a:lnTo>
                    <a:lnTo>
                      <a:pt x="576" y="82"/>
                    </a:lnTo>
                    <a:lnTo>
                      <a:pt x="563" y="95"/>
                    </a:lnTo>
                    <a:lnTo>
                      <a:pt x="551" y="108"/>
                    </a:lnTo>
                    <a:lnTo>
                      <a:pt x="542" y="122"/>
                    </a:lnTo>
                    <a:lnTo>
                      <a:pt x="533" y="135"/>
                    </a:lnTo>
                    <a:lnTo>
                      <a:pt x="408" y="383"/>
                    </a:lnTo>
                    <a:lnTo>
                      <a:pt x="26" y="380"/>
                    </a:lnTo>
                    <a:lnTo>
                      <a:pt x="26" y="380"/>
                    </a:lnTo>
                    <a:lnTo>
                      <a:pt x="26" y="380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30" y="598"/>
                    </a:lnTo>
                    <a:lnTo>
                      <a:pt x="443" y="598"/>
                    </a:lnTo>
                    <a:lnTo>
                      <a:pt x="455" y="596"/>
                    </a:lnTo>
                    <a:lnTo>
                      <a:pt x="467" y="594"/>
                    </a:lnTo>
                    <a:lnTo>
                      <a:pt x="477" y="590"/>
                    </a:lnTo>
                    <a:lnTo>
                      <a:pt x="488" y="587"/>
                    </a:lnTo>
                    <a:lnTo>
                      <a:pt x="498" y="582"/>
                    </a:lnTo>
                    <a:lnTo>
                      <a:pt x="507" y="577"/>
                    </a:lnTo>
                    <a:lnTo>
                      <a:pt x="514" y="571"/>
                    </a:lnTo>
                    <a:lnTo>
                      <a:pt x="530" y="561"/>
                    </a:lnTo>
                    <a:lnTo>
                      <a:pt x="542" y="548"/>
                    </a:lnTo>
                    <a:lnTo>
                      <a:pt x="551" y="537"/>
                    </a:lnTo>
                    <a:lnTo>
                      <a:pt x="558" y="526"/>
                    </a:lnTo>
                    <a:lnTo>
                      <a:pt x="576" y="495"/>
                    </a:lnTo>
                    <a:lnTo>
                      <a:pt x="606" y="440"/>
                    </a:lnTo>
                    <a:lnTo>
                      <a:pt x="643" y="367"/>
                    </a:lnTo>
                    <a:lnTo>
                      <a:pt x="684" y="286"/>
                    </a:lnTo>
                    <a:lnTo>
                      <a:pt x="723" y="208"/>
                    </a:lnTo>
                    <a:lnTo>
                      <a:pt x="758" y="139"/>
                    </a:lnTo>
                    <a:lnTo>
                      <a:pt x="784" y="88"/>
                    </a:lnTo>
                    <a:lnTo>
                      <a:pt x="797" y="64"/>
                    </a:lnTo>
                    <a:close/>
                  </a:path>
                </a:pathLst>
              </a:custGeom>
              <a:solidFill>
                <a:srgbClr val="4081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85" name="Freeform 216">
                <a:extLst>
                  <a:ext uri="{FF2B5EF4-FFF2-40B4-BE49-F238E27FC236}">
                    <a16:creationId xmlns:a16="http://schemas.microsoft.com/office/drawing/2014/main" id="{9B10B747-8B2A-402D-83CE-427754B29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6125" y="5389563"/>
                <a:ext cx="419100" cy="682625"/>
              </a:xfrm>
              <a:custGeom>
                <a:avLst/>
                <a:gdLst>
                  <a:gd name="T0" fmla="*/ 91 w 793"/>
                  <a:gd name="T1" fmla="*/ 1258 h 1291"/>
                  <a:gd name="T2" fmla="*/ 169 w 793"/>
                  <a:gd name="T3" fmla="*/ 1273 h 1291"/>
                  <a:gd name="T4" fmla="*/ 245 w 793"/>
                  <a:gd name="T5" fmla="*/ 1284 h 1291"/>
                  <a:gd name="T6" fmla="*/ 322 w 793"/>
                  <a:gd name="T7" fmla="*/ 1290 h 1291"/>
                  <a:gd name="T8" fmla="*/ 398 w 793"/>
                  <a:gd name="T9" fmla="*/ 1290 h 1291"/>
                  <a:gd name="T10" fmla="*/ 475 w 793"/>
                  <a:gd name="T11" fmla="*/ 1285 h 1291"/>
                  <a:gd name="T12" fmla="*/ 551 w 793"/>
                  <a:gd name="T13" fmla="*/ 1275 h 1291"/>
                  <a:gd name="T14" fmla="*/ 628 w 793"/>
                  <a:gd name="T15" fmla="*/ 1258 h 1291"/>
                  <a:gd name="T16" fmla="*/ 700 w 793"/>
                  <a:gd name="T17" fmla="*/ 531 h 1291"/>
                  <a:gd name="T18" fmla="*/ 706 w 793"/>
                  <a:gd name="T19" fmla="*/ 487 h 1291"/>
                  <a:gd name="T20" fmla="*/ 720 w 793"/>
                  <a:gd name="T21" fmla="*/ 444 h 1291"/>
                  <a:gd name="T22" fmla="*/ 757 w 793"/>
                  <a:gd name="T23" fmla="*/ 360 h 1291"/>
                  <a:gd name="T24" fmla="*/ 774 w 793"/>
                  <a:gd name="T25" fmla="*/ 322 h 1291"/>
                  <a:gd name="T26" fmla="*/ 788 w 793"/>
                  <a:gd name="T27" fmla="*/ 287 h 1291"/>
                  <a:gd name="T28" fmla="*/ 793 w 793"/>
                  <a:gd name="T29" fmla="*/ 258 h 1291"/>
                  <a:gd name="T30" fmla="*/ 793 w 793"/>
                  <a:gd name="T31" fmla="*/ 245 h 1291"/>
                  <a:gd name="T32" fmla="*/ 790 w 793"/>
                  <a:gd name="T33" fmla="*/ 233 h 1291"/>
                  <a:gd name="T34" fmla="*/ 778 w 793"/>
                  <a:gd name="T35" fmla="*/ 215 h 1291"/>
                  <a:gd name="T36" fmla="*/ 764 w 793"/>
                  <a:gd name="T37" fmla="*/ 196 h 1291"/>
                  <a:gd name="T38" fmla="*/ 726 w 793"/>
                  <a:gd name="T39" fmla="*/ 162 h 1291"/>
                  <a:gd name="T40" fmla="*/ 679 w 793"/>
                  <a:gd name="T41" fmla="*/ 131 h 1291"/>
                  <a:gd name="T42" fmla="*/ 628 w 793"/>
                  <a:gd name="T43" fmla="*/ 101 h 1291"/>
                  <a:gd name="T44" fmla="*/ 527 w 793"/>
                  <a:gd name="T45" fmla="*/ 47 h 1291"/>
                  <a:gd name="T46" fmla="*/ 485 w 793"/>
                  <a:gd name="T47" fmla="*/ 24 h 1291"/>
                  <a:gd name="T48" fmla="*/ 451 w 793"/>
                  <a:gd name="T49" fmla="*/ 0 h 1291"/>
                  <a:gd name="T50" fmla="*/ 429 w 793"/>
                  <a:gd name="T51" fmla="*/ 17 h 1291"/>
                  <a:gd name="T52" fmla="*/ 407 w 793"/>
                  <a:gd name="T53" fmla="*/ 30 h 1291"/>
                  <a:gd name="T54" fmla="*/ 384 w 793"/>
                  <a:gd name="T55" fmla="*/ 37 h 1291"/>
                  <a:gd name="T56" fmla="*/ 360 w 793"/>
                  <a:gd name="T57" fmla="*/ 40 h 1291"/>
                  <a:gd name="T58" fmla="*/ 336 w 793"/>
                  <a:gd name="T59" fmla="*/ 37 h 1291"/>
                  <a:gd name="T60" fmla="*/ 312 w 793"/>
                  <a:gd name="T61" fmla="*/ 30 h 1291"/>
                  <a:gd name="T62" fmla="*/ 290 w 793"/>
                  <a:gd name="T63" fmla="*/ 17 h 1291"/>
                  <a:gd name="T64" fmla="*/ 268 w 793"/>
                  <a:gd name="T65" fmla="*/ 0 h 1291"/>
                  <a:gd name="T66" fmla="*/ 245 w 793"/>
                  <a:gd name="T67" fmla="*/ 17 h 1291"/>
                  <a:gd name="T68" fmla="*/ 216 w 793"/>
                  <a:gd name="T69" fmla="*/ 34 h 1291"/>
                  <a:gd name="T70" fmla="*/ 146 w 793"/>
                  <a:gd name="T71" fmla="*/ 71 h 1291"/>
                  <a:gd name="T72" fmla="*/ 70 w 793"/>
                  <a:gd name="T73" fmla="*/ 112 h 1291"/>
                  <a:gd name="T74" fmla="*/ 33 w 793"/>
                  <a:gd name="T75" fmla="*/ 133 h 1291"/>
                  <a:gd name="T76" fmla="*/ 0 w 793"/>
                  <a:gd name="T77" fmla="*/ 157 h 1291"/>
                  <a:gd name="T78" fmla="*/ 14 w 793"/>
                  <a:gd name="T79" fmla="*/ 213 h 1291"/>
                  <a:gd name="T80" fmla="*/ 22 w 793"/>
                  <a:gd name="T81" fmla="*/ 260 h 1291"/>
                  <a:gd name="T82" fmla="*/ 26 w 793"/>
                  <a:gd name="T83" fmla="*/ 303 h 1291"/>
                  <a:gd name="T84" fmla="*/ 26 w 793"/>
                  <a:gd name="T85" fmla="*/ 342 h 1291"/>
                  <a:gd name="T86" fmla="*/ 20 w 793"/>
                  <a:gd name="T87" fmla="*/ 428 h 1291"/>
                  <a:gd name="T88" fmla="*/ 19 w 793"/>
                  <a:gd name="T89" fmla="*/ 479 h 1291"/>
                  <a:gd name="T90" fmla="*/ 20 w 793"/>
                  <a:gd name="T91" fmla="*/ 54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93" h="1291">
                    <a:moveTo>
                      <a:pt x="53" y="1247"/>
                    </a:moveTo>
                    <a:lnTo>
                      <a:pt x="91" y="1258"/>
                    </a:lnTo>
                    <a:lnTo>
                      <a:pt x="129" y="1266"/>
                    </a:lnTo>
                    <a:lnTo>
                      <a:pt x="169" y="1273"/>
                    </a:lnTo>
                    <a:lnTo>
                      <a:pt x="207" y="1279"/>
                    </a:lnTo>
                    <a:lnTo>
                      <a:pt x="245" y="1284"/>
                    </a:lnTo>
                    <a:lnTo>
                      <a:pt x="283" y="1288"/>
                    </a:lnTo>
                    <a:lnTo>
                      <a:pt x="322" y="1290"/>
                    </a:lnTo>
                    <a:lnTo>
                      <a:pt x="360" y="1291"/>
                    </a:lnTo>
                    <a:lnTo>
                      <a:pt x="398" y="1290"/>
                    </a:lnTo>
                    <a:lnTo>
                      <a:pt x="436" y="1289"/>
                    </a:lnTo>
                    <a:lnTo>
                      <a:pt x="475" y="1285"/>
                    </a:lnTo>
                    <a:lnTo>
                      <a:pt x="513" y="1281"/>
                    </a:lnTo>
                    <a:lnTo>
                      <a:pt x="551" y="1275"/>
                    </a:lnTo>
                    <a:lnTo>
                      <a:pt x="589" y="1267"/>
                    </a:lnTo>
                    <a:lnTo>
                      <a:pt x="628" y="1258"/>
                    </a:lnTo>
                    <a:lnTo>
                      <a:pt x="666" y="1247"/>
                    </a:lnTo>
                    <a:lnTo>
                      <a:pt x="700" y="531"/>
                    </a:lnTo>
                    <a:lnTo>
                      <a:pt x="701" y="510"/>
                    </a:lnTo>
                    <a:lnTo>
                      <a:pt x="706" y="487"/>
                    </a:lnTo>
                    <a:lnTo>
                      <a:pt x="711" y="466"/>
                    </a:lnTo>
                    <a:lnTo>
                      <a:pt x="720" y="444"/>
                    </a:lnTo>
                    <a:lnTo>
                      <a:pt x="738" y="401"/>
                    </a:lnTo>
                    <a:lnTo>
                      <a:pt x="757" y="360"/>
                    </a:lnTo>
                    <a:lnTo>
                      <a:pt x="766" y="341"/>
                    </a:lnTo>
                    <a:lnTo>
                      <a:pt x="774" y="322"/>
                    </a:lnTo>
                    <a:lnTo>
                      <a:pt x="782" y="304"/>
                    </a:lnTo>
                    <a:lnTo>
                      <a:pt x="788" y="287"/>
                    </a:lnTo>
                    <a:lnTo>
                      <a:pt x="792" y="272"/>
                    </a:lnTo>
                    <a:lnTo>
                      <a:pt x="793" y="258"/>
                    </a:lnTo>
                    <a:lnTo>
                      <a:pt x="793" y="251"/>
                    </a:lnTo>
                    <a:lnTo>
                      <a:pt x="793" y="245"/>
                    </a:lnTo>
                    <a:lnTo>
                      <a:pt x="792" y="239"/>
                    </a:lnTo>
                    <a:lnTo>
                      <a:pt x="790" y="233"/>
                    </a:lnTo>
                    <a:lnTo>
                      <a:pt x="784" y="223"/>
                    </a:lnTo>
                    <a:lnTo>
                      <a:pt x="778" y="215"/>
                    </a:lnTo>
                    <a:lnTo>
                      <a:pt x="771" y="205"/>
                    </a:lnTo>
                    <a:lnTo>
                      <a:pt x="764" y="196"/>
                    </a:lnTo>
                    <a:lnTo>
                      <a:pt x="746" y="179"/>
                    </a:lnTo>
                    <a:lnTo>
                      <a:pt x="726" y="162"/>
                    </a:lnTo>
                    <a:lnTo>
                      <a:pt x="703" y="146"/>
                    </a:lnTo>
                    <a:lnTo>
                      <a:pt x="679" y="131"/>
                    </a:lnTo>
                    <a:lnTo>
                      <a:pt x="654" y="115"/>
                    </a:lnTo>
                    <a:lnTo>
                      <a:pt x="628" y="101"/>
                    </a:lnTo>
                    <a:lnTo>
                      <a:pt x="577" y="74"/>
                    </a:lnTo>
                    <a:lnTo>
                      <a:pt x="527" y="47"/>
                    </a:lnTo>
                    <a:lnTo>
                      <a:pt x="505" y="36"/>
                    </a:lnTo>
                    <a:lnTo>
                      <a:pt x="485" y="24"/>
                    </a:lnTo>
                    <a:lnTo>
                      <a:pt x="467" y="12"/>
                    </a:lnTo>
                    <a:lnTo>
                      <a:pt x="451" y="0"/>
                    </a:lnTo>
                    <a:lnTo>
                      <a:pt x="441" y="9"/>
                    </a:lnTo>
                    <a:lnTo>
                      <a:pt x="429" y="17"/>
                    </a:lnTo>
                    <a:lnTo>
                      <a:pt x="418" y="24"/>
                    </a:lnTo>
                    <a:lnTo>
                      <a:pt x="407" y="30"/>
                    </a:lnTo>
                    <a:lnTo>
                      <a:pt x="395" y="33"/>
                    </a:lnTo>
                    <a:lnTo>
                      <a:pt x="384" y="37"/>
                    </a:lnTo>
                    <a:lnTo>
                      <a:pt x="372" y="39"/>
                    </a:lnTo>
                    <a:lnTo>
                      <a:pt x="360" y="40"/>
                    </a:lnTo>
                    <a:lnTo>
                      <a:pt x="348" y="39"/>
                    </a:lnTo>
                    <a:lnTo>
                      <a:pt x="336" y="37"/>
                    </a:lnTo>
                    <a:lnTo>
                      <a:pt x="324" y="33"/>
                    </a:lnTo>
                    <a:lnTo>
                      <a:pt x="312" y="30"/>
                    </a:lnTo>
                    <a:lnTo>
                      <a:pt x="302" y="24"/>
                    </a:lnTo>
                    <a:lnTo>
                      <a:pt x="290" y="17"/>
                    </a:lnTo>
                    <a:lnTo>
                      <a:pt x="279" y="9"/>
                    </a:lnTo>
                    <a:lnTo>
                      <a:pt x="268" y="0"/>
                    </a:lnTo>
                    <a:lnTo>
                      <a:pt x="258" y="8"/>
                    </a:lnTo>
                    <a:lnTo>
                      <a:pt x="245" y="17"/>
                    </a:lnTo>
                    <a:lnTo>
                      <a:pt x="232" y="25"/>
                    </a:lnTo>
                    <a:lnTo>
                      <a:pt x="216" y="34"/>
                    </a:lnTo>
                    <a:lnTo>
                      <a:pt x="183" y="52"/>
                    </a:lnTo>
                    <a:lnTo>
                      <a:pt x="146" y="71"/>
                    </a:lnTo>
                    <a:lnTo>
                      <a:pt x="108" y="90"/>
                    </a:lnTo>
                    <a:lnTo>
                      <a:pt x="70" y="112"/>
                    </a:lnTo>
                    <a:lnTo>
                      <a:pt x="51" y="122"/>
                    </a:lnTo>
                    <a:lnTo>
                      <a:pt x="33" y="133"/>
                    </a:lnTo>
                    <a:lnTo>
                      <a:pt x="15" y="145"/>
                    </a:lnTo>
                    <a:lnTo>
                      <a:pt x="0" y="157"/>
                    </a:lnTo>
                    <a:lnTo>
                      <a:pt x="8" y="186"/>
                    </a:lnTo>
                    <a:lnTo>
                      <a:pt x="14" y="213"/>
                    </a:lnTo>
                    <a:lnTo>
                      <a:pt x="19" y="238"/>
                    </a:lnTo>
                    <a:lnTo>
                      <a:pt x="22" y="260"/>
                    </a:lnTo>
                    <a:lnTo>
                      <a:pt x="25" y="283"/>
                    </a:lnTo>
                    <a:lnTo>
                      <a:pt x="26" y="303"/>
                    </a:lnTo>
                    <a:lnTo>
                      <a:pt x="26" y="323"/>
                    </a:lnTo>
                    <a:lnTo>
                      <a:pt x="26" y="342"/>
                    </a:lnTo>
                    <a:lnTo>
                      <a:pt x="24" y="384"/>
                    </a:lnTo>
                    <a:lnTo>
                      <a:pt x="20" y="428"/>
                    </a:lnTo>
                    <a:lnTo>
                      <a:pt x="20" y="453"/>
                    </a:lnTo>
                    <a:lnTo>
                      <a:pt x="19" y="479"/>
                    </a:lnTo>
                    <a:lnTo>
                      <a:pt x="19" y="508"/>
                    </a:lnTo>
                    <a:lnTo>
                      <a:pt x="20" y="540"/>
                    </a:lnTo>
                    <a:lnTo>
                      <a:pt x="53" y="1247"/>
                    </a:lnTo>
                    <a:close/>
                  </a:path>
                </a:pathLst>
              </a:custGeom>
              <a:solidFill>
                <a:srgbClr val="4D96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86" name="Freeform 217">
                <a:extLst>
                  <a:ext uri="{FF2B5EF4-FFF2-40B4-BE49-F238E27FC236}">
                    <a16:creationId xmlns:a16="http://schemas.microsoft.com/office/drawing/2014/main" id="{2EC7B1FB-751C-4F59-839C-4DA45B148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2963" y="5394325"/>
                <a:ext cx="187325" cy="336550"/>
              </a:xfrm>
              <a:custGeom>
                <a:avLst/>
                <a:gdLst>
                  <a:gd name="T0" fmla="*/ 354 w 354"/>
                  <a:gd name="T1" fmla="*/ 49 h 636"/>
                  <a:gd name="T2" fmla="*/ 335 w 354"/>
                  <a:gd name="T3" fmla="*/ 232 h 636"/>
                  <a:gd name="T4" fmla="*/ 176 w 354"/>
                  <a:gd name="T5" fmla="*/ 636 h 636"/>
                  <a:gd name="T6" fmla="*/ 19 w 354"/>
                  <a:gd name="T7" fmla="*/ 232 h 636"/>
                  <a:gd name="T8" fmla="*/ 0 w 354"/>
                  <a:gd name="T9" fmla="*/ 49 h 636"/>
                  <a:gd name="T10" fmla="*/ 75 w 354"/>
                  <a:gd name="T11" fmla="*/ 0 h 636"/>
                  <a:gd name="T12" fmla="*/ 279 w 354"/>
                  <a:gd name="T13" fmla="*/ 0 h 636"/>
                  <a:gd name="T14" fmla="*/ 354 w 354"/>
                  <a:gd name="T15" fmla="*/ 4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4" h="636">
                    <a:moveTo>
                      <a:pt x="354" y="49"/>
                    </a:moveTo>
                    <a:lnTo>
                      <a:pt x="335" y="232"/>
                    </a:lnTo>
                    <a:lnTo>
                      <a:pt x="176" y="636"/>
                    </a:lnTo>
                    <a:lnTo>
                      <a:pt x="19" y="232"/>
                    </a:lnTo>
                    <a:lnTo>
                      <a:pt x="0" y="49"/>
                    </a:lnTo>
                    <a:lnTo>
                      <a:pt x="75" y="0"/>
                    </a:lnTo>
                    <a:lnTo>
                      <a:pt x="279" y="0"/>
                    </a:lnTo>
                    <a:lnTo>
                      <a:pt x="354" y="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87" name="Rectangle 218">
                <a:extLst>
                  <a:ext uri="{FF2B5EF4-FFF2-40B4-BE49-F238E27FC236}">
                    <a16:creationId xmlns:a16="http://schemas.microsoft.com/office/drawing/2014/main" id="{D6FE06CA-51E2-4B79-8FD9-9A2A9202A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2650" y="5359400"/>
                <a:ext cx="107950" cy="87313"/>
              </a:xfrm>
              <a:prstGeom prst="rect">
                <a:avLst/>
              </a:pr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88" name="Freeform 219">
                <a:extLst>
                  <a:ext uri="{FF2B5EF4-FFF2-40B4-BE49-F238E27FC236}">
                    <a16:creationId xmlns:a16="http://schemas.microsoft.com/office/drawing/2014/main" id="{42DBABBC-D066-423A-811F-4EF847C247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5988" y="5440363"/>
                <a:ext cx="39688" cy="60325"/>
              </a:xfrm>
              <a:custGeom>
                <a:avLst/>
                <a:gdLst>
                  <a:gd name="T0" fmla="*/ 11 w 74"/>
                  <a:gd name="T1" fmla="*/ 114 h 114"/>
                  <a:gd name="T2" fmla="*/ 0 w 74"/>
                  <a:gd name="T3" fmla="*/ 90 h 114"/>
                  <a:gd name="T4" fmla="*/ 37 w 74"/>
                  <a:gd name="T5" fmla="*/ 0 h 114"/>
                  <a:gd name="T6" fmla="*/ 74 w 74"/>
                  <a:gd name="T7" fmla="*/ 89 h 114"/>
                  <a:gd name="T8" fmla="*/ 62 w 74"/>
                  <a:gd name="T9" fmla="*/ 114 h 114"/>
                  <a:gd name="T10" fmla="*/ 49 w 74"/>
                  <a:gd name="T11" fmla="*/ 114 h 114"/>
                  <a:gd name="T12" fmla="*/ 36 w 74"/>
                  <a:gd name="T13" fmla="*/ 114 h 114"/>
                  <a:gd name="T14" fmla="*/ 24 w 74"/>
                  <a:gd name="T15" fmla="*/ 114 h 114"/>
                  <a:gd name="T16" fmla="*/ 11 w 74"/>
                  <a:gd name="T1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114">
                    <a:moveTo>
                      <a:pt x="11" y="114"/>
                    </a:moveTo>
                    <a:lnTo>
                      <a:pt x="0" y="90"/>
                    </a:lnTo>
                    <a:lnTo>
                      <a:pt x="37" y="0"/>
                    </a:lnTo>
                    <a:lnTo>
                      <a:pt x="74" y="89"/>
                    </a:lnTo>
                    <a:lnTo>
                      <a:pt x="62" y="114"/>
                    </a:lnTo>
                    <a:lnTo>
                      <a:pt x="49" y="114"/>
                    </a:lnTo>
                    <a:lnTo>
                      <a:pt x="36" y="114"/>
                    </a:lnTo>
                    <a:lnTo>
                      <a:pt x="24" y="114"/>
                    </a:lnTo>
                    <a:lnTo>
                      <a:pt x="11" y="114"/>
                    </a:lnTo>
                    <a:close/>
                  </a:path>
                </a:pathLst>
              </a:custGeom>
              <a:solidFill>
                <a:srgbClr val="FCAE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89" name="Freeform 220">
                <a:extLst>
                  <a:ext uri="{FF2B5EF4-FFF2-40B4-BE49-F238E27FC236}">
                    <a16:creationId xmlns:a16="http://schemas.microsoft.com/office/drawing/2014/main" id="{EC1CF7D9-D95C-46B4-BD42-71113A5BC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6625" y="5394325"/>
                <a:ext cx="79375" cy="127000"/>
              </a:xfrm>
              <a:custGeom>
                <a:avLst/>
                <a:gdLst>
                  <a:gd name="T0" fmla="*/ 102 w 150"/>
                  <a:gd name="T1" fmla="*/ 0 h 240"/>
                  <a:gd name="T2" fmla="*/ 0 w 150"/>
                  <a:gd name="T3" fmla="*/ 87 h 240"/>
                  <a:gd name="T4" fmla="*/ 57 w 150"/>
                  <a:gd name="T5" fmla="*/ 240 h 240"/>
                  <a:gd name="T6" fmla="*/ 150 w 150"/>
                  <a:gd name="T7" fmla="*/ 32 h 240"/>
                  <a:gd name="T8" fmla="*/ 102 w 150"/>
                  <a:gd name="T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40">
                    <a:moveTo>
                      <a:pt x="102" y="0"/>
                    </a:moveTo>
                    <a:lnTo>
                      <a:pt x="0" y="87"/>
                    </a:lnTo>
                    <a:lnTo>
                      <a:pt x="57" y="240"/>
                    </a:lnTo>
                    <a:lnTo>
                      <a:pt x="150" y="32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90" name="Freeform 221">
                <a:extLst>
                  <a:ext uri="{FF2B5EF4-FFF2-40B4-BE49-F238E27FC236}">
                    <a16:creationId xmlns:a16="http://schemas.microsoft.com/office/drawing/2014/main" id="{BE2822C4-CB3A-4711-8367-B632C1557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6625" y="5410200"/>
                <a:ext cx="127000" cy="320675"/>
              </a:xfrm>
              <a:custGeom>
                <a:avLst/>
                <a:gdLst>
                  <a:gd name="T0" fmla="*/ 150 w 241"/>
                  <a:gd name="T1" fmla="*/ 0 h 605"/>
                  <a:gd name="T2" fmla="*/ 0 w 241"/>
                  <a:gd name="T3" fmla="*/ 605 h 605"/>
                  <a:gd name="T4" fmla="*/ 209 w 241"/>
                  <a:gd name="T5" fmla="*/ 271 h 605"/>
                  <a:gd name="T6" fmla="*/ 182 w 241"/>
                  <a:gd name="T7" fmla="*/ 213 h 605"/>
                  <a:gd name="T8" fmla="*/ 241 w 241"/>
                  <a:gd name="T9" fmla="*/ 165 h 605"/>
                  <a:gd name="T10" fmla="*/ 177 w 241"/>
                  <a:gd name="T11" fmla="*/ 17 h 605"/>
                  <a:gd name="T12" fmla="*/ 150 w 241"/>
                  <a:gd name="T13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605">
                    <a:moveTo>
                      <a:pt x="150" y="0"/>
                    </a:moveTo>
                    <a:lnTo>
                      <a:pt x="0" y="605"/>
                    </a:lnTo>
                    <a:lnTo>
                      <a:pt x="209" y="271"/>
                    </a:lnTo>
                    <a:lnTo>
                      <a:pt x="182" y="213"/>
                    </a:lnTo>
                    <a:lnTo>
                      <a:pt x="241" y="165"/>
                    </a:lnTo>
                    <a:lnTo>
                      <a:pt x="177" y="17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4081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91" name="Freeform 222">
                <a:extLst>
                  <a:ext uri="{FF2B5EF4-FFF2-40B4-BE49-F238E27FC236}">
                    <a16:creationId xmlns:a16="http://schemas.microsoft.com/office/drawing/2014/main" id="{F7860468-8A39-480C-8DA5-8E56726E0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7250" y="5394325"/>
                <a:ext cx="79375" cy="127000"/>
              </a:xfrm>
              <a:custGeom>
                <a:avLst/>
                <a:gdLst>
                  <a:gd name="T0" fmla="*/ 48 w 150"/>
                  <a:gd name="T1" fmla="*/ 0 h 240"/>
                  <a:gd name="T2" fmla="*/ 150 w 150"/>
                  <a:gd name="T3" fmla="*/ 87 h 240"/>
                  <a:gd name="T4" fmla="*/ 93 w 150"/>
                  <a:gd name="T5" fmla="*/ 240 h 240"/>
                  <a:gd name="T6" fmla="*/ 0 w 150"/>
                  <a:gd name="T7" fmla="*/ 32 h 240"/>
                  <a:gd name="T8" fmla="*/ 48 w 150"/>
                  <a:gd name="T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40">
                    <a:moveTo>
                      <a:pt x="48" y="0"/>
                    </a:moveTo>
                    <a:lnTo>
                      <a:pt x="150" y="87"/>
                    </a:lnTo>
                    <a:lnTo>
                      <a:pt x="93" y="240"/>
                    </a:lnTo>
                    <a:lnTo>
                      <a:pt x="0" y="3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92" name="Freeform 223">
                <a:extLst>
                  <a:ext uri="{FF2B5EF4-FFF2-40B4-BE49-F238E27FC236}">
                    <a16:creationId xmlns:a16="http://schemas.microsoft.com/office/drawing/2014/main" id="{690C14D2-B2AC-4808-A66C-EB466AE37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8050" y="5530850"/>
                <a:ext cx="55563" cy="200025"/>
              </a:xfrm>
              <a:custGeom>
                <a:avLst/>
                <a:gdLst>
                  <a:gd name="T0" fmla="*/ 79 w 105"/>
                  <a:gd name="T1" fmla="*/ 0 h 379"/>
                  <a:gd name="T2" fmla="*/ 28 w 105"/>
                  <a:gd name="T3" fmla="*/ 0 h 379"/>
                  <a:gd name="T4" fmla="*/ 0 w 105"/>
                  <a:gd name="T5" fmla="*/ 257 h 379"/>
                  <a:gd name="T6" fmla="*/ 54 w 105"/>
                  <a:gd name="T7" fmla="*/ 379 h 379"/>
                  <a:gd name="T8" fmla="*/ 105 w 105"/>
                  <a:gd name="T9" fmla="*/ 257 h 379"/>
                  <a:gd name="T10" fmla="*/ 79 w 105"/>
                  <a:gd name="T11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" h="379">
                    <a:moveTo>
                      <a:pt x="79" y="0"/>
                    </a:moveTo>
                    <a:lnTo>
                      <a:pt x="28" y="0"/>
                    </a:lnTo>
                    <a:lnTo>
                      <a:pt x="0" y="257"/>
                    </a:lnTo>
                    <a:lnTo>
                      <a:pt x="54" y="379"/>
                    </a:lnTo>
                    <a:lnTo>
                      <a:pt x="105" y="257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CAE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93" name="Freeform 224">
                <a:extLst>
                  <a:ext uri="{FF2B5EF4-FFF2-40B4-BE49-F238E27FC236}">
                    <a16:creationId xmlns:a16="http://schemas.microsoft.com/office/drawing/2014/main" id="{79ED3A53-1A5C-4FC2-9C02-2F8963B47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6625" y="5394325"/>
                <a:ext cx="79375" cy="106363"/>
              </a:xfrm>
              <a:custGeom>
                <a:avLst/>
                <a:gdLst>
                  <a:gd name="T0" fmla="*/ 102 w 150"/>
                  <a:gd name="T1" fmla="*/ 0 h 202"/>
                  <a:gd name="T2" fmla="*/ 0 w 150"/>
                  <a:gd name="T3" fmla="*/ 87 h 202"/>
                  <a:gd name="T4" fmla="*/ 58 w 150"/>
                  <a:gd name="T5" fmla="*/ 202 h 202"/>
                  <a:gd name="T6" fmla="*/ 150 w 150"/>
                  <a:gd name="T7" fmla="*/ 32 h 202"/>
                  <a:gd name="T8" fmla="*/ 102 w 150"/>
                  <a:gd name="T9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02">
                    <a:moveTo>
                      <a:pt x="102" y="0"/>
                    </a:moveTo>
                    <a:lnTo>
                      <a:pt x="0" y="87"/>
                    </a:lnTo>
                    <a:lnTo>
                      <a:pt x="58" y="202"/>
                    </a:lnTo>
                    <a:lnTo>
                      <a:pt x="150" y="32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94" name="Freeform 225">
                <a:extLst>
                  <a:ext uri="{FF2B5EF4-FFF2-40B4-BE49-F238E27FC236}">
                    <a16:creationId xmlns:a16="http://schemas.microsoft.com/office/drawing/2014/main" id="{71147171-0EA2-4EB3-894C-8DCF287D72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6625" y="5410200"/>
                <a:ext cx="114300" cy="320675"/>
              </a:xfrm>
              <a:custGeom>
                <a:avLst/>
                <a:gdLst>
                  <a:gd name="T0" fmla="*/ 150 w 218"/>
                  <a:gd name="T1" fmla="*/ 0 h 605"/>
                  <a:gd name="T2" fmla="*/ 0 w 218"/>
                  <a:gd name="T3" fmla="*/ 605 h 605"/>
                  <a:gd name="T4" fmla="*/ 189 w 218"/>
                  <a:gd name="T5" fmla="*/ 245 h 605"/>
                  <a:gd name="T6" fmla="*/ 158 w 218"/>
                  <a:gd name="T7" fmla="*/ 200 h 605"/>
                  <a:gd name="T8" fmla="*/ 218 w 218"/>
                  <a:gd name="T9" fmla="*/ 152 h 605"/>
                  <a:gd name="T10" fmla="*/ 177 w 218"/>
                  <a:gd name="T11" fmla="*/ 17 h 605"/>
                  <a:gd name="T12" fmla="*/ 150 w 218"/>
                  <a:gd name="T13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05">
                    <a:moveTo>
                      <a:pt x="150" y="0"/>
                    </a:moveTo>
                    <a:lnTo>
                      <a:pt x="0" y="605"/>
                    </a:lnTo>
                    <a:lnTo>
                      <a:pt x="189" y="245"/>
                    </a:lnTo>
                    <a:lnTo>
                      <a:pt x="158" y="200"/>
                    </a:lnTo>
                    <a:lnTo>
                      <a:pt x="218" y="152"/>
                    </a:lnTo>
                    <a:lnTo>
                      <a:pt x="177" y="17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4D96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95" name="Freeform 226">
                <a:extLst>
                  <a:ext uri="{FF2B5EF4-FFF2-40B4-BE49-F238E27FC236}">
                    <a16:creationId xmlns:a16="http://schemas.microsoft.com/office/drawing/2014/main" id="{DC1F6508-2784-43D1-A57E-E1D87A664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8038" y="5410200"/>
                <a:ext cx="128588" cy="320675"/>
              </a:xfrm>
              <a:custGeom>
                <a:avLst/>
                <a:gdLst>
                  <a:gd name="T0" fmla="*/ 91 w 241"/>
                  <a:gd name="T1" fmla="*/ 0 h 605"/>
                  <a:gd name="T2" fmla="*/ 241 w 241"/>
                  <a:gd name="T3" fmla="*/ 605 h 605"/>
                  <a:gd name="T4" fmla="*/ 32 w 241"/>
                  <a:gd name="T5" fmla="*/ 271 h 605"/>
                  <a:gd name="T6" fmla="*/ 59 w 241"/>
                  <a:gd name="T7" fmla="*/ 213 h 605"/>
                  <a:gd name="T8" fmla="*/ 0 w 241"/>
                  <a:gd name="T9" fmla="*/ 165 h 605"/>
                  <a:gd name="T10" fmla="*/ 64 w 241"/>
                  <a:gd name="T11" fmla="*/ 17 h 605"/>
                  <a:gd name="T12" fmla="*/ 91 w 241"/>
                  <a:gd name="T13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605">
                    <a:moveTo>
                      <a:pt x="91" y="0"/>
                    </a:moveTo>
                    <a:lnTo>
                      <a:pt x="241" y="605"/>
                    </a:lnTo>
                    <a:lnTo>
                      <a:pt x="32" y="271"/>
                    </a:lnTo>
                    <a:lnTo>
                      <a:pt x="59" y="213"/>
                    </a:lnTo>
                    <a:lnTo>
                      <a:pt x="0" y="165"/>
                    </a:lnTo>
                    <a:lnTo>
                      <a:pt x="64" y="17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4081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96" name="Freeform 227">
                <a:extLst>
                  <a:ext uri="{FF2B5EF4-FFF2-40B4-BE49-F238E27FC236}">
                    <a16:creationId xmlns:a16="http://schemas.microsoft.com/office/drawing/2014/main" id="{534712EB-C771-4667-AB02-8C4966345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0738" y="5410200"/>
                <a:ext cx="115888" cy="320675"/>
              </a:xfrm>
              <a:custGeom>
                <a:avLst/>
                <a:gdLst>
                  <a:gd name="T0" fmla="*/ 69 w 219"/>
                  <a:gd name="T1" fmla="*/ 0 h 605"/>
                  <a:gd name="T2" fmla="*/ 219 w 219"/>
                  <a:gd name="T3" fmla="*/ 605 h 605"/>
                  <a:gd name="T4" fmla="*/ 30 w 219"/>
                  <a:gd name="T5" fmla="*/ 245 h 605"/>
                  <a:gd name="T6" fmla="*/ 61 w 219"/>
                  <a:gd name="T7" fmla="*/ 200 h 605"/>
                  <a:gd name="T8" fmla="*/ 0 w 219"/>
                  <a:gd name="T9" fmla="*/ 152 h 605"/>
                  <a:gd name="T10" fmla="*/ 42 w 219"/>
                  <a:gd name="T11" fmla="*/ 17 h 605"/>
                  <a:gd name="T12" fmla="*/ 69 w 219"/>
                  <a:gd name="T13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" h="605">
                    <a:moveTo>
                      <a:pt x="69" y="0"/>
                    </a:moveTo>
                    <a:lnTo>
                      <a:pt x="219" y="605"/>
                    </a:lnTo>
                    <a:lnTo>
                      <a:pt x="30" y="245"/>
                    </a:lnTo>
                    <a:lnTo>
                      <a:pt x="61" y="200"/>
                    </a:lnTo>
                    <a:lnTo>
                      <a:pt x="0" y="152"/>
                    </a:lnTo>
                    <a:lnTo>
                      <a:pt x="42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4D96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97" name="Freeform 228">
                <a:extLst>
                  <a:ext uri="{FF2B5EF4-FFF2-40B4-BE49-F238E27FC236}">
                    <a16:creationId xmlns:a16="http://schemas.microsoft.com/office/drawing/2014/main" id="{4BEAC827-CA42-4385-AC4E-F482F2EA5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7250" y="5394325"/>
                <a:ext cx="79375" cy="106363"/>
              </a:xfrm>
              <a:custGeom>
                <a:avLst/>
                <a:gdLst>
                  <a:gd name="T0" fmla="*/ 48 w 150"/>
                  <a:gd name="T1" fmla="*/ 0 h 202"/>
                  <a:gd name="T2" fmla="*/ 150 w 150"/>
                  <a:gd name="T3" fmla="*/ 87 h 202"/>
                  <a:gd name="T4" fmla="*/ 92 w 150"/>
                  <a:gd name="T5" fmla="*/ 202 h 202"/>
                  <a:gd name="T6" fmla="*/ 0 w 150"/>
                  <a:gd name="T7" fmla="*/ 32 h 202"/>
                  <a:gd name="T8" fmla="*/ 48 w 150"/>
                  <a:gd name="T9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02">
                    <a:moveTo>
                      <a:pt x="48" y="0"/>
                    </a:moveTo>
                    <a:lnTo>
                      <a:pt x="150" y="87"/>
                    </a:lnTo>
                    <a:lnTo>
                      <a:pt x="92" y="202"/>
                    </a:lnTo>
                    <a:lnTo>
                      <a:pt x="0" y="3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98" name="Freeform 229">
                <a:extLst>
                  <a:ext uri="{FF2B5EF4-FFF2-40B4-BE49-F238E27FC236}">
                    <a16:creationId xmlns:a16="http://schemas.microsoft.com/office/drawing/2014/main" id="{3DF8E732-F264-4E6C-ADD6-4198BA743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7575" y="5497513"/>
                <a:ext cx="36513" cy="34925"/>
              </a:xfrm>
              <a:custGeom>
                <a:avLst/>
                <a:gdLst>
                  <a:gd name="T0" fmla="*/ 60 w 68"/>
                  <a:gd name="T1" fmla="*/ 0 h 66"/>
                  <a:gd name="T2" fmla="*/ 9 w 68"/>
                  <a:gd name="T3" fmla="*/ 0 h 66"/>
                  <a:gd name="T4" fmla="*/ 5 w 68"/>
                  <a:gd name="T5" fmla="*/ 10 h 66"/>
                  <a:gd name="T6" fmla="*/ 2 w 68"/>
                  <a:gd name="T7" fmla="*/ 18 h 66"/>
                  <a:gd name="T8" fmla="*/ 0 w 68"/>
                  <a:gd name="T9" fmla="*/ 26 h 66"/>
                  <a:gd name="T10" fmla="*/ 0 w 68"/>
                  <a:gd name="T11" fmla="*/ 35 h 66"/>
                  <a:gd name="T12" fmla="*/ 0 w 68"/>
                  <a:gd name="T13" fmla="*/ 42 h 66"/>
                  <a:gd name="T14" fmla="*/ 3 w 68"/>
                  <a:gd name="T15" fmla="*/ 50 h 66"/>
                  <a:gd name="T16" fmla="*/ 5 w 68"/>
                  <a:gd name="T17" fmla="*/ 58 h 66"/>
                  <a:gd name="T18" fmla="*/ 9 w 68"/>
                  <a:gd name="T19" fmla="*/ 66 h 66"/>
                  <a:gd name="T20" fmla="*/ 60 w 68"/>
                  <a:gd name="T21" fmla="*/ 66 h 66"/>
                  <a:gd name="T22" fmla="*/ 63 w 68"/>
                  <a:gd name="T23" fmla="*/ 58 h 66"/>
                  <a:gd name="T24" fmla="*/ 66 w 68"/>
                  <a:gd name="T25" fmla="*/ 50 h 66"/>
                  <a:gd name="T26" fmla="*/ 68 w 68"/>
                  <a:gd name="T27" fmla="*/ 42 h 66"/>
                  <a:gd name="T28" fmla="*/ 68 w 68"/>
                  <a:gd name="T29" fmla="*/ 35 h 66"/>
                  <a:gd name="T30" fmla="*/ 68 w 68"/>
                  <a:gd name="T31" fmla="*/ 26 h 66"/>
                  <a:gd name="T32" fmla="*/ 66 w 68"/>
                  <a:gd name="T33" fmla="*/ 18 h 66"/>
                  <a:gd name="T34" fmla="*/ 63 w 68"/>
                  <a:gd name="T35" fmla="*/ 10 h 66"/>
                  <a:gd name="T36" fmla="*/ 60 w 68"/>
                  <a:gd name="T3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8" h="66">
                    <a:moveTo>
                      <a:pt x="60" y="0"/>
                    </a:moveTo>
                    <a:lnTo>
                      <a:pt x="9" y="0"/>
                    </a:lnTo>
                    <a:lnTo>
                      <a:pt x="5" y="10"/>
                    </a:lnTo>
                    <a:lnTo>
                      <a:pt x="2" y="18"/>
                    </a:lnTo>
                    <a:lnTo>
                      <a:pt x="0" y="26"/>
                    </a:lnTo>
                    <a:lnTo>
                      <a:pt x="0" y="35"/>
                    </a:lnTo>
                    <a:lnTo>
                      <a:pt x="0" y="42"/>
                    </a:lnTo>
                    <a:lnTo>
                      <a:pt x="3" y="50"/>
                    </a:lnTo>
                    <a:lnTo>
                      <a:pt x="5" y="58"/>
                    </a:lnTo>
                    <a:lnTo>
                      <a:pt x="9" y="66"/>
                    </a:lnTo>
                    <a:lnTo>
                      <a:pt x="60" y="66"/>
                    </a:lnTo>
                    <a:lnTo>
                      <a:pt x="63" y="58"/>
                    </a:lnTo>
                    <a:lnTo>
                      <a:pt x="66" y="50"/>
                    </a:lnTo>
                    <a:lnTo>
                      <a:pt x="68" y="42"/>
                    </a:lnTo>
                    <a:lnTo>
                      <a:pt x="68" y="35"/>
                    </a:lnTo>
                    <a:lnTo>
                      <a:pt x="68" y="26"/>
                    </a:lnTo>
                    <a:lnTo>
                      <a:pt x="66" y="18"/>
                    </a:lnTo>
                    <a:lnTo>
                      <a:pt x="63" y="1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CAE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99" name="Freeform 230">
                <a:extLst>
                  <a:ext uri="{FF2B5EF4-FFF2-40B4-BE49-F238E27FC236}">
                    <a16:creationId xmlns:a16="http://schemas.microsoft.com/office/drawing/2014/main" id="{9C229A46-7C14-405B-9214-583217C57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7100" y="5740400"/>
                <a:ext cx="15875" cy="331788"/>
              </a:xfrm>
              <a:custGeom>
                <a:avLst/>
                <a:gdLst>
                  <a:gd name="T0" fmla="*/ 13 w 30"/>
                  <a:gd name="T1" fmla="*/ 629 h 629"/>
                  <a:gd name="T2" fmla="*/ 19 w 30"/>
                  <a:gd name="T3" fmla="*/ 554 h 629"/>
                  <a:gd name="T4" fmla="*/ 25 w 30"/>
                  <a:gd name="T5" fmla="*/ 478 h 629"/>
                  <a:gd name="T6" fmla="*/ 28 w 30"/>
                  <a:gd name="T7" fmla="*/ 402 h 629"/>
                  <a:gd name="T8" fmla="*/ 30 w 30"/>
                  <a:gd name="T9" fmla="*/ 325 h 629"/>
                  <a:gd name="T10" fmla="*/ 30 w 30"/>
                  <a:gd name="T11" fmla="*/ 247 h 629"/>
                  <a:gd name="T12" fmla="*/ 28 w 30"/>
                  <a:gd name="T13" fmla="*/ 167 h 629"/>
                  <a:gd name="T14" fmla="*/ 23 w 30"/>
                  <a:gd name="T15" fmla="*/ 84 h 629"/>
                  <a:gd name="T16" fmla="*/ 17 w 30"/>
                  <a:gd name="T17" fmla="*/ 0 h 629"/>
                  <a:gd name="T18" fmla="*/ 10 w 30"/>
                  <a:gd name="T19" fmla="*/ 84 h 629"/>
                  <a:gd name="T20" fmla="*/ 5 w 30"/>
                  <a:gd name="T21" fmla="*/ 167 h 629"/>
                  <a:gd name="T22" fmla="*/ 1 w 30"/>
                  <a:gd name="T23" fmla="*/ 247 h 629"/>
                  <a:gd name="T24" fmla="*/ 0 w 30"/>
                  <a:gd name="T25" fmla="*/ 325 h 629"/>
                  <a:gd name="T26" fmla="*/ 0 w 30"/>
                  <a:gd name="T27" fmla="*/ 402 h 629"/>
                  <a:gd name="T28" fmla="*/ 3 w 30"/>
                  <a:gd name="T29" fmla="*/ 478 h 629"/>
                  <a:gd name="T30" fmla="*/ 6 w 30"/>
                  <a:gd name="T31" fmla="*/ 554 h 629"/>
                  <a:gd name="T32" fmla="*/ 13 w 30"/>
                  <a:gd name="T33" fmla="*/ 629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629">
                    <a:moveTo>
                      <a:pt x="13" y="629"/>
                    </a:moveTo>
                    <a:lnTo>
                      <a:pt x="19" y="554"/>
                    </a:lnTo>
                    <a:lnTo>
                      <a:pt x="25" y="478"/>
                    </a:lnTo>
                    <a:lnTo>
                      <a:pt x="28" y="402"/>
                    </a:lnTo>
                    <a:lnTo>
                      <a:pt x="30" y="325"/>
                    </a:lnTo>
                    <a:lnTo>
                      <a:pt x="30" y="247"/>
                    </a:lnTo>
                    <a:lnTo>
                      <a:pt x="28" y="167"/>
                    </a:lnTo>
                    <a:lnTo>
                      <a:pt x="23" y="84"/>
                    </a:lnTo>
                    <a:lnTo>
                      <a:pt x="17" y="0"/>
                    </a:lnTo>
                    <a:lnTo>
                      <a:pt x="10" y="84"/>
                    </a:lnTo>
                    <a:lnTo>
                      <a:pt x="5" y="167"/>
                    </a:lnTo>
                    <a:lnTo>
                      <a:pt x="1" y="247"/>
                    </a:lnTo>
                    <a:lnTo>
                      <a:pt x="0" y="325"/>
                    </a:lnTo>
                    <a:lnTo>
                      <a:pt x="0" y="402"/>
                    </a:lnTo>
                    <a:lnTo>
                      <a:pt x="3" y="478"/>
                    </a:lnTo>
                    <a:lnTo>
                      <a:pt x="6" y="554"/>
                    </a:lnTo>
                    <a:lnTo>
                      <a:pt x="13" y="629"/>
                    </a:lnTo>
                    <a:close/>
                  </a:path>
                </a:pathLst>
              </a:custGeom>
              <a:solidFill>
                <a:srgbClr val="4081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00" name="Freeform 231">
                <a:extLst>
                  <a:ext uri="{FF2B5EF4-FFF2-40B4-BE49-F238E27FC236}">
                    <a16:creationId xmlns:a16="http://schemas.microsoft.com/office/drawing/2014/main" id="{08C42351-6DFE-47F6-80AD-A99A5FDB6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5163" y="5838825"/>
                <a:ext cx="119063" cy="28575"/>
              </a:xfrm>
              <a:custGeom>
                <a:avLst/>
                <a:gdLst>
                  <a:gd name="T0" fmla="*/ 222 w 225"/>
                  <a:gd name="T1" fmla="*/ 35 h 54"/>
                  <a:gd name="T2" fmla="*/ 225 w 225"/>
                  <a:gd name="T3" fmla="*/ 54 h 54"/>
                  <a:gd name="T4" fmla="*/ 204 w 225"/>
                  <a:gd name="T5" fmla="*/ 54 h 54"/>
                  <a:gd name="T6" fmla="*/ 40 w 225"/>
                  <a:gd name="T7" fmla="*/ 53 h 54"/>
                  <a:gd name="T8" fmla="*/ 34 w 225"/>
                  <a:gd name="T9" fmla="*/ 51 h 54"/>
                  <a:gd name="T10" fmla="*/ 28 w 225"/>
                  <a:gd name="T11" fmla="*/ 50 h 54"/>
                  <a:gd name="T12" fmla="*/ 24 w 225"/>
                  <a:gd name="T13" fmla="*/ 49 h 54"/>
                  <a:gd name="T14" fmla="*/ 19 w 225"/>
                  <a:gd name="T15" fmla="*/ 47 h 54"/>
                  <a:gd name="T16" fmla="*/ 14 w 225"/>
                  <a:gd name="T17" fmla="*/ 44 h 54"/>
                  <a:gd name="T18" fmla="*/ 11 w 225"/>
                  <a:gd name="T19" fmla="*/ 41 h 54"/>
                  <a:gd name="T20" fmla="*/ 8 w 225"/>
                  <a:gd name="T21" fmla="*/ 37 h 54"/>
                  <a:gd name="T22" fmla="*/ 6 w 225"/>
                  <a:gd name="T23" fmla="*/ 34 h 54"/>
                  <a:gd name="T24" fmla="*/ 2 w 225"/>
                  <a:gd name="T25" fmla="*/ 24 h 54"/>
                  <a:gd name="T26" fmla="*/ 0 w 225"/>
                  <a:gd name="T27" fmla="*/ 13 h 54"/>
                  <a:gd name="T28" fmla="*/ 0 w 225"/>
                  <a:gd name="T29" fmla="*/ 9 h 54"/>
                  <a:gd name="T30" fmla="*/ 0 w 225"/>
                  <a:gd name="T31" fmla="*/ 4 h 54"/>
                  <a:gd name="T32" fmla="*/ 2 w 225"/>
                  <a:gd name="T33" fmla="*/ 2 h 54"/>
                  <a:gd name="T34" fmla="*/ 5 w 225"/>
                  <a:gd name="T35" fmla="*/ 0 h 54"/>
                  <a:gd name="T36" fmla="*/ 190 w 225"/>
                  <a:gd name="T37" fmla="*/ 3 h 54"/>
                  <a:gd name="T38" fmla="*/ 196 w 225"/>
                  <a:gd name="T39" fmla="*/ 4 h 54"/>
                  <a:gd name="T40" fmla="*/ 202 w 225"/>
                  <a:gd name="T41" fmla="*/ 5 h 54"/>
                  <a:gd name="T42" fmla="*/ 207 w 225"/>
                  <a:gd name="T43" fmla="*/ 9 h 54"/>
                  <a:gd name="T44" fmla="*/ 211 w 225"/>
                  <a:gd name="T45" fmla="*/ 12 h 54"/>
                  <a:gd name="T46" fmla="*/ 216 w 225"/>
                  <a:gd name="T47" fmla="*/ 17 h 54"/>
                  <a:gd name="T48" fmla="*/ 219 w 225"/>
                  <a:gd name="T49" fmla="*/ 23 h 54"/>
                  <a:gd name="T50" fmla="*/ 221 w 225"/>
                  <a:gd name="T51" fmla="*/ 29 h 54"/>
                  <a:gd name="T52" fmla="*/ 222 w 225"/>
                  <a:gd name="T53" fmla="*/ 3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5" h="54">
                    <a:moveTo>
                      <a:pt x="222" y="35"/>
                    </a:moveTo>
                    <a:lnTo>
                      <a:pt x="225" y="54"/>
                    </a:lnTo>
                    <a:lnTo>
                      <a:pt x="204" y="54"/>
                    </a:lnTo>
                    <a:lnTo>
                      <a:pt x="40" y="53"/>
                    </a:lnTo>
                    <a:lnTo>
                      <a:pt x="34" y="51"/>
                    </a:lnTo>
                    <a:lnTo>
                      <a:pt x="28" y="50"/>
                    </a:lnTo>
                    <a:lnTo>
                      <a:pt x="24" y="49"/>
                    </a:lnTo>
                    <a:lnTo>
                      <a:pt x="19" y="47"/>
                    </a:lnTo>
                    <a:lnTo>
                      <a:pt x="14" y="44"/>
                    </a:lnTo>
                    <a:lnTo>
                      <a:pt x="11" y="41"/>
                    </a:lnTo>
                    <a:lnTo>
                      <a:pt x="8" y="37"/>
                    </a:lnTo>
                    <a:lnTo>
                      <a:pt x="6" y="34"/>
                    </a:lnTo>
                    <a:lnTo>
                      <a:pt x="2" y="24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190" y="3"/>
                    </a:lnTo>
                    <a:lnTo>
                      <a:pt x="196" y="4"/>
                    </a:lnTo>
                    <a:lnTo>
                      <a:pt x="202" y="5"/>
                    </a:lnTo>
                    <a:lnTo>
                      <a:pt x="207" y="9"/>
                    </a:lnTo>
                    <a:lnTo>
                      <a:pt x="211" y="12"/>
                    </a:lnTo>
                    <a:lnTo>
                      <a:pt x="216" y="17"/>
                    </a:lnTo>
                    <a:lnTo>
                      <a:pt x="219" y="23"/>
                    </a:lnTo>
                    <a:lnTo>
                      <a:pt x="221" y="29"/>
                    </a:lnTo>
                    <a:lnTo>
                      <a:pt x="222" y="35"/>
                    </a:lnTo>
                    <a:close/>
                  </a:path>
                </a:pathLst>
              </a:custGeom>
              <a:solidFill>
                <a:srgbClr val="FFD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01" name="Freeform 232">
                <a:extLst>
                  <a:ext uri="{FF2B5EF4-FFF2-40B4-BE49-F238E27FC236}">
                    <a16:creationId xmlns:a16="http://schemas.microsoft.com/office/drawing/2014/main" id="{5903FC3A-D71E-42EC-88AC-D0BFEB49D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5163" y="5838825"/>
                <a:ext cx="22225" cy="9525"/>
              </a:xfrm>
              <a:custGeom>
                <a:avLst/>
                <a:gdLst>
                  <a:gd name="T0" fmla="*/ 0 w 41"/>
                  <a:gd name="T1" fmla="*/ 5 h 17"/>
                  <a:gd name="T2" fmla="*/ 1 w 41"/>
                  <a:gd name="T3" fmla="*/ 3 h 17"/>
                  <a:gd name="T4" fmla="*/ 1 w 41"/>
                  <a:gd name="T5" fmla="*/ 2 h 17"/>
                  <a:gd name="T6" fmla="*/ 2 w 41"/>
                  <a:gd name="T7" fmla="*/ 0 h 17"/>
                  <a:gd name="T8" fmla="*/ 3 w 41"/>
                  <a:gd name="T9" fmla="*/ 0 h 17"/>
                  <a:gd name="T10" fmla="*/ 41 w 41"/>
                  <a:gd name="T11" fmla="*/ 2 h 17"/>
                  <a:gd name="T12" fmla="*/ 40 w 41"/>
                  <a:gd name="T13" fmla="*/ 6 h 17"/>
                  <a:gd name="T14" fmla="*/ 38 w 41"/>
                  <a:gd name="T15" fmla="*/ 11 h 17"/>
                  <a:gd name="T16" fmla="*/ 34 w 41"/>
                  <a:gd name="T17" fmla="*/ 15 h 17"/>
                  <a:gd name="T18" fmla="*/ 29 w 41"/>
                  <a:gd name="T19" fmla="*/ 16 h 17"/>
                  <a:gd name="T20" fmla="*/ 24 w 41"/>
                  <a:gd name="T21" fmla="*/ 17 h 17"/>
                  <a:gd name="T22" fmla="*/ 18 w 41"/>
                  <a:gd name="T23" fmla="*/ 17 h 17"/>
                  <a:gd name="T24" fmla="*/ 12 w 41"/>
                  <a:gd name="T25" fmla="*/ 16 h 17"/>
                  <a:gd name="T26" fmla="*/ 6 w 41"/>
                  <a:gd name="T27" fmla="*/ 15 h 17"/>
                  <a:gd name="T28" fmla="*/ 5 w 41"/>
                  <a:gd name="T29" fmla="*/ 13 h 17"/>
                  <a:gd name="T30" fmla="*/ 2 w 41"/>
                  <a:gd name="T31" fmla="*/ 11 h 17"/>
                  <a:gd name="T32" fmla="*/ 1 w 41"/>
                  <a:gd name="T33" fmla="*/ 9 h 17"/>
                  <a:gd name="T34" fmla="*/ 0 w 41"/>
                  <a:gd name="T35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1" h="17">
                    <a:moveTo>
                      <a:pt x="0" y="5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1" y="2"/>
                    </a:lnTo>
                    <a:lnTo>
                      <a:pt x="40" y="6"/>
                    </a:lnTo>
                    <a:lnTo>
                      <a:pt x="38" y="11"/>
                    </a:lnTo>
                    <a:lnTo>
                      <a:pt x="34" y="15"/>
                    </a:lnTo>
                    <a:lnTo>
                      <a:pt x="29" y="16"/>
                    </a:lnTo>
                    <a:lnTo>
                      <a:pt x="24" y="17"/>
                    </a:lnTo>
                    <a:lnTo>
                      <a:pt x="18" y="17"/>
                    </a:lnTo>
                    <a:lnTo>
                      <a:pt x="12" y="16"/>
                    </a:lnTo>
                    <a:lnTo>
                      <a:pt x="6" y="15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1" y="9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E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02" name="Freeform 233">
                <a:extLst>
                  <a:ext uri="{FF2B5EF4-FFF2-40B4-BE49-F238E27FC236}">
                    <a16:creationId xmlns:a16="http://schemas.microsoft.com/office/drawing/2014/main" id="{EC410F3B-4CE3-4A7E-B570-E378D55D0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8650" y="5832475"/>
                <a:ext cx="157163" cy="115888"/>
              </a:xfrm>
              <a:custGeom>
                <a:avLst/>
                <a:gdLst>
                  <a:gd name="T0" fmla="*/ 29 w 295"/>
                  <a:gd name="T1" fmla="*/ 13 h 220"/>
                  <a:gd name="T2" fmla="*/ 0 w 295"/>
                  <a:gd name="T3" fmla="*/ 120 h 220"/>
                  <a:gd name="T4" fmla="*/ 92 w 295"/>
                  <a:gd name="T5" fmla="*/ 174 h 220"/>
                  <a:gd name="T6" fmla="*/ 109 w 295"/>
                  <a:gd name="T7" fmla="*/ 184 h 220"/>
                  <a:gd name="T8" fmla="*/ 127 w 295"/>
                  <a:gd name="T9" fmla="*/ 195 h 220"/>
                  <a:gd name="T10" fmla="*/ 144 w 295"/>
                  <a:gd name="T11" fmla="*/ 203 h 220"/>
                  <a:gd name="T12" fmla="*/ 160 w 295"/>
                  <a:gd name="T13" fmla="*/ 212 h 220"/>
                  <a:gd name="T14" fmla="*/ 176 w 295"/>
                  <a:gd name="T15" fmla="*/ 216 h 220"/>
                  <a:gd name="T16" fmla="*/ 191 w 295"/>
                  <a:gd name="T17" fmla="*/ 220 h 220"/>
                  <a:gd name="T18" fmla="*/ 198 w 295"/>
                  <a:gd name="T19" fmla="*/ 220 h 220"/>
                  <a:gd name="T20" fmla="*/ 206 w 295"/>
                  <a:gd name="T21" fmla="*/ 219 h 220"/>
                  <a:gd name="T22" fmla="*/ 213 w 295"/>
                  <a:gd name="T23" fmla="*/ 218 h 220"/>
                  <a:gd name="T24" fmla="*/ 220 w 295"/>
                  <a:gd name="T25" fmla="*/ 215 h 220"/>
                  <a:gd name="T26" fmla="*/ 226 w 295"/>
                  <a:gd name="T27" fmla="*/ 212 h 220"/>
                  <a:gd name="T28" fmla="*/ 233 w 295"/>
                  <a:gd name="T29" fmla="*/ 207 h 220"/>
                  <a:gd name="T30" fmla="*/ 241 w 295"/>
                  <a:gd name="T31" fmla="*/ 200 h 220"/>
                  <a:gd name="T32" fmla="*/ 248 w 295"/>
                  <a:gd name="T33" fmla="*/ 193 h 220"/>
                  <a:gd name="T34" fmla="*/ 257 w 295"/>
                  <a:gd name="T35" fmla="*/ 183 h 220"/>
                  <a:gd name="T36" fmla="*/ 264 w 295"/>
                  <a:gd name="T37" fmla="*/ 174 h 220"/>
                  <a:gd name="T38" fmla="*/ 271 w 295"/>
                  <a:gd name="T39" fmla="*/ 164 h 220"/>
                  <a:gd name="T40" fmla="*/ 278 w 295"/>
                  <a:gd name="T41" fmla="*/ 154 h 220"/>
                  <a:gd name="T42" fmla="*/ 284 w 295"/>
                  <a:gd name="T43" fmla="*/ 143 h 220"/>
                  <a:gd name="T44" fmla="*/ 289 w 295"/>
                  <a:gd name="T45" fmla="*/ 132 h 220"/>
                  <a:gd name="T46" fmla="*/ 292 w 295"/>
                  <a:gd name="T47" fmla="*/ 121 h 220"/>
                  <a:gd name="T48" fmla="*/ 295 w 295"/>
                  <a:gd name="T49" fmla="*/ 112 h 220"/>
                  <a:gd name="T50" fmla="*/ 295 w 295"/>
                  <a:gd name="T51" fmla="*/ 104 h 220"/>
                  <a:gd name="T52" fmla="*/ 294 w 295"/>
                  <a:gd name="T53" fmla="*/ 95 h 220"/>
                  <a:gd name="T54" fmla="*/ 291 w 295"/>
                  <a:gd name="T55" fmla="*/ 92 h 220"/>
                  <a:gd name="T56" fmla="*/ 289 w 295"/>
                  <a:gd name="T57" fmla="*/ 88 h 220"/>
                  <a:gd name="T58" fmla="*/ 286 w 295"/>
                  <a:gd name="T59" fmla="*/ 86 h 220"/>
                  <a:gd name="T60" fmla="*/ 283 w 295"/>
                  <a:gd name="T61" fmla="*/ 83 h 220"/>
                  <a:gd name="T62" fmla="*/ 166 w 295"/>
                  <a:gd name="T63" fmla="*/ 0 h 220"/>
                  <a:gd name="T64" fmla="*/ 29 w 295"/>
                  <a:gd name="T65" fmla="*/ 13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20">
                    <a:moveTo>
                      <a:pt x="29" y="13"/>
                    </a:moveTo>
                    <a:lnTo>
                      <a:pt x="0" y="120"/>
                    </a:lnTo>
                    <a:lnTo>
                      <a:pt x="92" y="174"/>
                    </a:lnTo>
                    <a:lnTo>
                      <a:pt x="109" y="184"/>
                    </a:lnTo>
                    <a:lnTo>
                      <a:pt x="127" y="195"/>
                    </a:lnTo>
                    <a:lnTo>
                      <a:pt x="144" y="203"/>
                    </a:lnTo>
                    <a:lnTo>
                      <a:pt x="160" y="212"/>
                    </a:lnTo>
                    <a:lnTo>
                      <a:pt x="176" y="216"/>
                    </a:lnTo>
                    <a:lnTo>
                      <a:pt x="191" y="220"/>
                    </a:lnTo>
                    <a:lnTo>
                      <a:pt x="198" y="220"/>
                    </a:lnTo>
                    <a:lnTo>
                      <a:pt x="206" y="219"/>
                    </a:lnTo>
                    <a:lnTo>
                      <a:pt x="213" y="218"/>
                    </a:lnTo>
                    <a:lnTo>
                      <a:pt x="220" y="215"/>
                    </a:lnTo>
                    <a:lnTo>
                      <a:pt x="226" y="212"/>
                    </a:lnTo>
                    <a:lnTo>
                      <a:pt x="233" y="207"/>
                    </a:lnTo>
                    <a:lnTo>
                      <a:pt x="241" y="200"/>
                    </a:lnTo>
                    <a:lnTo>
                      <a:pt x="248" y="193"/>
                    </a:lnTo>
                    <a:lnTo>
                      <a:pt x="257" y="183"/>
                    </a:lnTo>
                    <a:lnTo>
                      <a:pt x="264" y="174"/>
                    </a:lnTo>
                    <a:lnTo>
                      <a:pt x="271" y="164"/>
                    </a:lnTo>
                    <a:lnTo>
                      <a:pt x="278" y="154"/>
                    </a:lnTo>
                    <a:lnTo>
                      <a:pt x="284" y="143"/>
                    </a:lnTo>
                    <a:lnTo>
                      <a:pt x="289" y="132"/>
                    </a:lnTo>
                    <a:lnTo>
                      <a:pt x="292" y="121"/>
                    </a:lnTo>
                    <a:lnTo>
                      <a:pt x="295" y="112"/>
                    </a:lnTo>
                    <a:lnTo>
                      <a:pt x="295" y="104"/>
                    </a:lnTo>
                    <a:lnTo>
                      <a:pt x="294" y="95"/>
                    </a:lnTo>
                    <a:lnTo>
                      <a:pt x="291" y="92"/>
                    </a:lnTo>
                    <a:lnTo>
                      <a:pt x="289" y="88"/>
                    </a:lnTo>
                    <a:lnTo>
                      <a:pt x="286" y="86"/>
                    </a:lnTo>
                    <a:lnTo>
                      <a:pt x="283" y="83"/>
                    </a:lnTo>
                    <a:lnTo>
                      <a:pt x="166" y="0"/>
                    </a:lnTo>
                    <a:lnTo>
                      <a:pt x="29" y="13"/>
                    </a:lnTo>
                    <a:close/>
                  </a:path>
                </a:pathLst>
              </a:custGeom>
              <a:solidFill>
                <a:srgbClr val="FFD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03" name="Freeform 234">
                <a:extLst>
                  <a:ext uri="{FF2B5EF4-FFF2-40B4-BE49-F238E27FC236}">
                    <a16:creationId xmlns:a16="http://schemas.microsoft.com/office/drawing/2014/main" id="{E1FF9DAE-B659-42EB-84DA-D89598049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0563" y="5840413"/>
                <a:ext cx="152400" cy="109538"/>
              </a:xfrm>
              <a:custGeom>
                <a:avLst/>
                <a:gdLst>
                  <a:gd name="T0" fmla="*/ 272 w 289"/>
                  <a:gd name="T1" fmla="*/ 27 h 207"/>
                  <a:gd name="T2" fmla="*/ 289 w 289"/>
                  <a:gd name="T3" fmla="*/ 138 h 207"/>
                  <a:gd name="T4" fmla="*/ 193 w 289"/>
                  <a:gd name="T5" fmla="*/ 182 h 207"/>
                  <a:gd name="T6" fmla="*/ 174 w 289"/>
                  <a:gd name="T7" fmla="*/ 190 h 207"/>
                  <a:gd name="T8" fmla="*/ 156 w 289"/>
                  <a:gd name="T9" fmla="*/ 196 h 207"/>
                  <a:gd name="T10" fmla="*/ 137 w 289"/>
                  <a:gd name="T11" fmla="*/ 202 h 207"/>
                  <a:gd name="T12" fmla="*/ 120 w 289"/>
                  <a:gd name="T13" fmla="*/ 205 h 207"/>
                  <a:gd name="T14" fmla="*/ 104 w 289"/>
                  <a:gd name="T15" fmla="*/ 207 h 207"/>
                  <a:gd name="T16" fmla="*/ 88 w 289"/>
                  <a:gd name="T17" fmla="*/ 207 h 207"/>
                  <a:gd name="T18" fmla="*/ 81 w 289"/>
                  <a:gd name="T19" fmla="*/ 205 h 207"/>
                  <a:gd name="T20" fmla="*/ 74 w 289"/>
                  <a:gd name="T21" fmla="*/ 204 h 207"/>
                  <a:gd name="T22" fmla="*/ 67 w 289"/>
                  <a:gd name="T23" fmla="*/ 202 h 207"/>
                  <a:gd name="T24" fmla="*/ 60 w 289"/>
                  <a:gd name="T25" fmla="*/ 199 h 207"/>
                  <a:gd name="T26" fmla="*/ 54 w 289"/>
                  <a:gd name="T27" fmla="*/ 195 h 207"/>
                  <a:gd name="T28" fmla="*/ 47 w 289"/>
                  <a:gd name="T29" fmla="*/ 190 h 207"/>
                  <a:gd name="T30" fmla="*/ 40 w 289"/>
                  <a:gd name="T31" fmla="*/ 183 h 207"/>
                  <a:gd name="T32" fmla="*/ 34 w 289"/>
                  <a:gd name="T33" fmla="*/ 175 h 207"/>
                  <a:gd name="T34" fmla="*/ 26 w 289"/>
                  <a:gd name="T35" fmla="*/ 165 h 207"/>
                  <a:gd name="T36" fmla="*/ 21 w 289"/>
                  <a:gd name="T37" fmla="*/ 154 h 207"/>
                  <a:gd name="T38" fmla="*/ 15 w 289"/>
                  <a:gd name="T39" fmla="*/ 144 h 207"/>
                  <a:gd name="T40" fmla="*/ 10 w 289"/>
                  <a:gd name="T41" fmla="*/ 133 h 207"/>
                  <a:gd name="T42" fmla="*/ 5 w 289"/>
                  <a:gd name="T43" fmla="*/ 122 h 207"/>
                  <a:gd name="T44" fmla="*/ 3 w 289"/>
                  <a:gd name="T45" fmla="*/ 112 h 207"/>
                  <a:gd name="T46" fmla="*/ 0 w 289"/>
                  <a:gd name="T47" fmla="*/ 102 h 207"/>
                  <a:gd name="T48" fmla="*/ 0 w 289"/>
                  <a:gd name="T49" fmla="*/ 91 h 207"/>
                  <a:gd name="T50" fmla="*/ 2 w 289"/>
                  <a:gd name="T51" fmla="*/ 83 h 207"/>
                  <a:gd name="T52" fmla="*/ 4 w 289"/>
                  <a:gd name="T53" fmla="*/ 76 h 207"/>
                  <a:gd name="T54" fmla="*/ 6 w 289"/>
                  <a:gd name="T55" fmla="*/ 72 h 207"/>
                  <a:gd name="T56" fmla="*/ 9 w 289"/>
                  <a:gd name="T57" fmla="*/ 70 h 207"/>
                  <a:gd name="T58" fmla="*/ 12 w 289"/>
                  <a:gd name="T59" fmla="*/ 66 h 207"/>
                  <a:gd name="T60" fmla="*/ 16 w 289"/>
                  <a:gd name="T61" fmla="*/ 65 h 207"/>
                  <a:gd name="T62" fmla="*/ 151 w 289"/>
                  <a:gd name="T63" fmla="*/ 0 h 207"/>
                  <a:gd name="T64" fmla="*/ 272 w 289"/>
                  <a:gd name="T65" fmla="*/ 2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9" h="207">
                    <a:moveTo>
                      <a:pt x="272" y="27"/>
                    </a:moveTo>
                    <a:lnTo>
                      <a:pt x="289" y="138"/>
                    </a:lnTo>
                    <a:lnTo>
                      <a:pt x="193" y="182"/>
                    </a:lnTo>
                    <a:lnTo>
                      <a:pt x="174" y="190"/>
                    </a:lnTo>
                    <a:lnTo>
                      <a:pt x="156" y="196"/>
                    </a:lnTo>
                    <a:lnTo>
                      <a:pt x="137" y="202"/>
                    </a:lnTo>
                    <a:lnTo>
                      <a:pt x="120" y="205"/>
                    </a:lnTo>
                    <a:lnTo>
                      <a:pt x="104" y="207"/>
                    </a:lnTo>
                    <a:lnTo>
                      <a:pt x="88" y="207"/>
                    </a:lnTo>
                    <a:lnTo>
                      <a:pt x="81" y="205"/>
                    </a:lnTo>
                    <a:lnTo>
                      <a:pt x="74" y="204"/>
                    </a:lnTo>
                    <a:lnTo>
                      <a:pt x="67" y="202"/>
                    </a:lnTo>
                    <a:lnTo>
                      <a:pt x="60" y="199"/>
                    </a:lnTo>
                    <a:lnTo>
                      <a:pt x="54" y="195"/>
                    </a:lnTo>
                    <a:lnTo>
                      <a:pt x="47" y="190"/>
                    </a:lnTo>
                    <a:lnTo>
                      <a:pt x="40" y="183"/>
                    </a:lnTo>
                    <a:lnTo>
                      <a:pt x="34" y="175"/>
                    </a:lnTo>
                    <a:lnTo>
                      <a:pt x="26" y="165"/>
                    </a:lnTo>
                    <a:lnTo>
                      <a:pt x="21" y="154"/>
                    </a:lnTo>
                    <a:lnTo>
                      <a:pt x="15" y="144"/>
                    </a:lnTo>
                    <a:lnTo>
                      <a:pt x="10" y="133"/>
                    </a:lnTo>
                    <a:lnTo>
                      <a:pt x="5" y="122"/>
                    </a:lnTo>
                    <a:lnTo>
                      <a:pt x="3" y="112"/>
                    </a:lnTo>
                    <a:lnTo>
                      <a:pt x="0" y="102"/>
                    </a:lnTo>
                    <a:lnTo>
                      <a:pt x="0" y="91"/>
                    </a:lnTo>
                    <a:lnTo>
                      <a:pt x="2" y="83"/>
                    </a:lnTo>
                    <a:lnTo>
                      <a:pt x="4" y="76"/>
                    </a:lnTo>
                    <a:lnTo>
                      <a:pt x="6" y="72"/>
                    </a:lnTo>
                    <a:lnTo>
                      <a:pt x="9" y="70"/>
                    </a:lnTo>
                    <a:lnTo>
                      <a:pt x="12" y="66"/>
                    </a:lnTo>
                    <a:lnTo>
                      <a:pt x="16" y="65"/>
                    </a:lnTo>
                    <a:lnTo>
                      <a:pt x="151" y="0"/>
                    </a:lnTo>
                    <a:lnTo>
                      <a:pt x="272" y="27"/>
                    </a:lnTo>
                    <a:close/>
                  </a:path>
                </a:pathLst>
              </a:cu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04" name="Freeform 235">
                <a:extLst>
                  <a:ext uri="{FF2B5EF4-FFF2-40B4-BE49-F238E27FC236}">
                    <a16:creationId xmlns:a16="http://schemas.microsoft.com/office/drawing/2014/main" id="{4845508E-0861-4C02-96AA-DC95DA1C8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5325" y="5840413"/>
                <a:ext cx="153988" cy="114300"/>
              </a:xfrm>
              <a:custGeom>
                <a:avLst/>
                <a:gdLst>
                  <a:gd name="T0" fmla="*/ 275 w 291"/>
                  <a:gd name="T1" fmla="*/ 28 h 216"/>
                  <a:gd name="T2" fmla="*/ 291 w 291"/>
                  <a:gd name="T3" fmla="*/ 139 h 216"/>
                  <a:gd name="T4" fmla="*/ 196 w 291"/>
                  <a:gd name="T5" fmla="*/ 182 h 216"/>
                  <a:gd name="T6" fmla="*/ 177 w 291"/>
                  <a:gd name="T7" fmla="*/ 191 h 216"/>
                  <a:gd name="T8" fmla="*/ 158 w 291"/>
                  <a:gd name="T9" fmla="*/ 198 h 216"/>
                  <a:gd name="T10" fmla="*/ 140 w 291"/>
                  <a:gd name="T11" fmla="*/ 207 h 216"/>
                  <a:gd name="T12" fmla="*/ 122 w 291"/>
                  <a:gd name="T13" fmla="*/ 211 h 216"/>
                  <a:gd name="T14" fmla="*/ 106 w 291"/>
                  <a:gd name="T15" fmla="*/ 215 h 216"/>
                  <a:gd name="T16" fmla="*/ 90 w 291"/>
                  <a:gd name="T17" fmla="*/ 216 h 216"/>
                  <a:gd name="T18" fmla="*/ 83 w 291"/>
                  <a:gd name="T19" fmla="*/ 216 h 216"/>
                  <a:gd name="T20" fmla="*/ 76 w 291"/>
                  <a:gd name="T21" fmla="*/ 215 h 216"/>
                  <a:gd name="T22" fmla="*/ 70 w 291"/>
                  <a:gd name="T23" fmla="*/ 213 h 216"/>
                  <a:gd name="T24" fmla="*/ 63 w 291"/>
                  <a:gd name="T25" fmla="*/ 210 h 216"/>
                  <a:gd name="T26" fmla="*/ 57 w 291"/>
                  <a:gd name="T27" fmla="*/ 205 h 216"/>
                  <a:gd name="T28" fmla="*/ 51 w 291"/>
                  <a:gd name="T29" fmla="*/ 199 h 216"/>
                  <a:gd name="T30" fmla="*/ 44 w 291"/>
                  <a:gd name="T31" fmla="*/ 192 h 216"/>
                  <a:gd name="T32" fmla="*/ 37 w 291"/>
                  <a:gd name="T33" fmla="*/ 184 h 216"/>
                  <a:gd name="T34" fmla="*/ 30 w 291"/>
                  <a:gd name="T35" fmla="*/ 175 h 216"/>
                  <a:gd name="T36" fmla="*/ 24 w 291"/>
                  <a:gd name="T37" fmla="*/ 164 h 216"/>
                  <a:gd name="T38" fmla="*/ 18 w 291"/>
                  <a:gd name="T39" fmla="*/ 153 h 216"/>
                  <a:gd name="T40" fmla="*/ 12 w 291"/>
                  <a:gd name="T41" fmla="*/ 141 h 216"/>
                  <a:gd name="T42" fmla="*/ 7 w 291"/>
                  <a:gd name="T43" fmla="*/ 131 h 216"/>
                  <a:gd name="T44" fmla="*/ 3 w 291"/>
                  <a:gd name="T45" fmla="*/ 120 h 216"/>
                  <a:gd name="T46" fmla="*/ 1 w 291"/>
                  <a:gd name="T47" fmla="*/ 109 h 216"/>
                  <a:gd name="T48" fmla="*/ 0 w 291"/>
                  <a:gd name="T49" fmla="*/ 98 h 216"/>
                  <a:gd name="T50" fmla="*/ 1 w 291"/>
                  <a:gd name="T51" fmla="*/ 90 h 216"/>
                  <a:gd name="T52" fmla="*/ 3 w 291"/>
                  <a:gd name="T53" fmla="*/ 82 h 216"/>
                  <a:gd name="T54" fmla="*/ 5 w 291"/>
                  <a:gd name="T55" fmla="*/ 79 h 216"/>
                  <a:gd name="T56" fmla="*/ 7 w 291"/>
                  <a:gd name="T57" fmla="*/ 76 h 216"/>
                  <a:gd name="T58" fmla="*/ 11 w 291"/>
                  <a:gd name="T59" fmla="*/ 74 h 216"/>
                  <a:gd name="T60" fmla="*/ 14 w 291"/>
                  <a:gd name="T61" fmla="*/ 71 h 216"/>
                  <a:gd name="T62" fmla="*/ 142 w 291"/>
                  <a:gd name="T63" fmla="*/ 0 h 216"/>
                  <a:gd name="T64" fmla="*/ 275 w 291"/>
                  <a:gd name="T65" fmla="*/ 28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1" h="216">
                    <a:moveTo>
                      <a:pt x="275" y="28"/>
                    </a:moveTo>
                    <a:lnTo>
                      <a:pt x="291" y="139"/>
                    </a:lnTo>
                    <a:lnTo>
                      <a:pt x="196" y="182"/>
                    </a:lnTo>
                    <a:lnTo>
                      <a:pt x="177" y="191"/>
                    </a:lnTo>
                    <a:lnTo>
                      <a:pt x="158" y="198"/>
                    </a:lnTo>
                    <a:lnTo>
                      <a:pt x="140" y="207"/>
                    </a:lnTo>
                    <a:lnTo>
                      <a:pt x="122" y="211"/>
                    </a:lnTo>
                    <a:lnTo>
                      <a:pt x="106" y="215"/>
                    </a:lnTo>
                    <a:lnTo>
                      <a:pt x="90" y="216"/>
                    </a:lnTo>
                    <a:lnTo>
                      <a:pt x="83" y="216"/>
                    </a:lnTo>
                    <a:lnTo>
                      <a:pt x="76" y="215"/>
                    </a:lnTo>
                    <a:lnTo>
                      <a:pt x="70" y="213"/>
                    </a:lnTo>
                    <a:lnTo>
                      <a:pt x="63" y="210"/>
                    </a:lnTo>
                    <a:lnTo>
                      <a:pt x="57" y="205"/>
                    </a:lnTo>
                    <a:lnTo>
                      <a:pt x="51" y="199"/>
                    </a:lnTo>
                    <a:lnTo>
                      <a:pt x="44" y="192"/>
                    </a:lnTo>
                    <a:lnTo>
                      <a:pt x="37" y="184"/>
                    </a:lnTo>
                    <a:lnTo>
                      <a:pt x="30" y="175"/>
                    </a:lnTo>
                    <a:lnTo>
                      <a:pt x="24" y="164"/>
                    </a:lnTo>
                    <a:lnTo>
                      <a:pt x="18" y="153"/>
                    </a:lnTo>
                    <a:lnTo>
                      <a:pt x="12" y="141"/>
                    </a:lnTo>
                    <a:lnTo>
                      <a:pt x="7" y="131"/>
                    </a:lnTo>
                    <a:lnTo>
                      <a:pt x="3" y="120"/>
                    </a:lnTo>
                    <a:lnTo>
                      <a:pt x="1" y="109"/>
                    </a:lnTo>
                    <a:lnTo>
                      <a:pt x="0" y="98"/>
                    </a:lnTo>
                    <a:lnTo>
                      <a:pt x="1" y="90"/>
                    </a:lnTo>
                    <a:lnTo>
                      <a:pt x="3" y="82"/>
                    </a:lnTo>
                    <a:lnTo>
                      <a:pt x="5" y="79"/>
                    </a:lnTo>
                    <a:lnTo>
                      <a:pt x="7" y="76"/>
                    </a:lnTo>
                    <a:lnTo>
                      <a:pt x="11" y="74"/>
                    </a:lnTo>
                    <a:lnTo>
                      <a:pt x="14" y="71"/>
                    </a:lnTo>
                    <a:lnTo>
                      <a:pt x="142" y="0"/>
                    </a:lnTo>
                    <a:lnTo>
                      <a:pt x="275" y="28"/>
                    </a:lnTo>
                    <a:close/>
                  </a:path>
                </a:pathLst>
              </a:custGeom>
              <a:solidFill>
                <a:srgbClr val="FFD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05" name="Freeform 236">
                <a:extLst>
                  <a:ext uri="{FF2B5EF4-FFF2-40B4-BE49-F238E27FC236}">
                    <a16:creationId xmlns:a16="http://schemas.microsoft.com/office/drawing/2014/main" id="{4743CFE2-2E77-4471-B970-5C35938E9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2325" y="5834063"/>
                <a:ext cx="66675" cy="106363"/>
              </a:xfrm>
              <a:custGeom>
                <a:avLst/>
                <a:gdLst>
                  <a:gd name="T0" fmla="*/ 80 w 126"/>
                  <a:gd name="T1" fmla="*/ 0 h 203"/>
                  <a:gd name="T2" fmla="*/ 126 w 126"/>
                  <a:gd name="T3" fmla="*/ 184 h 203"/>
                  <a:gd name="T4" fmla="*/ 45 w 126"/>
                  <a:gd name="T5" fmla="*/ 203 h 203"/>
                  <a:gd name="T6" fmla="*/ 0 w 126"/>
                  <a:gd name="T7" fmla="*/ 17 h 203"/>
                  <a:gd name="T8" fmla="*/ 80 w 126"/>
                  <a:gd name="T9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203">
                    <a:moveTo>
                      <a:pt x="80" y="0"/>
                    </a:moveTo>
                    <a:lnTo>
                      <a:pt x="126" y="184"/>
                    </a:lnTo>
                    <a:lnTo>
                      <a:pt x="45" y="203"/>
                    </a:lnTo>
                    <a:lnTo>
                      <a:pt x="0" y="17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06" name="Freeform 237">
                <a:extLst>
                  <a:ext uri="{FF2B5EF4-FFF2-40B4-BE49-F238E27FC236}">
                    <a16:creationId xmlns:a16="http://schemas.microsoft.com/office/drawing/2014/main" id="{13524163-32DE-48F0-AB4F-4AA879DC8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7725" y="5497513"/>
                <a:ext cx="319088" cy="441325"/>
              </a:xfrm>
              <a:custGeom>
                <a:avLst/>
                <a:gdLst>
                  <a:gd name="T0" fmla="*/ 599 w 601"/>
                  <a:gd name="T1" fmla="*/ 56 h 836"/>
                  <a:gd name="T2" fmla="*/ 601 w 601"/>
                  <a:gd name="T3" fmla="*/ 48 h 836"/>
                  <a:gd name="T4" fmla="*/ 599 w 601"/>
                  <a:gd name="T5" fmla="*/ 40 h 836"/>
                  <a:gd name="T6" fmla="*/ 598 w 601"/>
                  <a:gd name="T7" fmla="*/ 33 h 836"/>
                  <a:gd name="T8" fmla="*/ 595 w 601"/>
                  <a:gd name="T9" fmla="*/ 27 h 836"/>
                  <a:gd name="T10" fmla="*/ 586 w 601"/>
                  <a:gd name="T11" fmla="*/ 13 h 836"/>
                  <a:gd name="T12" fmla="*/ 574 w 601"/>
                  <a:gd name="T13" fmla="*/ 0 h 836"/>
                  <a:gd name="T14" fmla="*/ 566 w 601"/>
                  <a:gd name="T15" fmla="*/ 1 h 836"/>
                  <a:gd name="T16" fmla="*/ 557 w 601"/>
                  <a:gd name="T17" fmla="*/ 5 h 836"/>
                  <a:gd name="T18" fmla="*/ 547 w 601"/>
                  <a:gd name="T19" fmla="*/ 8 h 836"/>
                  <a:gd name="T20" fmla="*/ 539 w 601"/>
                  <a:gd name="T21" fmla="*/ 12 h 836"/>
                  <a:gd name="T22" fmla="*/ 521 w 601"/>
                  <a:gd name="T23" fmla="*/ 21 h 836"/>
                  <a:gd name="T24" fmla="*/ 504 w 601"/>
                  <a:gd name="T25" fmla="*/ 33 h 836"/>
                  <a:gd name="T26" fmla="*/ 488 w 601"/>
                  <a:gd name="T27" fmla="*/ 48 h 836"/>
                  <a:gd name="T28" fmla="*/ 471 w 601"/>
                  <a:gd name="T29" fmla="*/ 63 h 836"/>
                  <a:gd name="T30" fmla="*/ 457 w 601"/>
                  <a:gd name="T31" fmla="*/ 78 h 836"/>
                  <a:gd name="T32" fmla="*/ 443 w 601"/>
                  <a:gd name="T33" fmla="*/ 96 h 836"/>
                  <a:gd name="T34" fmla="*/ 430 w 601"/>
                  <a:gd name="T35" fmla="*/ 114 h 836"/>
                  <a:gd name="T36" fmla="*/ 418 w 601"/>
                  <a:gd name="T37" fmla="*/ 133 h 836"/>
                  <a:gd name="T38" fmla="*/ 407 w 601"/>
                  <a:gd name="T39" fmla="*/ 152 h 836"/>
                  <a:gd name="T40" fmla="*/ 399 w 601"/>
                  <a:gd name="T41" fmla="*/ 170 h 836"/>
                  <a:gd name="T42" fmla="*/ 392 w 601"/>
                  <a:gd name="T43" fmla="*/ 189 h 836"/>
                  <a:gd name="T44" fmla="*/ 386 w 601"/>
                  <a:gd name="T45" fmla="*/ 207 h 836"/>
                  <a:gd name="T46" fmla="*/ 381 w 601"/>
                  <a:gd name="T47" fmla="*/ 223 h 836"/>
                  <a:gd name="T48" fmla="*/ 378 w 601"/>
                  <a:gd name="T49" fmla="*/ 239 h 836"/>
                  <a:gd name="T50" fmla="*/ 357 w 601"/>
                  <a:gd name="T51" fmla="*/ 494 h 836"/>
                  <a:gd name="T52" fmla="*/ 0 w 601"/>
                  <a:gd name="T53" fmla="*/ 633 h 836"/>
                  <a:gd name="T54" fmla="*/ 0 w 601"/>
                  <a:gd name="T55" fmla="*/ 633 h 836"/>
                  <a:gd name="T56" fmla="*/ 0 w 601"/>
                  <a:gd name="T57" fmla="*/ 633 h 836"/>
                  <a:gd name="T58" fmla="*/ 53 w 601"/>
                  <a:gd name="T59" fmla="*/ 836 h 836"/>
                  <a:gd name="T60" fmla="*/ 53 w 601"/>
                  <a:gd name="T61" fmla="*/ 836 h 836"/>
                  <a:gd name="T62" fmla="*/ 53 w 601"/>
                  <a:gd name="T63" fmla="*/ 836 h 836"/>
                  <a:gd name="T64" fmla="*/ 456 w 601"/>
                  <a:gd name="T65" fmla="*/ 687 h 836"/>
                  <a:gd name="T66" fmla="*/ 468 w 601"/>
                  <a:gd name="T67" fmla="*/ 682 h 836"/>
                  <a:gd name="T68" fmla="*/ 479 w 601"/>
                  <a:gd name="T69" fmla="*/ 676 h 836"/>
                  <a:gd name="T70" fmla="*/ 489 w 601"/>
                  <a:gd name="T71" fmla="*/ 670 h 836"/>
                  <a:gd name="T72" fmla="*/ 498 w 601"/>
                  <a:gd name="T73" fmla="*/ 663 h 836"/>
                  <a:gd name="T74" fmla="*/ 506 w 601"/>
                  <a:gd name="T75" fmla="*/ 656 h 836"/>
                  <a:gd name="T76" fmla="*/ 513 w 601"/>
                  <a:gd name="T77" fmla="*/ 648 h 836"/>
                  <a:gd name="T78" fmla="*/ 520 w 601"/>
                  <a:gd name="T79" fmla="*/ 639 h 836"/>
                  <a:gd name="T80" fmla="*/ 526 w 601"/>
                  <a:gd name="T81" fmla="*/ 631 h 836"/>
                  <a:gd name="T82" fmla="*/ 534 w 601"/>
                  <a:gd name="T83" fmla="*/ 615 h 836"/>
                  <a:gd name="T84" fmla="*/ 541 w 601"/>
                  <a:gd name="T85" fmla="*/ 600 h 836"/>
                  <a:gd name="T86" fmla="*/ 546 w 601"/>
                  <a:gd name="T87" fmla="*/ 586 h 836"/>
                  <a:gd name="T88" fmla="*/ 548 w 601"/>
                  <a:gd name="T89" fmla="*/ 574 h 836"/>
                  <a:gd name="T90" fmla="*/ 554 w 601"/>
                  <a:gd name="T91" fmla="*/ 537 h 836"/>
                  <a:gd name="T92" fmla="*/ 561 w 601"/>
                  <a:gd name="T93" fmla="*/ 474 h 836"/>
                  <a:gd name="T94" fmla="*/ 569 w 601"/>
                  <a:gd name="T95" fmla="*/ 393 h 836"/>
                  <a:gd name="T96" fmla="*/ 577 w 601"/>
                  <a:gd name="T97" fmla="*/ 304 h 836"/>
                  <a:gd name="T98" fmla="*/ 585 w 601"/>
                  <a:gd name="T99" fmla="*/ 216 h 836"/>
                  <a:gd name="T100" fmla="*/ 592 w 601"/>
                  <a:gd name="T101" fmla="*/ 139 h 836"/>
                  <a:gd name="T102" fmla="*/ 597 w 601"/>
                  <a:gd name="T103" fmla="*/ 82 h 836"/>
                  <a:gd name="T104" fmla="*/ 599 w 601"/>
                  <a:gd name="T105" fmla="*/ 56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01" h="836">
                    <a:moveTo>
                      <a:pt x="599" y="56"/>
                    </a:moveTo>
                    <a:lnTo>
                      <a:pt x="601" y="48"/>
                    </a:lnTo>
                    <a:lnTo>
                      <a:pt x="599" y="40"/>
                    </a:lnTo>
                    <a:lnTo>
                      <a:pt x="598" y="33"/>
                    </a:lnTo>
                    <a:lnTo>
                      <a:pt x="595" y="27"/>
                    </a:lnTo>
                    <a:lnTo>
                      <a:pt x="586" y="13"/>
                    </a:lnTo>
                    <a:lnTo>
                      <a:pt x="574" y="0"/>
                    </a:lnTo>
                    <a:lnTo>
                      <a:pt x="566" y="1"/>
                    </a:lnTo>
                    <a:lnTo>
                      <a:pt x="557" y="5"/>
                    </a:lnTo>
                    <a:lnTo>
                      <a:pt x="547" y="8"/>
                    </a:lnTo>
                    <a:lnTo>
                      <a:pt x="539" y="12"/>
                    </a:lnTo>
                    <a:lnTo>
                      <a:pt x="521" y="21"/>
                    </a:lnTo>
                    <a:lnTo>
                      <a:pt x="504" y="33"/>
                    </a:lnTo>
                    <a:lnTo>
                      <a:pt x="488" y="48"/>
                    </a:lnTo>
                    <a:lnTo>
                      <a:pt x="471" y="63"/>
                    </a:lnTo>
                    <a:lnTo>
                      <a:pt x="457" y="78"/>
                    </a:lnTo>
                    <a:lnTo>
                      <a:pt x="443" y="96"/>
                    </a:lnTo>
                    <a:lnTo>
                      <a:pt x="430" y="114"/>
                    </a:lnTo>
                    <a:lnTo>
                      <a:pt x="418" y="133"/>
                    </a:lnTo>
                    <a:lnTo>
                      <a:pt x="407" y="152"/>
                    </a:lnTo>
                    <a:lnTo>
                      <a:pt x="399" y="170"/>
                    </a:lnTo>
                    <a:lnTo>
                      <a:pt x="392" y="189"/>
                    </a:lnTo>
                    <a:lnTo>
                      <a:pt x="386" y="207"/>
                    </a:lnTo>
                    <a:lnTo>
                      <a:pt x="381" y="223"/>
                    </a:lnTo>
                    <a:lnTo>
                      <a:pt x="378" y="239"/>
                    </a:lnTo>
                    <a:lnTo>
                      <a:pt x="357" y="494"/>
                    </a:lnTo>
                    <a:lnTo>
                      <a:pt x="0" y="633"/>
                    </a:lnTo>
                    <a:lnTo>
                      <a:pt x="0" y="633"/>
                    </a:lnTo>
                    <a:lnTo>
                      <a:pt x="0" y="633"/>
                    </a:lnTo>
                    <a:lnTo>
                      <a:pt x="53" y="836"/>
                    </a:lnTo>
                    <a:lnTo>
                      <a:pt x="53" y="836"/>
                    </a:lnTo>
                    <a:lnTo>
                      <a:pt x="53" y="836"/>
                    </a:lnTo>
                    <a:lnTo>
                      <a:pt x="456" y="687"/>
                    </a:lnTo>
                    <a:lnTo>
                      <a:pt x="468" y="682"/>
                    </a:lnTo>
                    <a:lnTo>
                      <a:pt x="479" y="676"/>
                    </a:lnTo>
                    <a:lnTo>
                      <a:pt x="489" y="670"/>
                    </a:lnTo>
                    <a:lnTo>
                      <a:pt x="498" y="663"/>
                    </a:lnTo>
                    <a:lnTo>
                      <a:pt x="506" y="656"/>
                    </a:lnTo>
                    <a:lnTo>
                      <a:pt x="513" y="648"/>
                    </a:lnTo>
                    <a:lnTo>
                      <a:pt x="520" y="639"/>
                    </a:lnTo>
                    <a:lnTo>
                      <a:pt x="526" y="631"/>
                    </a:lnTo>
                    <a:lnTo>
                      <a:pt x="534" y="615"/>
                    </a:lnTo>
                    <a:lnTo>
                      <a:pt x="541" y="600"/>
                    </a:lnTo>
                    <a:lnTo>
                      <a:pt x="546" y="586"/>
                    </a:lnTo>
                    <a:lnTo>
                      <a:pt x="548" y="574"/>
                    </a:lnTo>
                    <a:lnTo>
                      <a:pt x="554" y="537"/>
                    </a:lnTo>
                    <a:lnTo>
                      <a:pt x="561" y="474"/>
                    </a:lnTo>
                    <a:lnTo>
                      <a:pt x="569" y="393"/>
                    </a:lnTo>
                    <a:lnTo>
                      <a:pt x="577" y="304"/>
                    </a:lnTo>
                    <a:lnTo>
                      <a:pt x="585" y="216"/>
                    </a:lnTo>
                    <a:lnTo>
                      <a:pt x="592" y="139"/>
                    </a:lnTo>
                    <a:lnTo>
                      <a:pt x="597" y="82"/>
                    </a:lnTo>
                    <a:lnTo>
                      <a:pt x="599" y="56"/>
                    </a:lnTo>
                    <a:close/>
                  </a:path>
                </a:pathLst>
              </a:custGeom>
              <a:solidFill>
                <a:srgbClr val="4081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07" name="Freeform 238">
                <a:extLst>
                  <a:ext uri="{FF2B5EF4-FFF2-40B4-BE49-F238E27FC236}">
                    <a16:creationId xmlns:a16="http://schemas.microsoft.com/office/drawing/2014/main" id="{E21F773C-E6CB-4A6D-8F5F-64DA70FCA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5325" y="5837238"/>
                <a:ext cx="115888" cy="57150"/>
              </a:xfrm>
              <a:custGeom>
                <a:avLst/>
                <a:gdLst>
                  <a:gd name="T0" fmla="*/ 2 w 219"/>
                  <a:gd name="T1" fmla="*/ 19 h 109"/>
                  <a:gd name="T2" fmla="*/ 0 w 219"/>
                  <a:gd name="T3" fmla="*/ 22 h 109"/>
                  <a:gd name="T4" fmla="*/ 163 w 219"/>
                  <a:gd name="T5" fmla="*/ 105 h 109"/>
                  <a:gd name="T6" fmla="*/ 169 w 219"/>
                  <a:gd name="T7" fmla="*/ 108 h 109"/>
                  <a:gd name="T8" fmla="*/ 175 w 219"/>
                  <a:gd name="T9" fmla="*/ 109 h 109"/>
                  <a:gd name="T10" fmla="*/ 179 w 219"/>
                  <a:gd name="T11" fmla="*/ 109 h 109"/>
                  <a:gd name="T12" fmla="*/ 185 w 219"/>
                  <a:gd name="T13" fmla="*/ 109 h 109"/>
                  <a:gd name="T14" fmla="*/ 190 w 219"/>
                  <a:gd name="T15" fmla="*/ 108 h 109"/>
                  <a:gd name="T16" fmla="*/ 194 w 219"/>
                  <a:gd name="T17" fmla="*/ 107 h 109"/>
                  <a:gd name="T18" fmla="*/ 198 w 219"/>
                  <a:gd name="T19" fmla="*/ 104 h 109"/>
                  <a:gd name="T20" fmla="*/ 202 w 219"/>
                  <a:gd name="T21" fmla="*/ 102 h 109"/>
                  <a:gd name="T22" fmla="*/ 209 w 219"/>
                  <a:gd name="T23" fmla="*/ 95 h 109"/>
                  <a:gd name="T24" fmla="*/ 215 w 219"/>
                  <a:gd name="T25" fmla="*/ 86 h 109"/>
                  <a:gd name="T26" fmla="*/ 217 w 219"/>
                  <a:gd name="T27" fmla="*/ 82 h 109"/>
                  <a:gd name="T28" fmla="*/ 219 w 219"/>
                  <a:gd name="T29" fmla="*/ 77 h 109"/>
                  <a:gd name="T30" fmla="*/ 219 w 219"/>
                  <a:gd name="T31" fmla="*/ 75 h 109"/>
                  <a:gd name="T32" fmla="*/ 216 w 219"/>
                  <a:gd name="T33" fmla="*/ 72 h 109"/>
                  <a:gd name="T34" fmla="*/ 45 w 219"/>
                  <a:gd name="T35" fmla="*/ 1 h 109"/>
                  <a:gd name="T36" fmla="*/ 39 w 219"/>
                  <a:gd name="T37" fmla="*/ 0 h 109"/>
                  <a:gd name="T38" fmla="*/ 33 w 219"/>
                  <a:gd name="T39" fmla="*/ 0 h 109"/>
                  <a:gd name="T40" fmla="*/ 27 w 219"/>
                  <a:gd name="T41" fmla="*/ 0 h 109"/>
                  <a:gd name="T42" fmla="*/ 21 w 219"/>
                  <a:gd name="T43" fmla="*/ 2 h 109"/>
                  <a:gd name="T44" fmla="*/ 15 w 219"/>
                  <a:gd name="T45" fmla="*/ 5 h 109"/>
                  <a:gd name="T46" fmla="*/ 11 w 219"/>
                  <a:gd name="T47" fmla="*/ 8 h 109"/>
                  <a:gd name="T48" fmla="*/ 6 w 219"/>
                  <a:gd name="T49" fmla="*/ 13 h 109"/>
                  <a:gd name="T50" fmla="*/ 2 w 219"/>
                  <a:gd name="T51" fmla="*/ 1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9" h="109">
                    <a:moveTo>
                      <a:pt x="2" y="19"/>
                    </a:moveTo>
                    <a:lnTo>
                      <a:pt x="0" y="22"/>
                    </a:lnTo>
                    <a:lnTo>
                      <a:pt x="163" y="105"/>
                    </a:lnTo>
                    <a:lnTo>
                      <a:pt x="169" y="108"/>
                    </a:lnTo>
                    <a:lnTo>
                      <a:pt x="175" y="109"/>
                    </a:lnTo>
                    <a:lnTo>
                      <a:pt x="179" y="109"/>
                    </a:lnTo>
                    <a:lnTo>
                      <a:pt x="185" y="109"/>
                    </a:lnTo>
                    <a:lnTo>
                      <a:pt x="190" y="108"/>
                    </a:lnTo>
                    <a:lnTo>
                      <a:pt x="194" y="107"/>
                    </a:lnTo>
                    <a:lnTo>
                      <a:pt x="198" y="104"/>
                    </a:lnTo>
                    <a:lnTo>
                      <a:pt x="202" y="102"/>
                    </a:lnTo>
                    <a:lnTo>
                      <a:pt x="209" y="95"/>
                    </a:lnTo>
                    <a:lnTo>
                      <a:pt x="215" y="86"/>
                    </a:lnTo>
                    <a:lnTo>
                      <a:pt x="217" y="82"/>
                    </a:lnTo>
                    <a:lnTo>
                      <a:pt x="219" y="77"/>
                    </a:lnTo>
                    <a:lnTo>
                      <a:pt x="219" y="75"/>
                    </a:lnTo>
                    <a:lnTo>
                      <a:pt x="216" y="72"/>
                    </a:lnTo>
                    <a:lnTo>
                      <a:pt x="45" y="1"/>
                    </a:lnTo>
                    <a:lnTo>
                      <a:pt x="39" y="0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21" y="2"/>
                    </a:lnTo>
                    <a:lnTo>
                      <a:pt x="15" y="5"/>
                    </a:lnTo>
                    <a:lnTo>
                      <a:pt x="11" y="8"/>
                    </a:lnTo>
                    <a:lnTo>
                      <a:pt x="6" y="13"/>
                    </a:lnTo>
                    <a:lnTo>
                      <a:pt x="2" y="19"/>
                    </a:lnTo>
                    <a:close/>
                  </a:path>
                </a:pathLst>
              </a:cu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08" name="Freeform 239">
                <a:extLst>
                  <a:ext uri="{FF2B5EF4-FFF2-40B4-BE49-F238E27FC236}">
                    <a16:creationId xmlns:a16="http://schemas.microsoft.com/office/drawing/2014/main" id="{1DB9E84F-4672-4AD9-A722-9C1D1CBA7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5325" y="5832475"/>
                <a:ext cx="119063" cy="55563"/>
              </a:xfrm>
              <a:custGeom>
                <a:avLst/>
                <a:gdLst>
                  <a:gd name="T0" fmla="*/ 8 w 225"/>
                  <a:gd name="T1" fmla="*/ 16 h 107"/>
                  <a:gd name="T2" fmla="*/ 0 w 225"/>
                  <a:gd name="T3" fmla="*/ 32 h 107"/>
                  <a:gd name="T4" fmla="*/ 18 w 225"/>
                  <a:gd name="T5" fmla="*/ 41 h 107"/>
                  <a:gd name="T6" fmla="*/ 169 w 225"/>
                  <a:gd name="T7" fmla="*/ 102 h 107"/>
                  <a:gd name="T8" fmla="*/ 175 w 225"/>
                  <a:gd name="T9" fmla="*/ 105 h 107"/>
                  <a:gd name="T10" fmla="*/ 181 w 225"/>
                  <a:gd name="T11" fmla="*/ 106 h 107"/>
                  <a:gd name="T12" fmla="*/ 187 w 225"/>
                  <a:gd name="T13" fmla="*/ 107 h 107"/>
                  <a:gd name="T14" fmla="*/ 191 w 225"/>
                  <a:gd name="T15" fmla="*/ 107 h 107"/>
                  <a:gd name="T16" fmla="*/ 196 w 225"/>
                  <a:gd name="T17" fmla="*/ 106 h 107"/>
                  <a:gd name="T18" fmla="*/ 201 w 225"/>
                  <a:gd name="T19" fmla="*/ 104 h 107"/>
                  <a:gd name="T20" fmla="*/ 204 w 225"/>
                  <a:gd name="T21" fmla="*/ 102 h 107"/>
                  <a:gd name="T22" fmla="*/ 208 w 225"/>
                  <a:gd name="T23" fmla="*/ 99 h 107"/>
                  <a:gd name="T24" fmla="*/ 215 w 225"/>
                  <a:gd name="T25" fmla="*/ 93 h 107"/>
                  <a:gd name="T26" fmla="*/ 222 w 225"/>
                  <a:gd name="T27" fmla="*/ 83 h 107"/>
                  <a:gd name="T28" fmla="*/ 223 w 225"/>
                  <a:gd name="T29" fmla="*/ 79 h 107"/>
                  <a:gd name="T30" fmla="*/ 225 w 225"/>
                  <a:gd name="T31" fmla="*/ 75 h 107"/>
                  <a:gd name="T32" fmla="*/ 225 w 225"/>
                  <a:gd name="T33" fmla="*/ 72 h 107"/>
                  <a:gd name="T34" fmla="*/ 222 w 225"/>
                  <a:gd name="T35" fmla="*/ 69 h 107"/>
                  <a:gd name="T36" fmla="*/ 49 w 225"/>
                  <a:gd name="T37" fmla="*/ 3 h 107"/>
                  <a:gd name="T38" fmla="*/ 44 w 225"/>
                  <a:gd name="T39" fmla="*/ 0 h 107"/>
                  <a:gd name="T40" fmla="*/ 38 w 225"/>
                  <a:gd name="T41" fmla="*/ 0 h 107"/>
                  <a:gd name="T42" fmla="*/ 32 w 225"/>
                  <a:gd name="T43" fmla="*/ 0 h 107"/>
                  <a:gd name="T44" fmla="*/ 26 w 225"/>
                  <a:gd name="T45" fmla="*/ 1 h 107"/>
                  <a:gd name="T46" fmla="*/ 21 w 225"/>
                  <a:gd name="T47" fmla="*/ 3 h 107"/>
                  <a:gd name="T48" fmla="*/ 17 w 225"/>
                  <a:gd name="T49" fmla="*/ 6 h 107"/>
                  <a:gd name="T50" fmla="*/ 12 w 225"/>
                  <a:gd name="T51" fmla="*/ 11 h 107"/>
                  <a:gd name="T52" fmla="*/ 8 w 225"/>
                  <a:gd name="T53" fmla="*/ 1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5" h="107">
                    <a:moveTo>
                      <a:pt x="8" y="16"/>
                    </a:moveTo>
                    <a:lnTo>
                      <a:pt x="0" y="32"/>
                    </a:lnTo>
                    <a:lnTo>
                      <a:pt x="18" y="41"/>
                    </a:lnTo>
                    <a:lnTo>
                      <a:pt x="169" y="102"/>
                    </a:lnTo>
                    <a:lnTo>
                      <a:pt x="175" y="105"/>
                    </a:lnTo>
                    <a:lnTo>
                      <a:pt x="181" y="106"/>
                    </a:lnTo>
                    <a:lnTo>
                      <a:pt x="187" y="107"/>
                    </a:lnTo>
                    <a:lnTo>
                      <a:pt x="191" y="107"/>
                    </a:lnTo>
                    <a:lnTo>
                      <a:pt x="196" y="106"/>
                    </a:lnTo>
                    <a:lnTo>
                      <a:pt x="201" y="104"/>
                    </a:lnTo>
                    <a:lnTo>
                      <a:pt x="204" y="102"/>
                    </a:lnTo>
                    <a:lnTo>
                      <a:pt x="208" y="99"/>
                    </a:lnTo>
                    <a:lnTo>
                      <a:pt x="215" y="93"/>
                    </a:lnTo>
                    <a:lnTo>
                      <a:pt x="222" y="83"/>
                    </a:lnTo>
                    <a:lnTo>
                      <a:pt x="223" y="79"/>
                    </a:lnTo>
                    <a:lnTo>
                      <a:pt x="225" y="75"/>
                    </a:lnTo>
                    <a:lnTo>
                      <a:pt x="225" y="72"/>
                    </a:lnTo>
                    <a:lnTo>
                      <a:pt x="222" y="69"/>
                    </a:lnTo>
                    <a:lnTo>
                      <a:pt x="49" y="3"/>
                    </a:lnTo>
                    <a:lnTo>
                      <a:pt x="44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26" y="1"/>
                    </a:lnTo>
                    <a:lnTo>
                      <a:pt x="21" y="3"/>
                    </a:lnTo>
                    <a:lnTo>
                      <a:pt x="17" y="6"/>
                    </a:lnTo>
                    <a:lnTo>
                      <a:pt x="12" y="11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D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09" name="Freeform 240">
                <a:extLst>
                  <a:ext uri="{FF2B5EF4-FFF2-40B4-BE49-F238E27FC236}">
                    <a16:creationId xmlns:a16="http://schemas.microsoft.com/office/drawing/2014/main" id="{71FDD906-CA48-4B92-BA3A-B42BBDA3B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5338" y="5861050"/>
                <a:ext cx="20638" cy="14288"/>
              </a:xfrm>
              <a:custGeom>
                <a:avLst/>
                <a:gdLst>
                  <a:gd name="T0" fmla="*/ 37 w 37"/>
                  <a:gd name="T1" fmla="*/ 19 h 26"/>
                  <a:gd name="T2" fmla="*/ 37 w 37"/>
                  <a:gd name="T3" fmla="*/ 18 h 26"/>
                  <a:gd name="T4" fmla="*/ 37 w 37"/>
                  <a:gd name="T5" fmla="*/ 16 h 26"/>
                  <a:gd name="T6" fmla="*/ 36 w 37"/>
                  <a:gd name="T7" fmla="*/ 16 h 26"/>
                  <a:gd name="T8" fmla="*/ 36 w 37"/>
                  <a:gd name="T9" fmla="*/ 14 h 26"/>
                  <a:gd name="T10" fmla="*/ 1 w 37"/>
                  <a:gd name="T11" fmla="*/ 0 h 26"/>
                  <a:gd name="T12" fmla="*/ 0 w 37"/>
                  <a:gd name="T13" fmla="*/ 6 h 26"/>
                  <a:gd name="T14" fmla="*/ 0 w 37"/>
                  <a:gd name="T15" fmla="*/ 11 h 26"/>
                  <a:gd name="T16" fmla="*/ 2 w 37"/>
                  <a:gd name="T17" fmla="*/ 16 h 26"/>
                  <a:gd name="T18" fmla="*/ 6 w 37"/>
                  <a:gd name="T19" fmla="*/ 19 h 26"/>
                  <a:gd name="T20" fmla="*/ 11 w 37"/>
                  <a:gd name="T21" fmla="*/ 21 h 26"/>
                  <a:gd name="T22" fmla="*/ 15 w 37"/>
                  <a:gd name="T23" fmla="*/ 24 h 26"/>
                  <a:gd name="T24" fmla="*/ 21 w 37"/>
                  <a:gd name="T25" fmla="*/ 25 h 26"/>
                  <a:gd name="T26" fmla="*/ 27 w 37"/>
                  <a:gd name="T27" fmla="*/ 26 h 26"/>
                  <a:gd name="T28" fmla="*/ 30 w 37"/>
                  <a:gd name="T29" fmla="*/ 26 h 26"/>
                  <a:gd name="T30" fmla="*/ 32 w 37"/>
                  <a:gd name="T31" fmla="*/ 25 h 26"/>
                  <a:gd name="T32" fmla="*/ 34 w 37"/>
                  <a:gd name="T33" fmla="*/ 23 h 26"/>
                  <a:gd name="T34" fmla="*/ 37 w 37"/>
                  <a:gd name="T35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" h="26">
                    <a:moveTo>
                      <a:pt x="37" y="19"/>
                    </a:moveTo>
                    <a:lnTo>
                      <a:pt x="37" y="18"/>
                    </a:lnTo>
                    <a:lnTo>
                      <a:pt x="37" y="16"/>
                    </a:lnTo>
                    <a:lnTo>
                      <a:pt x="36" y="16"/>
                    </a:lnTo>
                    <a:lnTo>
                      <a:pt x="36" y="14"/>
                    </a:lnTo>
                    <a:lnTo>
                      <a:pt x="1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2" y="16"/>
                    </a:lnTo>
                    <a:lnTo>
                      <a:pt x="6" y="19"/>
                    </a:lnTo>
                    <a:lnTo>
                      <a:pt x="11" y="21"/>
                    </a:lnTo>
                    <a:lnTo>
                      <a:pt x="15" y="24"/>
                    </a:lnTo>
                    <a:lnTo>
                      <a:pt x="21" y="25"/>
                    </a:lnTo>
                    <a:lnTo>
                      <a:pt x="27" y="26"/>
                    </a:lnTo>
                    <a:lnTo>
                      <a:pt x="30" y="26"/>
                    </a:lnTo>
                    <a:lnTo>
                      <a:pt x="32" y="25"/>
                    </a:lnTo>
                    <a:lnTo>
                      <a:pt x="34" y="23"/>
                    </a:lnTo>
                    <a:lnTo>
                      <a:pt x="37" y="19"/>
                    </a:lnTo>
                    <a:close/>
                  </a:path>
                </a:pathLst>
              </a:custGeom>
              <a:solidFill>
                <a:srgbClr val="FFE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10" name="Freeform 241">
                <a:extLst>
                  <a:ext uri="{FF2B5EF4-FFF2-40B4-BE49-F238E27FC236}">
                    <a16:creationId xmlns:a16="http://schemas.microsoft.com/office/drawing/2014/main" id="{8F854AE4-F02B-49DD-8C9C-55682B0C1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8963" y="5813425"/>
                <a:ext cx="76200" cy="109538"/>
              </a:xfrm>
              <a:custGeom>
                <a:avLst/>
                <a:gdLst>
                  <a:gd name="T0" fmla="*/ 65 w 144"/>
                  <a:gd name="T1" fmla="*/ 0 h 206"/>
                  <a:gd name="T2" fmla="*/ 0 w 144"/>
                  <a:gd name="T3" fmla="*/ 179 h 206"/>
                  <a:gd name="T4" fmla="*/ 78 w 144"/>
                  <a:gd name="T5" fmla="*/ 206 h 206"/>
                  <a:gd name="T6" fmla="*/ 144 w 144"/>
                  <a:gd name="T7" fmla="*/ 27 h 206"/>
                  <a:gd name="T8" fmla="*/ 65 w 144"/>
                  <a:gd name="T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206">
                    <a:moveTo>
                      <a:pt x="65" y="0"/>
                    </a:moveTo>
                    <a:lnTo>
                      <a:pt x="0" y="179"/>
                    </a:lnTo>
                    <a:lnTo>
                      <a:pt x="78" y="206"/>
                    </a:lnTo>
                    <a:lnTo>
                      <a:pt x="144" y="27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11" name="Freeform 242">
                <a:extLst>
                  <a:ext uri="{FF2B5EF4-FFF2-40B4-BE49-F238E27FC236}">
                    <a16:creationId xmlns:a16="http://schemas.microsoft.com/office/drawing/2014/main" id="{FE2E7835-7C69-488A-95B8-BFC218001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3375" y="5462588"/>
                <a:ext cx="306388" cy="455613"/>
              </a:xfrm>
              <a:custGeom>
                <a:avLst/>
                <a:gdLst>
                  <a:gd name="T0" fmla="*/ 3 w 578"/>
                  <a:gd name="T1" fmla="*/ 124 h 862"/>
                  <a:gd name="T2" fmla="*/ 2 w 578"/>
                  <a:gd name="T3" fmla="*/ 98 h 862"/>
                  <a:gd name="T4" fmla="*/ 0 w 578"/>
                  <a:gd name="T5" fmla="*/ 60 h 862"/>
                  <a:gd name="T6" fmla="*/ 0 w 578"/>
                  <a:gd name="T7" fmla="*/ 41 h 862"/>
                  <a:gd name="T8" fmla="*/ 2 w 578"/>
                  <a:gd name="T9" fmla="*/ 23 h 862"/>
                  <a:gd name="T10" fmla="*/ 3 w 578"/>
                  <a:gd name="T11" fmla="*/ 16 h 862"/>
                  <a:gd name="T12" fmla="*/ 5 w 578"/>
                  <a:gd name="T13" fmla="*/ 9 h 862"/>
                  <a:gd name="T14" fmla="*/ 8 w 578"/>
                  <a:gd name="T15" fmla="*/ 3 h 862"/>
                  <a:gd name="T16" fmla="*/ 11 w 578"/>
                  <a:gd name="T17" fmla="*/ 0 h 862"/>
                  <a:gd name="T18" fmla="*/ 72 w 578"/>
                  <a:gd name="T19" fmla="*/ 17 h 862"/>
                  <a:gd name="T20" fmla="*/ 115 w 578"/>
                  <a:gd name="T21" fmla="*/ 32 h 862"/>
                  <a:gd name="T22" fmla="*/ 123 w 578"/>
                  <a:gd name="T23" fmla="*/ 35 h 862"/>
                  <a:gd name="T24" fmla="*/ 130 w 578"/>
                  <a:gd name="T25" fmla="*/ 40 h 862"/>
                  <a:gd name="T26" fmla="*/ 136 w 578"/>
                  <a:gd name="T27" fmla="*/ 45 h 862"/>
                  <a:gd name="T28" fmla="*/ 141 w 578"/>
                  <a:gd name="T29" fmla="*/ 49 h 862"/>
                  <a:gd name="T30" fmla="*/ 146 w 578"/>
                  <a:gd name="T31" fmla="*/ 55 h 862"/>
                  <a:gd name="T32" fmla="*/ 149 w 578"/>
                  <a:gd name="T33" fmla="*/ 63 h 862"/>
                  <a:gd name="T34" fmla="*/ 153 w 578"/>
                  <a:gd name="T35" fmla="*/ 70 h 862"/>
                  <a:gd name="T36" fmla="*/ 155 w 578"/>
                  <a:gd name="T37" fmla="*/ 79 h 862"/>
                  <a:gd name="T38" fmla="*/ 238 w 578"/>
                  <a:gd name="T39" fmla="*/ 489 h 862"/>
                  <a:gd name="T40" fmla="*/ 578 w 578"/>
                  <a:gd name="T41" fmla="*/ 665 h 862"/>
                  <a:gd name="T42" fmla="*/ 578 w 578"/>
                  <a:gd name="T43" fmla="*/ 666 h 862"/>
                  <a:gd name="T44" fmla="*/ 578 w 578"/>
                  <a:gd name="T45" fmla="*/ 666 h 862"/>
                  <a:gd name="T46" fmla="*/ 504 w 578"/>
                  <a:gd name="T47" fmla="*/ 861 h 862"/>
                  <a:gd name="T48" fmla="*/ 504 w 578"/>
                  <a:gd name="T49" fmla="*/ 861 h 862"/>
                  <a:gd name="T50" fmla="*/ 503 w 578"/>
                  <a:gd name="T51" fmla="*/ 862 h 862"/>
                  <a:gd name="T52" fmla="*/ 120 w 578"/>
                  <a:gd name="T53" fmla="*/ 670 h 862"/>
                  <a:gd name="T54" fmla="*/ 108 w 578"/>
                  <a:gd name="T55" fmla="*/ 664 h 862"/>
                  <a:gd name="T56" fmla="*/ 97 w 578"/>
                  <a:gd name="T57" fmla="*/ 656 h 862"/>
                  <a:gd name="T58" fmla="*/ 89 w 578"/>
                  <a:gd name="T59" fmla="*/ 649 h 862"/>
                  <a:gd name="T60" fmla="*/ 80 w 578"/>
                  <a:gd name="T61" fmla="*/ 641 h 862"/>
                  <a:gd name="T62" fmla="*/ 73 w 578"/>
                  <a:gd name="T63" fmla="*/ 633 h 862"/>
                  <a:gd name="T64" fmla="*/ 66 w 578"/>
                  <a:gd name="T65" fmla="*/ 624 h 862"/>
                  <a:gd name="T66" fmla="*/ 61 w 578"/>
                  <a:gd name="T67" fmla="*/ 616 h 862"/>
                  <a:gd name="T68" fmla="*/ 57 w 578"/>
                  <a:gd name="T69" fmla="*/ 608 h 862"/>
                  <a:gd name="T70" fmla="*/ 48 w 578"/>
                  <a:gd name="T71" fmla="*/ 590 h 862"/>
                  <a:gd name="T72" fmla="*/ 43 w 578"/>
                  <a:gd name="T73" fmla="*/ 575 h 862"/>
                  <a:gd name="T74" fmla="*/ 40 w 578"/>
                  <a:gd name="T75" fmla="*/ 559 h 862"/>
                  <a:gd name="T76" fmla="*/ 39 w 578"/>
                  <a:gd name="T77" fmla="*/ 547 h 862"/>
                  <a:gd name="T78" fmla="*/ 35 w 578"/>
                  <a:gd name="T79" fmla="*/ 515 h 862"/>
                  <a:gd name="T80" fmla="*/ 32 w 578"/>
                  <a:gd name="T81" fmla="*/ 463 h 862"/>
                  <a:gd name="T82" fmla="*/ 26 w 578"/>
                  <a:gd name="T83" fmla="*/ 396 h 862"/>
                  <a:gd name="T84" fmla="*/ 20 w 578"/>
                  <a:gd name="T85" fmla="*/ 325 h 862"/>
                  <a:gd name="T86" fmla="*/ 14 w 578"/>
                  <a:gd name="T87" fmla="*/ 255 h 862"/>
                  <a:gd name="T88" fmla="*/ 8 w 578"/>
                  <a:gd name="T89" fmla="*/ 193 h 862"/>
                  <a:gd name="T90" fmla="*/ 4 w 578"/>
                  <a:gd name="T91" fmla="*/ 147 h 862"/>
                  <a:gd name="T92" fmla="*/ 3 w 578"/>
                  <a:gd name="T93" fmla="*/ 124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78" h="862">
                    <a:moveTo>
                      <a:pt x="3" y="124"/>
                    </a:moveTo>
                    <a:lnTo>
                      <a:pt x="2" y="98"/>
                    </a:lnTo>
                    <a:lnTo>
                      <a:pt x="0" y="60"/>
                    </a:lnTo>
                    <a:lnTo>
                      <a:pt x="0" y="41"/>
                    </a:lnTo>
                    <a:lnTo>
                      <a:pt x="2" y="23"/>
                    </a:lnTo>
                    <a:lnTo>
                      <a:pt x="3" y="16"/>
                    </a:lnTo>
                    <a:lnTo>
                      <a:pt x="5" y="9"/>
                    </a:lnTo>
                    <a:lnTo>
                      <a:pt x="8" y="3"/>
                    </a:lnTo>
                    <a:lnTo>
                      <a:pt x="11" y="0"/>
                    </a:lnTo>
                    <a:lnTo>
                      <a:pt x="72" y="17"/>
                    </a:lnTo>
                    <a:lnTo>
                      <a:pt x="115" y="32"/>
                    </a:lnTo>
                    <a:lnTo>
                      <a:pt x="123" y="35"/>
                    </a:lnTo>
                    <a:lnTo>
                      <a:pt x="130" y="40"/>
                    </a:lnTo>
                    <a:lnTo>
                      <a:pt x="136" y="45"/>
                    </a:lnTo>
                    <a:lnTo>
                      <a:pt x="141" y="49"/>
                    </a:lnTo>
                    <a:lnTo>
                      <a:pt x="146" y="55"/>
                    </a:lnTo>
                    <a:lnTo>
                      <a:pt x="149" y="63"/>
                    </a:lnTo>
                    <a:lnTo>
                      <a:pt x="153" y="70"/>
                    </a:lnTo>
                    <a:lnTo>
                      <a:pt x="155" y="79"/>
                    </a:lnTo>
                    <a:lnTo>
                      <a:pt x="238" y="489"/>
                    </a:lnTo>
                    <a:lnTo>
                      <a:pt x="578" y="665"/>
                    </a:lnTo>
                    <a:lnTo>
                      <a:pt x="578" y="666"/>
                    </a:lnTo>
                    <a:lnTo>
                      <a:pt x="578" y="666"/>
                    </a:lnTo>
                    <a:lnTo>
                      <a:pt x="504" y="861"/>
                    </a:lnTo>
                    <a:lnTo>
                      <a:pt x="504" y="861"/>
                    </a:lnTo>
                    <a:lnTo>
                      <a:pt x="503" y="862"/>
                    </a:lnTo>
                    <a:lnTo>
                      <a:pt x="120" y="670"/>
                    </a:lnTo>
                    <a:lnTo>
                      <a:pt x="108" y="664"/>
                    </a:lnTo>
                    <a:lnTo>
                      <a:pt x="97" y="656"/>
                    </a:lnTo>
                    <a:lnTo>
                      <a:pt x="89" y="649"/>
                    </a:lnTo>
                    <a:lnTo>
                      <a:pt x="80" y="641"/>
                    </a:lnTo>
                    <a:lnTo>
                      <a:pt x="73" y="633"/>
                    </a:lnTo>
                    <a:lnTo>
                      <a:pt x="66" y="624"/>
                    </a:lnTo>
                    <a:lnTo>
                      <a:pt x="61" y="616"/>
                    </a:lnTo>
                    <a:lnTo>
                      <a:pt x="57" y="608"/>
                    </a:lnTo>
                    <a:lnTo>
                      <a:pt x="48" y="590"/>
                    </a:lnTo>
                    <a:lnTo>
                      <a:pt x="43" y="575"/>
                    </a:lnTo>
                    <a:lnTo>
                      <a:pt x="40" y="559"/>
                    </a:lnTo>
                    <a:lnTo>
                      <a:pt x="39" y="547"/>
                    </a:lnTo>
                    <a:lnTo>
                      <a:pt x="35" y="515"/>
                    </a:lnTo>
                    <a:lnTo>
                      <a:pt x="32" y="463"/>
                    </a:lnTo>
                    <a:lnTo>
                      <a:pt x="26" y="396"/>
                    </a:lnTo>
                    <a:lnTo>
                      <a:pt x="20" y="325"/>
                    </a:lnTo>
                    <a:lnTo>
                      <a:pt x="14" y="255"/>
                    </a:lnTo>
                    <a:lnTo>
                      <a:pt x="8" y="193"/>
                    </a:lnTo>
                    <a:lnTo>
                      <a:pt x="4" y="147"/>
                    </a:lnTo>
                    <a:lnTo>
                      <a:pt x="3" y="124"/>
                    </a:lnTo>
                    <a:close/>
                  </a:path>
                </a:pathLst>
              </a:custGeom>
              <a:solidFill>
                <a:srgbClr val="4C6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12" name="Freeform 243">
                <a:extLst>
                  <a:ext uri="{FF2B5EF4-FFF2-40B4-BE49-F238E27FC236}">
                    <a16:creationId xmlns:a16="http://schemas.microsoft.com/office/drawing/2014/main" id="{85281784-DE5D-468A-8B71-326895A2F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4313" y="6673850"/>
                <a:ext cx="200025" cy="138113"/>
              </a:xfrm>
              <a:custGeom>
                <a:avLst/>
                <a:gdLst>
                  <a:gd name="T0" fmla="*/ 23 w 379"/>
                  <a:gd name="T1" fmla="*/ 12 h 263"/>
                  <a:gd name="T2" fmla="*/ 12 w 379"/>
                  <a:gd name="T3" fmla="*/ 41 h 263"/>
                  <a:gd name="T4" fmla="*/ 4 w 379"/>
                  <a:gd name="T5" fmla="*/ 77 h 263"/>
                  <a:gd name="T6" fmla="*/ 0 w 379"/>
                  <a:gd name="T7" fmla="*/ 111 h 263"/>
                  <a:gd name="T8" fmla="*/ 2 w 379"/>
                  <a:gd name="T9" fmla="*/ 138 h 263"/>
                  <a:gd name="T10" fmla="*/ 5 w 379"/>
                  <a:gd name="T11" fmla="*/ 154 h 263"/>
                  <a:gd name="T12" fmla="*/ 10 w 379"/>
                  <a:gd name="T13" fmla="*/ 164 h 263"/>
                  <a:gd name="T14" fmla="*/ 18 w 379"/>
                  <a:gd name="T15" fmla="*/ 172 h 263"/>
                  <a:gd name="T16" fmla="*/ 38 w 379"/>
                  <a:gd name="T17" fmla="*/ 181 h 263"/>
                  <a:gd name="T18" fmla="*/ 50 w 379"/>
                  <a:gd name="T19" fmla="*/ 184 h 263"/>
                  <a:gd name="T20" fmla="*/ 55 w 379"/>
                  <a:gd name="T21" fmla="*/ 180 h 263"/>
                  <a:gd name="T22" fmla="*/ 58 w 379"/>
                  <a:gd name="T23" fmla="*/ 177 h 263"/>
                  <a:gd name="T24" fmla="*/ 63 w 379"/>
                  <a:gd name="T25" fmla="*/ 177 h 263"/>
                  <a:gd name="T26" fmla="*/ 75 w 379"/>
                  <a:gd name="T27" fmla="*/ 184 h 263"/>
                  <a:gd name="T28" fmla="*/ 108 w 379"/>
                  <a:gd name="T29" fmla="*/ 209 h 263"/>
                  <a:gd name="T30" fmla="*/ 138 w 379"/>
                  <a:gd name="T31" fmla="*/ 229 h 263"/>
                  <a:gd name="T32" fmla="*/ 164 w 379"/>
                  <a:gd name="T33" fmla="*/ 242 h 263"/>
                  <a:gd name="T34" fmla="*/ 197 w 379"/>
                  <a:gd name="T35" fmla="*/ 254 h 263"/>
                  <a:gd name="T36" fmla="*/ 239 w 379"/>
                  <a:gd name="T37" fmla="*/ 262 h 263"/>
                  <a:gd name="T38" fmla="*/ 284 w 379"/>
                  <a:gd name="T39" fmla="*/ 263 h 263"/>
                  <a:gd name="T40" fmla="*/ 326 w 379"/>
                  <a:gd name="T41" fmla="*/ 260 h 263"/>
                  <a:gd name="T42" fmla="*/ 352 w 379"/>
                  <a:gd name="T43" fmla="*/ 254 h 263"/>
                  <a:gd name="T44" fmla="*/ 365 w 379"/>
                  <a:gd name="T45" fmla="*/ 247 h 263"/>
                  <a:gd name="T46" fmla="*/ 373 w 379"/>
                  <a:gd name="T47" fmla="*/ 240 h 263"/>
                  <a:gd name="T48" fmla="*/ 378 w 379"/>
                  <a:gd name="T49" fmla="*/ 229 h 263"/>
                  <a:gd name="T50" fmla="*/ 378 w 379"/>
                  <a:gd name="T51" fmla="*/ 211 h 263"/>
                  <a:gd name="T52" fmla="*/ 371 w 379"/>
                  <a:gd name="T53" fmla="*/ 191 h 263"/>
                  <a:gd name="T54" fmla="*/ 355 w 379"/>
                  <a:gd name="T55" fmla="*/ 173 h 263"/>
                  <a:gd name="T56" fmla="*/ 330 w 379"/>
                  <a:gd name="T57" fmla="*/ 154 h 263"/>
                  <a:gd name="T58" fmla="*/ 297 w 379"/>
                  <a:gd name="T59" fmla="*/ 130 h 263"/>
                  <a:gd name="T60" fmla="*/ 265 w 379"/>
                  <a:gd name="T61" fmla="*/ 98 h 263"/>
                  <a:gd name="T62" fmla="*/ 238 w 379"/>
                  <a:gd name="T63" fmla="*/ 65 h 263"/>
                  <a:gd name="T64" fmla="*/ 217 w 379"/>
                  <a:gd name="T65" fmla="*/ 35 h 263"/>
                  <a:gd name="T66" fmla="*/ 209 w 379"/>
                  <a:gd name="T67" fmla="*/ 19 h 263"/>
                  <a:gd name="T68" fmla="*/ 201 w 379"/>
                  <a:gd name="T69" fmla="*/ 12 h 263"/>
                  <a:gd name="T70" fmla="*/ 187 w 379"/>
                  <a:gd name="T71" fmla="*/ 6 h 263"/>
                  <a:gd name="T72" fmla="*/ 164 w 379"/>
                  <a:gd name="T73" fmla="*/ 4 h 263"/>
                  <a:gd name="T74" fmla="*/ 143 w 379"/>
                  <a:gd name="T75" fmla="*/ 9 h 263"/>
                  <a:gd name="T76" fmla="*/ 127 w 379"/>
                  <a:gd name="T77" fmla="*/ 18 h 263"/>
                  <a:gd name="T78" fmla="*/ 112 w 379"/>
                  <a:gd name="T79" fmla="*/ 34 h 263"/>
                  <a:gd name="T80" fmla="*/ 95 w 379"/>
                  <a:gd name="T81" fmla="*/ 51 h 263"/>
                  <a:gd name="T82" fmla="*/ 82 w 379"/>
                  <a:gd name="T83" fmla="*/ 58 h 263"/>
                  <a:gd name="T84" fmla="*/ 72 w 379"/>
                  <a:gd name="T85" fmla="*/ 57 h 263"/>
                  <a:gd name="T86" fmla="*/ 59 w 379"/>
                  <a:gd name="T87" fmla="*/ 46 h 263"/>
                  <a:gd name="T88" fmla="*/ 46 w 379"/>
                  <a:gd name="T89" fmla="*/ 27 h 263"/>
                  <a:gd name="T90" fmla="*/ 38 w 379"/>
                  <a:gd name="T91" fmla="*/ 9 h 263"/>
                  <a:gd name="T92" fmla="*/ 33 w 379"/>
                  <a:gd name="T93" fmla="*/ 1 h 263"/>
                  <a:gd name="T94" fmla="*/ 30 w 379"/>
                  <a:gd name="T95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79" h="263">
                    <a:moveTo>
                      <a:pt x="29" y="1"/>
                    </a:moveTo>
                    <a:lnTo>
                      <a:pt x="23" y="12"/>
                    </a:lnTo>
                    <a:lnTo>
                      <a:pt x="18" y="25"/>
                    </a:lnTo>
                    <a:lnTo>
                      <a:pt x="12" y="41"/>
                    </a:lnTo>
                    <a:lnTo>
                      <a:pt x="8" y="58"/>
                    </a:lnTo>
                    <a:lnTo>
                      <a:pt x="4" y="77"/>
                    </a:lnTo>
                    <a:lnTo>
                      <a:pt x="1" y="95"/>
                    </a:lnTo>
                    <a:lnTo>
                      <a:pt x="0" y="111"/>
                    </a:lnTo>
                    <a:lnTo>
                      <a:pt x="1" y="126"/>
                    </a:lnTo>
                    <a:lnTo>
                      <a:pt x="2" y="138"/>
                    </a:lnTo>
                    <a:lnTo>
                      <a:pt x="2" y="147"/>
                    </a:lnTo>
                    <a:lnTo>
                      <a:pt x="5" y="154"/>
                    </a:lnTo>
                    <a:lnTo>
                      <a:pt x="6" y="160"/>
                    </a:lnTo>
                    <a:lnTo>
                      <a:pt x="10" y="164"/>
                    </a:lnTo>
                    <a:lnTo>
                      <a:pt x="13" y="168"/>
                    </a:lnTo>
                    <a:lnTo>
                      <a:pt x="18" y="172"/>
                    </a:lnTo>
                    <a:lnTo>
                      <a:pt x="25" y="176"/>
                    </a:lnTo>
                    <a:lnTo>
                      <a:pt x="38" y="181"/>
                    </a:lnTo>
                    <a:lnTo>
                      <a:pt x="46" y="184"/>
                    </a:lnTo>
                    <a:lnTo>
                      <a:pt x="50" y="184"/>
                    </a:lnTo>
                    <a:lnTo>
                      <a:pt x="52" y="183"/>
                    </a:lnTo>
                    <a:lnTo>
                      <a:pt x="55" y="180"/>
                    </a:lnTo>
                    <a:lnTo>
                      <a:pt x="57" y="178"/>
                    </a:lnTo>
                    <a:lnTo>
                      <a:pt x="58" y="177"/>
                    </a:lnTo>
                    <a:lnTo>
                      <a:pt x="61" y="177"/>
                    </a:lnTo>
                    <a:lnTo>
                      <a:pt x="63" y="177"/>
                    </a:lnTo>
                    <a:lnTo>
                      <a:pt x="67" y="179"/>
                    </a:lnTo>
                    <a:lnTo>
                      <a:pt x="75" y="184"/>
                    </a:lnTo>
                    <a:lnTo>
                      <a:pt x="86" y="192"/>
                    </a:lnTo>
                    <a:lnTo>
                      <a:pt x="108" y="209"/>
                    </a:lnTo>
                    <a:lnTo>
                      <a:pt x="128" y="223"/>
                    </a:lnTo>
                    <a:lnTo>
                      <a:pt x="138" y="229"/>
                    </a:lnTo>
                    <a:lnTo>
                      <a:pt x="150" y="235"/>
                    </a:lnTo>
                    <a:lnTo>
                      <a:pt x="164" y="242"/>
                    </a:lnTo>
                    <a:lnTo>
                      <a:pt x="179" y="248"/>
                    </a:lnTo>
                    <a:lnTo>
                      <a:pt x="197" y="254"/>
                    </a:lnTo>
                    <a:lnTo>
                      <a:pt x="217" y="259"/>
                    </a:lnTo>
                    <a:lnTo>
                      <a:pt x="239" y="262"/>
                    </a:lnTo>
                    <a:lnTo>
                      <a:pt x="261" y="263"/>
                    </a:lnTo>
                    <a:lnTo>
                      <a:pt x="284" y="263"/>
                    </a:lnTo>
                    <a:lnTo>
                      <a:pt x="307" y="262"/>
                    </a:lnTo>
                    <a:lnTo>
                      <a:pt x="326" y="260"/>
                    </a:lnTo>
                    <a:lnTo>
                      <a:pt x="343" y="256"/>
                    </a:lnTo>
                    <a:lnTo>
                      <a:pt x="352" y="254"/>
                    </a:lnTo>
                    <a:lnTo>
                      <a:pt x="359" y="250"/>
                    </a:lnTo>
                    <a:lnTo>
                      <a:pt x="365" y="247"/>
                    </a:lnTo>
                    <a:lnTo>
                      <a:pt x="369" y="243"/>
                    </a:lnTo>
                    <a:lnTo>
                      <a:pt x="373" y="240"/>
                    </a:lnTo>
                    <a:lnTo>
                      <a:pt x="377" y="234"/>
                    </a:lnTo>
                    <a:lnTo>
                      <a:pt x="378" y="229"/>
                    </a:lnTo>
                    <a:lnTo>
                      <a:pt x="379" y="223"/>
                    </a:lnTo>
                    <a:lnTo>
                      <a:pt x="378" y="211"/>
                    </a:lnTo>
                    <a:lnTo>
                      <a:pt x="375" y="201"/>
                    </a:lnTo>
                    <a:lnTo>
                      <a:pt x="371" y="191"/>
                    </a:lnTo>
                    <a:lnTo>
                      <a:pt x="364" y="183"/>
                    </a:lnTo>
                    <a:lnTo>
                      <a:pt x="355" y="173"/>
                    </a:lnTo>
                    <a:lnTo>
                      <a:pt x="343" y="165"/>
                    </a:lnTo>
                    <a:lnTo>
                      <a:pt x="330" y="154"/>
                    </a:lnTo>
                    <a:lnTo>
                      <a:pt x="314" y="143"/>
                    </a:lnTo>
                    <a:lnTo>
                      <a:pt x="297" y="130"/>
                    </a:lnTo>
                    <a:lnTo>
                      <a:pt x="280" y="115"/>
                    </a:lnTo>
                    <a:lnTo>
                      <a:pt x="265" y="98"/>
                    </a:lnTo>
                    <a:lnTo>
                      <a:pt x="251" y="82"/>
                    </a:lnTo>
                    <a:lnTo>
                      <a:pt x="238" y="65"/>
                    </a:lnTo>
                    <a:lnTo>
                      <a:pt x="227" y="50"/>
                    </a:lnTo>
                    <a:lnTo>
                      <a:pt x="217" y="35"/>
                    </a:lnTo>
                    <a:lnTo>
                      <a:pt x="211" y="24"/>
                    </a:lnTo>
                    <a:lnTo>
                      <a:pt x="209" y="19"/>
                    </a:lnTo>
                    <a:lnTo>
                      <a:pt x="206" y="15"/>
                    </a:lnTo>
                    <a:lnTo>
                      <a:pt x="201" y="12"/>
                    </a:lnTo>
                    <a:lnTo>
                      <a:pt x="196" y="9"/>
                    </a:lnTo>
                    <a:lnTo>
                      <a:pt x="187" y="6"/>
                    </a:lnTo>
                    <a:lnTo>
                      <a:pt x="176" y="4"/>
                    </a:lnTo>
                    <a:lnTo>
                      <a:pt x="164" y="4"/>
                    </a:lnTo>
                    <a:lnTo>
                      <a:pt x="153" y="7"/>
                    </a:lnTo>
                    <a:lnTo>
                      <a:pt x="143" y="9"/>
                    </a:lnTo>
                    <a:lnTo>
                      <a:pt x="134" y="12"/>
                    </a:lnTo>
                    <a:lnTo>
                      <a:pt x="127" y="18"/>
                    </a:lnTo>
                    <a:lnTo>
                      <a:pt x="119" y="25"/>
                    </a:lnTo>
                    <a:lnTo>
                      <a:pt x="112" y="34"/>
                    </a:lnTo>
                    <a:lnTo>
                      <a:pt x="103" y="43"/>
                    </a:lnTo>
                    <a:lnTo>
                      <a:pt x="95" y="51"/>
                    </a:lnTo>
                    <a:lnTo>
                      <a:pt x="87" y="57"/>
                    </a:lnTo>
                    <a:lnTo>
                      <a:pt x="82" y="58"/>
                    </a:lnTo>
                    <a:lnTo>
                      <a:pt x="77" y="58"/>
                    </a:lnTo>
                    <a:lnTo>
                      <a:pt x="72" y="57"/>
                    </a:lnTo>
                    <a:lnTo>
                      <a:pt x="68" y="54"/>
                    </a:lnTo>
                    <a:lnTo>
                      <a:pt x="59" y="46"/>
                    </a:lnTo>
                    <a:lnTo>
                      <a:pt x="52" y="38"/>
                    </a:lnTo>
                    <a:lnTo>
                      <a:pt x="46" y="27"/>
                    </a:lnTo>
                    <a:lnTo>
                      <a:pt x="42" y="18"/>
                    </a:lnTo>
                    <a:lnTo>
                      <a:pt x="38" y="9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2" y="1"/>
                    </a:lnTo>
                    <a:lnTo>
                      <a:pt x="30" y="0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6880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13" name="Freeform 244">
                <a:extLst>
                  <a:ext uri="{FF2B5EF4-FFF2-40B4-BE49-F238E27FC236}">
                    <a16:creationId xmlns:a16="http://schemas.microsoft.com/office/drawing/2014/main" id="{76EA4C0E-7097-43EB-AE31-51565E6B4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8738" y="6673850"/>
                <a:ext cx="173038" cy="146050"/>
              </a:xfrm>
              <a:custGeom>
                <a:avLst/>
                <a:gdLst>
                  <a:gd name="T0" fmla="*/ 21 w 329"/>
                  <a:gd name="T1" fmla="*/ 12 h 277"/>
                  <a:gd name="T2" fmla="*/ 11 w 329"/>
                  <a:gd name="T3" fmla="*/ 43 h 277"/>
                  <a:gd name="T4" fmla="*/ 4 w 329"/>
                  <a:gd name="T5" fmla="*/ 81 h 277"/>
                  <a:gd name="T6" fmla="*/ 0 w 329"/>
                  <a:gd name="T7" fmla="*/ 116 h 277"/>
                  <a:gd name="T8" fmla="*/ 3 w 329"/>
                  <a:gd name="T9" fmla="*/ 154 h 277"/>
                  <a:gd name="T10" fmla="*/ 9 w 329"/>
                  <a:gd name="T11" fmla="*/ 172 h 277"/>
                  <a:gd name="T12" fmla="*/ 16 w 329"/>
                  <a:gd name="T13" fmla="*/ 179 h 277"/>
                  <a:gd name="T14" fmla="*/ 34 w 329"/>
                  <a:gd name="T15" fmla="*/ 190 h 277"/>
                  <a:gd name="T16" fmla="*/ 44 w 329"/>
                  <a:gd name="T17" fmla="*/ 192 h 277"/>
                  <a:gd name="T18" fmla="*/ 48 w 329"/>
                  <a:gd name="T19" fmla="*/ 189 h 277"/>
                  <a:gd name="T20" fmla="*/ 50 w 329"/>
                  <a:gd name="T21" fmla="*/ 185 h 277"/>
                  <a:gd name="T22" fmla="*/ 55 w 329"/>
                  <a:gd name="T23" fmla="*/ 185 h 277"/>
                  <a:gd name="T24" fmla="*/ 66 w 329"/>
                  <a:gd name="T25" fmla="*/ 193 h 277"/>
                  <a:gd name="T26" fmla="*/ 94 w 329"/>
                  <a:gd name="T27" fmla="*/ 220 h 277"/>
                  <a:gd name="T28" fmla="*/ 119 w 329"/>
                  <a:gd name="T29" fmla="*/ 240 h 277"/>
                  <a:gd name="T30" fmla="*/ 142 w 329"/>
                  <a:gd name="T31" fmla="*/ 253 h 277"/>
                  <a:gd name="T32" fmla="*/ 173 w 329"/>
                  <a:gd name="T33" fmla="*/ 266 h 277"/>
                  <a:gd name="T34" fmla="*/ 208 w 329"/>
                  <a:gd name="T35" fmla="*/ 275 h 277"/>
                  <a:gd name="T36" fmla="*/ 247 w 329"/>
                  <a:gd name="T37" fmla="*/ 277 h 277"/>
                  <a:gd name="T38" fmla="*/ 283 w 329"/>
                  <a:gd name="T39" fmla="*/ 273 h 277"/>
                  <a:gd name="T40" fmla="*/ 306 w 329"/>
                  <a:gd name="T41" fmla="*/ 266 h 277"/>
                  <a:gd name="T42" fmla="*/ 316 w 329"/>
                  <a:gd name="T43" fmla="*/ 259 h 277"/>
                  <a:gd name="T44" fmla="*/ 325 w 329"/>
                  <a:gd name="T45" fmla="*/ 250 h 277"/>
                  <a:gd name="T46" fmla="*/ 328 w 329"/>
                  <a:gd name="T47" fmla="*/ 240 h 277"/>
                  <a:gd name="T48" fmla="*/ 328 w 329"/>
                  <a:gd name="T49" fmla="*/ 222 h 277"/>
                  <a:gd name="T50" fmla="*/ 322 w 329"/>
                  <a:gd name="T51" fmla="*/ 201 h 277"/>
                  <a:gd name="T52" fmla="*/ 308 w 329"/>
                  <a:gd name="T53" fmla="*/ 181 h 277"/>
                  <a:gd name="T54" fmla="*/ 287 w 329"/>
                  <a:gd name="T55" fmla="*/ 161 h 277"/>
                  <a:gd name="T56" fmla="*/ 258 w 329"/>
                  <a:gd name="T57" fmla="*/ 136 h 277"/>
                  <a:gd name="T58" fmla="*/ 231 w 329"/>
                  <a:gd name="T59" fmla="*/ 103 h 277"/>
                  <a:gd name="T60" fmla="*/ 207 w 329"/>
                  <a:gd name="T61" fmla="*/ 69 h 277"/>
                  <a:gd name="T62" fmla="*/ 189 w 329"/>
                  <a:gd name="T63" fmla="*/ 38 h 277"/>
                  <a:gd name="T64" fmla="*/ 181 w 329"/>
                  <a:gd name="T65" fmla="*/ 20 h 277"/>
                  <a:gd name="T66" fmla="*/ 175 w 329"/>
                  <a:gd name="T67" fmla="*/ 13 h 277"/>
                  <a:gd name="T68" fmla="*/ 162 w 329"/>
                  <a:gd name="T69" fmla="*/ 6 h 277"/>
                  <a:gd name="T70" fmla="*/ 143 w 329"/>
                  <a:gd name="T71" fmla="*/ 4 h 277"/>
                  <a:gd name="T72" fmla="*/ 124 w 329"/>
                  <a:gd name="T73" fmla="*/ 9 h 277"/>
                  <a:gd name="T74" fmla="*/ 111 w 329"/>
                  <a:gd name="T75" fmla="*/ 18 h 277"/>
                  <a:gd name="T76" fmla="*/ 98 w 329"/>
                  <a:gd name="T77" fmla="*/ 35 h 277"/>
                  <a:gd name="T78" fmla="*/ 84 w 329"/>
                  <a:gd name="T79" fmla="*/ 53 h 277"/>
                  <a:gd name="T80" fmla="*/ 72 w 329"/>
                  <a:gd name="T81" fmla="*/ 60 h 277"/>
                  <a:gd name="T82" fmla="*/ 63 w 329"/>
                  <a:gd name="T83" fmla="*/ 59 h 277"/>
                  <a:gd name="T84" fmla="*/ 51 w 329"/>
                  <a:gd name="T85" fmla="*/ 48 h 277"/>
                  <a:gd name="T86" fmla="*/ 41 w 329"/>
                  <a:gd name="T87" fmla="*/ 28 h 277"/>
                  <a:gd name="T88" fmla="*/ 34 w 329"/>
                  <a:gd name="T89" fmla="*/ 10 h 277"/>
                  <a:gd name="T90" fmla="*/ 29 w 329"/>
                  <a:gd name="T91" fmla="*/ 1 h 277"/>
                  <a:gd name="T92" fmla="*/ 27 w 329"/>
                  <a:gd name="T93" fmla="*/ 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29" h="277">
                    <a:moveTo>
                      <a:pt x="25" y="1"/>
                    </a:moveTo>
                    <a:lnTo>
                      <a:pt x="21" y="12"/>
                    </a:lnTo>
                    <a:lnTo>
                      <a:pt x="16" y="26"/>
                    </a:lnTo>
                    <a:lnTo>
                      <a:pt x="11" y="43"/>
                    </a:lnTo>
                    <a:lnTo>
                      <a:pt x="8" y="62"/>
                    </a:lnTo>
                    <a:lnTo>
                      <a:pt x="4" y="81"/>
                    </a:lnTo>
                    <a:lnTo>
                      <a:pt x="2" y="100"/>
                    </a:lnTo>
                    <a:lnTo>
                      <a:pt x="0" y="116"/>
                    </a:lnTo>
                    <a:lnTo>
                      <a:pt x="2" y="132"/>
                    </a:lnTo>
                    <a:lnTo>
                      <a:pt x="3" y="154"/>
                    </a:lnTo>
                    <a:lnTo>
                      <a:pt x="6" y="167"/>
                    </a:lnTo>
                    <a:lnTo>
                      <a:pt x="9" y="172"/>
                    </a:lnTo>
                    <a:lnTo>
                      <a:pt x="11" y="176"/>
                    </a:lnTo>
                    <a:lnTo>
                      <a:pt x="16" y="179"/>
                    </a:lnTo>
                    <a:lnTo>
                      <a:pt x="22" y="184"/>
                    </a:lnTo>
                    <a:lnTo>
                      <a:pt x="34" y="190"/>
                    </a:lnTo>
                    <a:lnTo>
                      <a:pt x="41" y="192"/>
                    </a:lnTo>
                    <a:lnTo>
                      <a:pt x="44" y="192"/>
                    </a:lnTo>
                    <a:lnTo>
                      <a:pt x="47" y="191"/>
                    </a:lnTo>
                    <a:lnTo>
                      <a:pt x="48" y="189"/>
                    </a:lnTo>
                    <a:lnTo>
                      <a:pt x="50" y="186"/>
                    </a:lnTo>
                    <a:lnTo>
                      <a:pt x="50" y="185"/>
                    </a:lnTo>
                    <a:lnTo>
                      <a:pt x="53" y="185"/>
                    </a:lnTo>
                    <a:lnTo>
                      <a:pt x="55" y="185"/>
                    </a:lnTo>
                    <a:lnTo>
                      <a:pt x="59" y="187"/>
                    </a:lnTo>
                    <a:lnTo>
                      <a:pt x="66" y="193"/>
                    </a:lnTo>
                    <a:lnTo>
                      <a:pt x="75" y="202"/>
                    </a:lnTo>
                    <a:lnTo>
                      <a:pt x="94" y="220"/>
                    </a:lnTo>
                    <a:lnTo>
                      <a:pt x="111" y="234"/>
                    </a:lnTo>
                    <a:lnTo>
                      <a:pt x="119" y="240"/>
                    </a:lnTo>
                    <a:lnTo>
                      <a:pt x="130" y="247"/>
                    </a:lnTo>
                    <a:lnTo>
                      <a:pt x="142" y="253"/>
                    </a:lnTo>
                    <a:lnTo>
                      <a:pt x="156" y="260"/>
                    </a:lnTo>
                    <a:lnTo>
                      <a:pt x="173" y="266"/>
                    </a:lnTo>
                    <a:lnTo>
                      <a:pt x="189" y="272"/>
                    </a:lnTo>
                    <a:lnTo>
                      <a:pt x="208" y="275"/>
                    </a:lnTo>
                    <a:lnTo>
                      <a:pt x="227" y="277"/>
                    </a:lnTo>
                    <a:lnTo>
                      <a:pt x="247" y="277"/>
                    </a:lnTo>
                    <a:lnTo>
                      <a:pt x="266" y="275"/>
                    </a:lnTo>
                    <a:lnTo>
                      <a:pt x="283" y="273"/>
                    </a:lnTo>
                    <a:lnTo>
                      <a:pt x="299" y="268"/>
                    </a:lnTo>
                    <a:lnTo>
                      <a:pt x="306" y="266"/>
                    </a:lnTo>
                    <a:lnTo>
                      <a:pt x="312" y="262"/>
                    </a:lnTo>
                    <a:lnTo>
                      <a:pt x="316" y="259"/>
                    </a:lnTo>
                    <a:lnTo>
                      <a:pt x="321" y="255"/>
                    </a:lnTo>
                    <a:lnTo>
                      <a:pt x="325" y="250"/>
                    </a:lnTo>
                    <a:lnTo>
                      <a:pt x="327" y="246"/>
                    </a:lnTo>
                    <a:lnTo>
                      <a:pt x="328" y="240"/>
                    </a:lnTo>
                    <a:lnTo>
                      <a:pt x="329" y="234"/>
                    </a:lnTo>
                    <a:lnTo>
                      <a:pt x="328" y="222"/>
                    </a:lnTo>
                    <a:lnTo>
                      <a:pt x="326" y="211"/>
                    </a:lnTo>
                    <a:lnTo>
                      <a:pt x="322" y="201"/>
                    </a:lnTo>
                    <a:lnTo>
                      <a:pt x="316" y="191"/>
                    </a:lnTo>
                    <a:lnTo>
                      <a:pt x="308" y="181"/>
                    </a:lnTo>
                    <a:lnTo>
                      <a:pt x="299" y="172"/>
                    </a:lnTo>
                    <a:lnTo>
                      <a:pt x="287" y="161"/>
                    </a:lnTo>
                    <a:lnTo>
                      <a:pt x="274" y="149"/>
                    </a:lnTo>
                    <a:lnTo>
                      <a:pt x="258" y="136"/>
                    </a:lnTo>
                    <a:lnTo>
                      <a:pt x="244" y="121"/>
                    </a:lnTo>
                    <a:lnTo>
                      <a:pt x="231" y="103"/>
                    </a:lnTo>
                    <a:lnTo>
                      <a:pt x="218" y="85"/>
                    </a:lnTo>
                    <a:lnTo>
                      <a:pt x="207" y="69"/>
                    </a:lnTo>
                    <a:lnTo>
                      <a:pt x="198" y="52"/>
                    </a:lnTo>
                    <a:lnTo>
                      <a:pt x="189" y="38"/>
                    </a:lnTo>
                    <a:lnTo>
                      <a:pt x="183" y="25"/>
                    </a:lnTo>
                    <a:lnTo>
                      <a:pt x="181" y="20"/>
                    </a:lnTo>
                    <a:lnTo>
                      <a:pt x="179" y="16"/>
                    </a:lnTo>
                    <a:lnTo>
                      <a:pt x="175" y="13"/>
                    </a:lnTo>
                    <a:lnTo>
                      <a:pt x="171" y="9"/>
                    </a:lnTo>
                    <a:lnTo>
                      <a:pt x="162" y="6"/>
                    </a:lnTo>
                    <a:lnTo>
                      <a:pt x="152" y="4"/>
                    </a:lnTo>
                    <a:lnTo>
                      <a:pt x="143" y="4"/>
                    </a:lnTo>
                    <a:lnTo>
                      <a:pt x="133" y="7"/>
                    </a:lnTo>
                    <a:lnTo>
                      <a:pt x="124" y="9"/>
                    </a:lnTo>
                    <a:lnTo>
                      <a:pt x="117" y="13"/>
                    </a:lnTo>
                    <a:lnTo>
                      <a:pt x="111" y="18"/>
                    </a:lnTo>
                    <a:lnTo>
                      <a:pt x="104" y="26"/>
                    </a:lnTo>
                    <a:lnTo>
                      <a:pt x="98" y="35"/>
                    </a:lnTo>
                    <a:lnTo>
                      <a:pt x="91" y="45"/>
                    </a:lnTo>
                    <a:lnTo>
                      <a:pt x="84" y="53"/>
                    </a:lnTo>
                    <a:lnTo>
                      <a:pt x="75" y="59"/>
                    </a:lnTo>
                    <a:lnTo>
                      <a:pt x="72" y="60"/>
                    </a:lnTo>
                    <a:lnTo>
                      <a:pt x="68" y="60"/>
                    </a:lnTo>
                    <a:lnTo>
                      <a:pt x="63" y="59"/>
                    </a:lnTo>
                    <a:lnTo>
                      <a:pt x="60" y="57"/>
                    </a:lnTo>
                    <a:lnTo>
                      <a:pt x="51" y="48"/>
                    </a:lnTo>
                    <a:lnTo>
                      <a:pt x="46" y="39"/>
                    </a:lnTo>
                    <a:lnTo>
                      <a:pt x="41" y="28"/>
                    </a:lnTo>
                    <a:lnTo>
                      <a:pt x="36" y="19"/>
                    </a:lnTo>
                    <a:lnTo>
                      <a:pt x="34" y="10"/>
                    </a:lnTo>
                    <a:lnTo>
                      <a:pt x="30" y="3"/>
                    </a:lnTo>
                    <a:lnTo>
                      <a:pt x="29" y="1"/>
                    </a:lnTo>
                    <a:lnTo>
                      <a:pt x="28" y="1"/>
                    </a:lnTo>
                    <a:lnTo>
                      <a:pt x="27" y="0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rgbClr val="6880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14" name="Freeform 245">
                <a:extLst>
                  <a:ext uri="{FF2B5EF4-FFF2-40B4-BE49-F238E27FC236}">
                    <a16:creationId xmlns:a16="http://schemas.microsoft.com/office/drawing/2014/main" id="{22CBDC77-BA62-420F-BE76-0B7C4235A1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1138" y="5986463"/>
                <a:ext cx="138113" cy="727075"/>
              </a:xfrm>
              <a:custGeom>
                <a:avLst/>
                <a:gdLst>
                  <a:gd name="T0" fmla="*/ 218 w 260"/>
                  <a:gd name="T1" fmla="*/ 0 h 1373"/>
                  <a:gd name="T2" fmla="*/ 44 w 260"/>
                  <a:gd name="T3" fmla="*/ 0 h 1373"/>
                  <a:gd name="T4" fmla="*/ 35 w 260"/>
                  <a:gd name="T5" fmla="*/ 0 h 1373"/>
                  <a:gd name="T6" fmla="*/ 26 w 260"/>
                  <a:gd name="T7" fmla="*/ 4 h 1373"/>
                  <a:gd name="T8" fmla="*/ 19 w 260"/>
                  <a:gd name="T9" fmla="*/ 8 h 1373"/>
                  <a:gd name="T10" fmla="*/ 13 w 260"/>
                  <a:gd name="T11" fmla="*/ 12 h 1373"/>
                  <a:gd name="T12" fmla="*/ 7 w 260"/>
                  <a:gd name="T13" fmla="*/ 20 h 1373"/>
                  <a:gd name="T14" fmla="*/ 4 w 260"/>
                  <a:gd name="T15" fmla="*/ 27 h 1373"/>
                  <a:gd name="T16" fmla="*/ 1 w 260"/>
                  <a:gd name="T17" fmla="*/ 35 h 1373"/>
                  <a:gd name="T18" fmla="*/ 0 w 260"/>
                  <a:gd name="T19" fmla="*/ 43 h 1373"/>
                  <a:gd name="T20" fmla="*/ 0 w 260"/>
                  <a:gd name="T21" fmla="*/ 1330 h 1373"/>
                  <a:gd name="T22" fmla="*/ 1 w 260"/>
                  <a:gd name="T23" fmla="*/ 1338 h 1373"/>
                  <a:gd name="T24" fmla="*/ 4 w 260"/>
                  <a:gd name="T25" fmla="*/ 1346 h 1373"/>
                  <a:gd name="T26" fmla="*/ 7 w 260"/>
                  <a:gd name="T27" fmla="*/ 1354 h 1373"/>
                  <a:gd name="T28" fmla="*/ 13 w 260"/>
                  <a:gd name="T29" fmla="*/ 1361 h 1373"/>
                  <a:gd name="T30" fmla="*/ 19 w 260"/>
                  <a:gd name="T31" fmla="*/ 1365 h 1373"/>
                  <a:gd name="T32" fmla="*/ 26 w 260"/>
                  <a:gd name="T33" fmla="*/ 1370 h 1373"/>
                  <a:gd name="T34" fmla="*/ 35 w 260"/>
                  <a:gd name="T35" fmla="*/ 1373 h 1373"/>
                  <a:gd name="T36" fmla="*/ 44 w 260"/>
                  <a:gd name="T37" fmla="*/ 1373 h 1373"/>
                  <a:gd name="T38" fmla="*/ 218 w 260"/>
                  <a:gd name="T39" fmla="*/ 1373 h 1373"/>
                  <a:gd name="T40" fmla="*/ 226 w 260"/>
                  <a:gd name="T41" fmla="*/ 1373 h 1373"/>
                  <a:gd name="T42" fmla="*/ 234 w 260"/>
                  <a:gd name="T43" fmla="*/ 1370 h 1373"/>
                  <a:gd name="T44" fmla="*/ 241 w 260"/>
                  <a:gd name="T45" fmla="*/ 1365 h 1373"/>
                  <a:gd name="T46" fmla="*/ 249 w 260"/>
                  <a:gd name="T47" fmla="*/ 1361 h 1373"/>
                  <a:gd name="T48" fmla="*/ 253 w 260"/>
                  <a:gd name="T49" fmla="*/ 1354 h 1373"/>
                  <a:gd name="T50" fmla="*/ 257 w 260"/>
                  <a:gd name="T51" fmla="*/ 1346 h 1373"/>
                  <a:gd name="T52" fmla="*/ 260 w 260"/>
                  <a:gd name="T53" fmla="*/ 1338 h 1373"/>
                  <a:gd name="T54" fmla="*/ 260 w 260"/>
                  <a:gd name="T55" fmla="*/ 1330 h 1373"/>
                  <a:gd name="T56" fmla="*/ 260 w 260"/>
                  <a:gd name="T57" fmla="*/ 43 h 1373"/>
                  <a:gd name="T58" fmla="*/ 260 w 260"/>
                  <a:gd name="T59" fmla="*/ 35 h 1373"/>
                  <a:gd name="T60" fmla="*/ 257 w 260"/>
                  <a:gd name="T61" fmla="*/ 27 h 1373"/>
                  <a:gd name="T62" fmla="*/ 253 w 260"/>
                  <a:gd name="T63" fmla="*/ 20 h 1373"/>
                  <a:gd name="T64" fmla="*/ 249 w 260"/>
                  <a:gd name="T65" fmla="*/ 12 h 1373"/>
                  <a:gd name="T66" fmla="*/ 241 w 260"/>
                  <a:gd name="T67" fmla="*/ 8 h 1373"/>
                  <a:gd name="T68" fmla="*/ 234 w 260"/>
                  <a:gd name="T69" fmla="*/ 4 h 1373"/>
                  <a:gd name="T70" fmla="*/ 226 w 260"/>
                  <a:gd name="T71" fmla="*/ 0 h 1373"/>
                  <a:gd name="T72" fmla="*/ 218 w 260"/>
                  <a:gd name="T73" fmla="*/ 0 h 1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0" h="1373">
                    <a:moveTo>
                      <a:pt x="218" y="0"/>
                    </a:moveTo>
                    <a:lnTo>
                      <a:pt x="44" y="0"/>
                    </a:lnTo>
                    <a:lnTo>
                      <a:pt x="35" y="0"/>
                    </a:lnTo>
                    <a:lnTo>
                      <a:pt x="26" y="4"/>
                    </a:lnTo>
                    <a:lnTo>
                      <a:pt x="19" y="8"/>
                    </a:lnTo>
                    <a:lnTo>
                      <a:pt x="13" y="12"/>
                    </a:lnTo>
                    <a:lnTo>
                      <a:pt x="7" y="20"/>
                    </a:lnTo>
                    <a:lnTo>
                      <a:pt x="4" y="27"/>
                    </a:lnTo>
                    <a:lnTo>
                      <a:pt x="1" y="35"/>
                    </a:lnTo>
                    <a:lnTo>
                      <a:pt x="0" y="43"/>
                    </a:lnTo>
                    <a:lnTo>
                      <a:pt x="0" y="1330"/>
                    </a:lnTo>
                    <a:lnTo>
                      <a:pt x="1" y="1338"/>
                    </a:lnTo>
                    <a:lnTo>
                      <a:pt x="4" y="1346"/>
                    </a:lnTo>
                    <a:lnTo>
                      <a:pt x="7" y="1354"/>
                    </a:lnTo>
                    <a:lnTo>
                      <a:pt x="13" y="1361"/>
                    </a:lnTo>
                    <a:lnTo>
                      <a:pt x="19" y="1365"/>
                    </a:lnTo>
                    <a:lnTo>
                      <a:pt x="26" y="1370"/>
                    </a:lnTo>
                    <a:lnTo>
                      <a:pt x="35" y="1373"/>
                    </a:lnTo>
                    <a:lnTo>
                      <a:pt x="44" y="1373"/>
                    </a:lnTo>
                    <a:lnTo>
                      <a:pt x="218" y="1373"/>
                    </a:lnTo>
                    <a:lnTo>
                      <a:pt x="226" y="1373"/>
                    </a:lnTo>
                    <a:lnTo>
                      <a:pt x="234" y="1370"/>
                    </a:lnTo>
                    <a:lnTo>
                      <a:pt x="241" y="1365"/>
                    </a:lnTo>
                    <a:lnTo>
                      <a:pt x="249" y="1361"/>
                    </a:lnTo>
                    <a:lnTo>
                      <a:pt x="253" y="1354"/>
                    </a:lnTo>
                    <a:lnTo>
                      <a:pt x="257" y="1346"/>
                    </a:lnTo>
                    <a:lnTo>
                      <a:pt x="260" y="1338"/>
                    </a:lnTo>
                    <a:lnTo>
                      <a:pt x="260" y="1330"/>
                    </a:lnTo>
                    <a:lnTo>
                      <a:pt x="260" y="43"/>
                    </a:lnTo>
                    <a:lnTo>
                      <a:pt x="260" y="35"/>
                    </a:lnTo>
                    <a:lnTo>
                      <a:pt x="257" y="27"/>
                    </a:lnTo>
                    <a:lnTo>
                      <a:pt x="253" y="20"/>
                    </a:lnTo>
                    <a:lnTo>
                      <a:pt x="249" y="12"/>
                    </a:lnTo>
                    <a:lnTo>
                      <a:pt x="241" y="8"/>
                    </a:lnTo>
                    <a:lnTo>
                      <a:pt x="234" y="4"/>
                    </a:lnTo>
                    <a:lnTo>
                      <a:pt x="226" y="0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4C6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15" name="Freeform 246">
                <a:extLst>
                  <a:ext uri="{FF2B5EF4-FFF2-40B4-BE49-F238E27FC236}">
                    <a16:creationId xmlns:a16="http://schemas.microsoft.com/office/drawing/2014/main" id="{11AF91A4-C9F9-4D00-9BAA-9A9498C76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3975" y="5986463"/>
                <a:ext cx="136525" cy="727075"/>
              </a:xfrm>
              <a:custGeom>
                <a:avLst/>
                <a:gdLst>
                  <a:gd name="T0" fmla="*/ 217 w 260"/>
                  <a:gd name="T1" fmla="*/ 0 h 1373"/>
                  <a:gd name="T2" fmla="*/ 43 w 260"/>
                  <a:gd name="T3" fmla="*/ 0 h 1373"/>
                  <a:gd name="T4" fmla="*/ 34 w 260"/>
                  <a:gd name="T5" fmla="*/ 0 h 1373"/>
                  <a:gd name="T6" fmla="*/ 26 w 260"/>
                  <a:gd name="T7" fmla="*/ 4 h 1373"/>
                  <a:gd name="T8" fmla="*/ 19 w 260"/>
                  <a:gd name="T9" fmla="*/ 8 h 1373"/>
                  <a:gd name="T10" fmla="*/ 13 w 260"/>
                  <a:gd name="T11" fmla="*/ 12 h 1373"/>
                  <a:gd name="T12" fmla="*/ 7 w 260"/>
                  <a:gd name="T13" fmla="*/ 20 h 1373"/>
                  <a:gd name="T14" fmla="*/ 3 w 260"/>
                  <a:gd name="T15" fmla="*/ 27 h 1373"/>
                  <a:gd name="T16" fmla="*/ 1 w 260"/>
                  <a:gd name="T17" fmla="*/ 35 h 1373"/>
                  <a:gd name="T18" fmla="*/ 0 w 260"/>
                  <a:gd name="T19" fmla="*/ 43 h 1373"/>
                  <a:gd name="T20" fmla="*/ 0 w 260"/>
                  <a:gd name="T21" fmla="*/ 1330 h 1373"/>
                  <a:gd name="T22" fmla="*/ 1 w 260"/>
                  <a:gd name="T23" fmla="*/ 1338 h 1373"/>
                  <a:gd name="T24" fmla="*/ 3 w 260"/>
                  <a:gd name="T25" fmla="*/ 1346 h 1373"/>
                  <a:gd name="T26" fmla="*/ 7 w 260"/>
                  <a:gd name="T27" fmla="*/ 1354 h 1373"/>
                  <a:gd name="T28" fmla="*/ 13 w 260"/>
                  <a:gd name="T29" fmla="*/ 1361 h 1373"/>
                  <a:gd name="T30" fmla="*/ 19 w 260"/>
                  <a:gd name="T31" fmla="*/ 1365 h 1373"/>
                  <a:gd name="T32" fmla="*/ 26 w 260"/>
                  <a:gd name="T33" fmla="*/ 1370 h 1373"/>
                  <a:gd name="T34" fmla="*/ 34 w 260"/>
                  <a:gd name="T35" fmla="*/ 1373 h 1373"/>
                  <a:gd name="T36" fmla="*/ 43 w 260"/>
                  <a:gd name="T37" fmla="*/ 1373 h 1373"/>
                  <a:gd name="T38" fmla="*/ 217 w 260"/>
                  <a:gd name="T39" fmla="*/ 1373 h 1373"/>
                  <a:gd name="T40" fmla="*/ 226 w 260"/>
                  <a:gd name="T41" fmla="*/ 1373 h 1373"/>
                  <a:gd name="T42" fmla="*/ 234 w 260"/>
                  <a:gd name="T43" fmla="*/ 1370 h 1373"/>
                  <a:gd name="T44" fmla="*/ 241 w 260"/>
                  <a:gd name="T45" fmla="*/ 1365 h 1373"/>
                  <a:gd name="T46" fmla="*/ 247 w 260"/>
                  <a:gd name="T47" fmla="*/ 1361 h 1373"/>
                  <a:gd name="T48" fmla="*/ 253 w 260"/>
                  <a:gd name="T49" fmla="*/ 1354 h 1373"/>
                  <a:gd name="T50" fmla="*/ 256 w 260"/>
                  <a:gd name="T51" fmla="*/ 1346 h 1373"/>
                  <a:gd name="T52" fmla="*/ 259 w 260"/>
                  <a:gd name="T53" fmla="*/ 1338 h 1373"/>
                  <a:gd name="T54" fmla="*/ 260 w 260"/>
                  <a:gd name="T55" fmla="*/ 1330 h 1373"/>
                  <a:gd name="T56" fmla="*/ 260 w 260"/>
                  <a:gd name="T57" fmla="*/ 43 h 1373"/>
                  <a:gd name="T58" fmla="*/ 259 w 260"/>
                  <a:gd name="T59" fmla="*/ 35 h 1373"/>
                  <a:gd name="T60" fmla="*/ 256 w 260"/>
                  <a:gd name="T61" fmla="*/ 27 h 1373"/>
                  <a:gd name="T62" fmla="*/ 253 w 260"/>
                  <a:gd name="T63" fmla="*/ 20 h 1373"/>
                  <a:gd name="T64" fmla="*/ 247 w 260"/>
                  <a:gd name="T65" fmla="*/ 12 h 1373"/>
                  <a:gd name="T66" fmla="*/ 241 w 260"/>
                  <a:gd name="T67" fmla="*/ 8 h 1373"/>
                  <a:gd name="T68" fmla="*/ 234 w 260"/>
                  <a:gd name="T69" fmla="*/ 4 h 1373"/>
                  <a:gd name="T70" fmla="*/ 226 w 260"/>
                  <a:gd name="T71" fmla="*/ 0 h 1373"/>
                  <a:gd name="T72" fmla="*/ 217 w 260"/>
                  <a:gd name="T73" fmla="*/ 0 h 1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0" h="1373">
                    <a:moveTo>
                      <a:pt x="217" y="0"/>
                    </a:moveTo>
                    <a:lnTo>
                      <a:pt x="43" y="0"/>
                    </a:lnTo>
                    <a:lnTo>
                      <a:pt x="34" y="0"/>
                    </a:lnTo>
                    <a:lnTo>
                      <a:pt x="26" y="4"/>
                    </a:lnTo>
                    <a:lnTo>
                      <a:pt x="19" y="8"/>
                    </a:lnTo>
                    <a:lnTo>
                      <a:pt x="13" y="12"/>
                    </a:lnTo>
                    <a:lnTo>
                      <a:pt x="7" y="20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3"/>
                    </a:lnTo>
                    <a:lnTo>
                      <a:pt x="0" y="1330"/>
                    </a:lnTo>
                    <a:lnTo>
                      <a:pt x="1" y="1338"/>
                    </a:lnTo>
                    <a:lnTo>
                      <a:pt x="3" y="1346"/>
                    </a:lnTo>
                    <a:lnTo>
                      <a:pt x="7" y="1354"/>
                    </a:lnTo>
                    <a:lnTo>
                      <a:pt x="13" y="1361"/>
                    </a:lnTo>
                    <a:lnTo>
                      <a:pt x="19" y="1365"/>
                    </a:lnTo>
                    <a:lnTo>
                      <a:pt x="26" y="1370"/>
                    </a:lnTo>
                    <a:lnTo>
                      <a:pt x="34" y="1373"/>
                    </a:lnTo>
                    <a:lnTo>
                      <a:pt x="43" y="1373"/>
                    </a:lnTo>
                    <a:lnTo>
                      <a:pt x="217" y="1373"/>
                    </a:lnTo>
                    <a:lnTo>
                      <a:pt x="226" y="1373"/>
                    </a:lnTo>
                    <a:lnTo>
                      <a:pt x="234" y="1370"/>
                    </a:lnTo>
                    <a:lnTo>
                      <a:pt x="241" y="1365"/>
                    </a:lnTo>
                    <a:lnTo>
                      <a:pt x="247" y="1361"/>
                    </a:lnTo>
                    <a:lnTo>
                      <a:pt x="253" y="1354"/>
                    </a:lnTo>
                    <a:lnTo>
                      <a:pt x="256" y="1346"/>
                    </a:lnTo>
                    <a:lnTo>
                      <a:pt x="259" y="1338"/>
                    </a:lnTo>
                    <a:lnTo>
                      <a:pt x="260" y="1330"/>
                    </a:lnTo>
                    <a:lnTo>
                      <a:pt x="260" y="43"/>
                    </a:lnTo>
                    <a:lnTo>
                      <a:pt x="259" y="35"/>
                    </a:lnTo>
                    <a:lnTo>
                      <a:pt x="256" y="27"/>
                    </a:lnTo>
                    <a:lnTo>
                      <a:pt x="253" y="20"/>
                    </a:lnTo>
                    <a:lnTo>
                      <a:pt x="247" y="12"/>
                    </a:lnTo>
                    <a:lnTo>
                      <a:pt x="241" y="8"/>
                    </a:lnTo>
                    <a:lnTo>
                      <a:pt x="234" y="4"/>
                    </a:lnTo>
                    <a:lnTo>
                      <a:pt x="226" y="0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4C6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16" name="Freeform 247">
                <a:extLst>
                  <a:ext uri="{FF2B5EF4-FFF2-40B4-BE49-F238E27FC236}">
                    <a16:creationId xmlns:a16="http://schemas.microsoft.com/office/drawing/2014/main" id="{7945F07F-F2CD-40E7-999E-809FB212E2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2175" y="6035675"/>
                <a:ext cx="474663" cy="412750"/>
              </a:xfrm>
              <a:custGeom>
                <a:avLst/>
                <a:gdLst>
                  <a:gd name="T0" fmla="*/ 512 w 898"/>
                  <a:gd name="T1" fmla="*/ 4 h 781"/>
                  <a:gd name="T2" fmla="*/ 500 w 898"/>
                  <a:gd name="T3" fmla="*/ 0 h 781"/>
                  <a:gd name="T4" fmla="*/ 488 w 898"/>
                  <a:gd name="T5" fmla="*/ 1 h 781"/>
                  <a:gd name="T6" fmla="*/ 477 w 898"/>
                  <a:gd name="T7" fmla="*/ 7 h 781"/>
                  <a:gd name="T8" fmla="*/ 469 w 898"/>
                  <a:gd name="T9" fmla="*/ 17 h 781"/>
                  <a:gd name="T10" fmla="*/ 278 w 898"/>
                  <a:gd name="T11" fmla="*/ 23 h 781"/>
                  <a:gd name="T12" fmla="*/ 262 w 898"/>
                  <a:gd name="T13" fmla="*/ 17 h 781"/>
                  <a:gd name="T14" fmla="*/ 246 w 898"/>
                  <a:gd name="T15" fmla="*/ 13 h 781"/>
                  <a:gd name="T16" fmla="*/ 229 w 898"/>
                  <a:gd name="T17" fmla="*/ 14 h 781"/>
                  <a:gd name="T18" fmla="*/ 214 w 898"/>
                  <a:gd name="T19" fmla="*/ 18 h 781"/>
                  <a:gd name="T20" fmla="*/ 199 w 898"/>
                  <a:gd name="T21" fmla="*/ 24 h 781"/>
                  <a:gd name="T22" fmla="*/ 186 w 898"/>
                  <a:gd name="T23" fmla="*/ 33 h 781"/>
                  <a:gd name="T24" fmla="*/ 175 w 898"/>
                  <a:gd name="T25" fmla="*/ 45 h 781"/>
                  <a:gd name="T26" fmla="*/ 166 w 898"/>
                  <a:gd name="T27" fmla="*/ 60 h 781"/>
                  <a:gd name="T28" fmla="*/ 6 w 898"/>
                  <a:gd name="T29" fmla="*/ 379 h 781"/>
                  <a:gd name="T30" fmla="*/ 1 w 898"/>
                  <a:gd name="T31" fmla="*/ 395 h 781"/>
                  <a:gd name="T32" fmla="*/ 0 w 898"/>
                  <a:gd name="T33" fmla="*/ 411 h 781"/>
                  <a:gd name="T34" fmla="*/ 2 w 898"/>
                  <a:gd name="T35" fmla="*/ 427 h 781"/>
                  <a:gd name="T36" fmla="*/ 7 w 898"/>
                  <a:gd name="T37" fmla="*/ 442 h 781"/>
                  <a:gd name="T38" fmla="*/ 15 w 898"/>
                  <a:gd name="T39" fmla="*/ 456 h 781"/>
                  <a:gd name="T40" fmla="*/ 26 w 898"/>
                  <a:gd name="T41" fmla="*/ 468 h 781"/>
                  <a:gd name="T42" fmla="*/ 39 w 898"/>
                  <a:gd name="T43" fmla="*/ 479 h 781"/>
                  <a:gd name="T44" fmla="*/ 578 w 898"/>
                  <a:gd name="T45" fmla="*/ 751 h 781"/>
                  <a:gd name="T46" fmla="*/ 463 w 898"/>
                  <a:gd name="T47" fmla="*/ 115 h 781"/>
                  <a:gd name="T48" fmla="*/ 491 w 898"/>
                  <a:gd name="T49" fmla="*/ 63 h 781"/>
                  <a:gd name="T50" fmla="*/ 499 w 898"/>
                  <a:gd name="T51" fmla="*/ 55 h 781"/>
                  <a:gd name="T52" fmla="*/ 511 w 898"/>
                  <a:gd name="T53" fmla="*/ 51 h 781"/>
                  <a:gd name="T54" fmla="*/ 523 w 898"/>
                  <a:gd name="T55" fmla="*/ 52 h 781"/>
                  <a:gd name="T56" fmla="*/ 578 w 898"/>
                  <a:gd name="T57" fmla="*/ 80 h 781"/>
                  <a:gd name="T58" fmla="*/ 853 w 898"/>
                  <a:gd name="T59" fmla="*/ 311 h 781"/>
                  <a:gd name="T60" fmla="*/ 742 w 898"/>
                  <a:gd name="T61" fmla="*/ 155 h 781"/>
                  <a:gd name="T62" fmla="*/ 745 w 898"/>
                  <a:gd name="T63" fmla="*/ 143 h 781"/>
                  <a:gd name="T64" fmla="*/ 744 w 898"/>
                  <a:gd name="T65" fmla="*/ 130 h 781"/>
                  <a:gd name="T66" fmla="*/ 738 w 898"/>
                  <a:gd name="T67" fmla="*/ 120 h 781"/>
                  <a:gd name="T68" fmla="*/ 728 w 898"/>
                  <a:gd name="T69" fmla="*/ 112 h 781"/>
                  <a:gd name="T70" fmla="*/ 578 w 898"/>
                  <a:gd name="T71" fmla="*/ 80 h 781"/>
                  <a:gd name="T72" fmla="*/ 683 w 898"/>
                  <a:gd name="T73" fmla="*/ 132 h 781"/>
                  <a:gd name="T74" fmla="*/ 690 w 898"/>
                  <a:gd name="T75" fmla="*/ 142 h 781"/>
                  <a:gd name="T76" fmla="*/ 694 w 898"/>
                  <a:gd name="T77" fmla="*/ 153 h 781"/>
                  <a:gd name="T78" fmla="*/ 694 w 898"/>
                  <a:gd name="T79" fmla="*/ 165 h 781"/>
                  <a:gd name="T80" fmla="*/ 668 w 898"/>
                  <a:gd name="T81" fmla="*/ 218 h 781"/>
                  <a:gd name="T82" fmla="*/ 578 w 898"/>
                  <a:gd name="T83" fmla="*/ 751 h 781"/>
                  <a:gd name="T84" fmla="*/ 628 w 898"/>
                  <a:gd name="T85" fmla="*/ 776 h 781"/>
                  <a:gd name="T86" fmla="*/ 645 w 898"/>
                  <a:gd name="T87" fmla="*/ 779 h 781"/>
                  <a:gd name="T88" fmla="*/ 660 w 898"/>
                  <a:gd name="T89" fmla="*/ 781 h 781"/>
                  <a:gd name="T90" fmla="*/ 677 w 898"/>
                  <a:gd name="T91" fmla="*/ 779 h 781"/>
                  <a:gd name="T92" fmla="*/ 691 w 898"/>
                  <a:gd name="T93" fmla="*/ 774 h 781"/>
                  <a:gd name="T94" fmla="*/ 706 w 898"/>
                  <a:gd name="T95" fmla="*/ 766 h 781"/>
                  <a:gd name="T96" fmla="*/ 719 w 898"/>
                  <a:gd name="T97" fmla="*/ 756 h 781"/>
                  <a:gd name="T98" fmla="*/ 728 w 898"/>
                  <a:gd name="T99" fmla="*/ 743 h 781"/>
                  <a:gd name="T100" fmla="*/ 890 w 898"/>
                  <a:gd name="T101" fmla="*/ 423 h 781"/>
                  <a:gd name="T102" fmla="*/ 896 w 898"/>
                  <a:gd name="T103" fmla="*/ 408 h 781"/>
                  <a:gd name="T104" fmla="*/ 898 w 898"/>
                  <a:gd name="T105" fmla="*/ 391 h 781"/>
                  <a:gd name="T106" fmla="*/ 898 w 898"/>
                  <a:gd name="T107" fmla="*/ 376 h 781"/>
                  <a:gd name="T108" fmla="*/ 894 w 898"/>
                  <a:gd name="T109" fmla="*/ 359 h 781"/>
                  <a:gd name="T110" fmla="*/ 887 w 898"/>
                  <a:gd name="T111" fmla="*/ 345 h 781"/>
                  <a:gd name="T112" fmla="*/ 879 w 898"/>
                  <a:gd name="T113" fmla="*/ 332 h 781"/>
                  <a:gd name="T114" fmla="*/ 867 w 898"/>
                  <a:gd name="T115" fmla="*/ 320 h 781"/>
                  <a:gd name="T116" fmla="*/ 853 w 898"/>
                  <a:gd name="T117" fmla="*/ 311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98" h="781">
                    <a:moveTo>
                      <a:pt x="578" y="37"/>
                    </a:moveTo>
                    <a:lnTo>
                      <a:pt x="512" y="4"/>
                    </a:lnTo>
                    <a:lnTo>
                      <a:pt x="506" y="1"/>
                    </a:lnTo>
                    <a:lnTo>
                      <a:pt x="500" y="0"/>
                    </a:lnTo>
                    <a:lnTo>
                      <a:pt x="494" y="0"/>
                    </a:lnTo>
                    <a:lnTo>
                      <a:pt x="488" y="1"/>
                    </a:lnTo>
                    <a:lnTo>
                      <a:pt x="482" y="4"/>
                    </a:lnTo>
                    <a:lnTo>
                      <a:pt x="477" y="7"/>
                    </a:lnTo>
                    <a:lnTo>
                      <a:pt x="473" y="12"/>
                    </a:lnTo>
                    <a:lnTo>
                      <a:pt x="469" y="17"/>
                    </a:lnTo>
                    <a:lnTo>
                      <a:pt x="429" y="99"/>
                    </a:lnTo>
                    <a:lnTo>
                      <a:pt x="278" y="23"/>
                    </a:lnTo>
                    <a:lnTo>
                      <a:pt x="270" y="19"/>
                    </a:lnTo>
                    <a:lnTo>
                      <a:pt x="262" y="17"/>
                    </a:lnTo>
                    <a:lnTo>
                      <a:pt x="254" y="14"/>
                    </a:lnTo>
                    <a:lnTo>
                      <a:pt x="246" y="13"/>
                    </a:lnTo>
                    <a:lnTo>
                      <a:pt x="238" y="13"/>
                    </a:lnTo>
                    <a:lnTo>
                      <a:pt x="229" y="14"/>
                    </a:lnTo>
                    <a:lnTo>
                      <a:pt x="222" y="16"/>
                    </a:lnTo>
                    <a:lnTo>
                      <a:pt x="214" y="18"/>
                    </a:lnTo>
                    <a:lnTo>
                      <a:pt x="207" y="20"/>
                    </a:lnTo>
                    <a:lnTo>
                      <a:pt x="199" y="24"/>
                    </a:lnTo>
                    <a:lnTo>
                      <a:pt x="192" y="29"/>
                    </a:lnTo>
                    <a:lnTo>
                      <a:pt x="186" y="33"/>
                    </a:lnTo>
                    <a:lnTo>
                      <a:pt x="180" y="39"/>
                    </a:lnTo>
                    <a:lnTo>
                      <a:pt x="175" y="45"/>
                    </a:lnTo>
                    <a:lnTo>
                      <a:pt x="170" y="51"/>
                    </a:lnTo>
                    <a:lnTo>
                      <a:pt x="166" y="60"/>
                    </a:lnTo>
                    <a:lnTo>
                      <a:pt x="9" y="371"/>
                    </a:lnTo>
                    <a:lnTo>
                      <a:pt x="6" y="379"/>
                    </a:lnTo>
                    <a:lnTo>
                      <a:pt x="3" y="387"/>
                    </a:lnTo>
                    <a:lnTo>
                      <a:pt x="1" y="395"/>
                    </a:lnTo>
                    <a:lnTo>
                      <a:pt x="0" y="403"/>
                    </a:lnTo>
                    <a:lnTo>
                      <a:pt x="0" y="411"/>
                    </a:lnTo>
                    <a:lnTo>
                      <a:pt x="1" y="420"/>
                    </a:lnTo>
                    <a:lnTo>
                      <a:pt x="2" y="427"/>
                    </a:lnTo>
                    <a:lnTo>
                      <a:pt x="5" y="435"/>
                    </a:lnTo>
                    <a:lnTo>
                      <a:pt x="7" y="442"/>
                    </a:lnTo>
                    <a:lnTo>
                      <a:pt x="11" y="449"/>
                    </a:lnTo>
                    <a:lnTo>
                      <a:pt x="15" y="456"/>
                    </a:lnTo>
                    <a:lnTo>
                      <a:pt x="20" y="462"/>
                    </a:lnTo>
                    <a:lnTo>
                      <a:pt x="26" y="468"/>
                    </a:lnTo>
                    <a:lnTo>
                      <a:pt x="32" y="474"/>
                    </a:lnTo>
                    <a:lnTo>
                      <a:pt x="39" y="479"/>
                    </a:lnTo>
                    <a:lnTo>
                      <a:pt x="46" y="484"/>
                    </a:lnTo>
                    <a:lnTo>
                      <a:pt x="578" y="751"/>
                    </a:lnTo>
                    <a:lnTo>
                      <a:pt x="578" y="174"/>
                    </a:lnTo>
                    <a:lnTo>
                      <a:pt x="463" y="115"/>
                    </a:lnTo>
                    <a:lnTo>
                      <a:pt x="487" y="68"/>
                    </a:lnTo>
                    <a:lnTo>
                      <a:pt x="491" y="63"/>
                    </a:lnTo>
                    <a:lnTo>
                      <a:pt x="494" y="58"/>
                    </a:lnTo>
                    <a:lnTo>
                      <a:pt x="499" y="55"/>
                    </a:lnTo>
                    <a:lnTo>
                      <a:pt x="505" y="52"/>
                    </a:lnTo>
                    <a:lnTo>
                      <a:pt x="511" y="51"/>
                    </a:lnTo>
                    <a:lnTo>
                      <a:pt x="517" y="51"/>
                    </a:lnTo>
                    <a:lnTo>
                      <a:pt x="523" y="52"/>
                    </a:lnTo>
                    <a:lnTo>
                      <a:pt x="529" y="55"/>
                    </a:lnTo>
                    <a:lnTo>
                      <a:pt x="578" y="80"/>
                    </a:lnTo>
                    <a:lnTo>
                      <a:pt x="578" y="37"/>
                    </a:lnTo>
                    <a:close/>
                    <a:moveTo>
                      <a:pt x="853" y="311"/>
                    </a:moveTo>
                    <a:lnTo>
                      <a:pt x="701" y="235"/>
                    </a:lnTo>
                    <a:lnTo>
                      <a:pt x="742" y="155"/>
                    </a:lnTo>
                    <a:lnTo>
                      <a:pt x="745" y="149"/>
                    </a:lnTo>
                    <a:lnTo>
                      <a:pt x="745" y="143"/>
                    </a:lnTo>
                    <a:lnTo>
                      <a:pt x="745" y="136"/>
                    </a:lnTo>
                    <a:lnTo>
                      <a:pt x="744" y="130"/>
                    </a:lnTo>
                    <a:lnTo>
                      <a:pt x="741" y="125"/>
                    </a:lnTo>
                    <a:lnTo>
                      <a:pt x="738" y="120"/>
                    </a:lnTo>
                    <a:lnTo>
                      <a:pt x="733" y="115"/>
                    </a:lnTo>
                    <a:lnTo>
                      <a:pt x="728" y="112"/>
                    </a:lnTo>
                    <a:lnTo>
                      <a:pt x="578" y="37"/>
                    </a:lnTo>
                    <a:lnTo>
                      <a:pt x="578" y="80"/>
                    </a:lnTo>
                    <a:lnTo>
                      <a:pt x="677" y="130"/>
                    </a:lnTo>
                    <a:lnTo>
                      <a:pt x="683" y="132"/>
                    </a:lnTo>
                    <a:lnTo>
                      <a:pt x="687" y="137"/>
                    </a:lnTo>
                    <a:lnTo>
                      <a:pt x="690" y="142"/>
                    </a:lnTo>
                    <a:lnTo>
                      <a:pt x="693" y="147"/>
                    </a:lnTo>
                    <a:lnTo>
                      <a:pt x="694" y="153"/>
                    </a:lnTo>
                    <a:lnTo>
                      <a:pt x="694" y="159"/>
                    </a:lnTo>
                    <a:lnTo>
                      <a:pt x="694" y="165"/>
                    </a:lnTo>
                    <a:lnTo>
                      <a:pt x="691" y="171"/>
                    </a:lnTo>
                    <a:lnTo>
                      <a:pt x="668" y="218"/>
                    </a:lnTo>
                    <a:lnTo>
                      <a:pt x="578" y="174"/>
                    </a:lnTo>
                    <a:lnTo>
                      <a:pt x="578" y="751"/>
                    </a:lnTo>
                    <a:lnTo>
                      <a:pt x="621" y="772"/>
                    </a:lnTo>
                    <a:lnTo>
                      <a:pt x="628" y="776"/>
                    </a:lnTo>
                    <a:lnTo>
                      <a:pt x="637" y="778"/>
                    </a:lnTo>
                    <a:lnTo>
                      <a:pt x="645" y="779"/>
                    </a:lnTo>
                    <a:lnTo>
                      <a:pt x="652" y="781"/>
                    </a:lnTo>
                    <a:lnTo>
                      <a:pt x="660" y="781"/>
                    </a:lnTo>
                    <a:lnTo>
                      <a:pt x="669" y="781"/>
                    </a:lnTo>
                    <a:lnTo>
                      <a:pt x="677" y="779"/>
                    </a:lnTo>
                    <a:lnTo>
                      <a:pt x="684" y="777"/>
                    </a:lnTo>
                    <a:lnTo>
                      <a:pt x="691" y="774"/>
                    </a:lnTo>
                    <a:lnTo>
                      <a:pt x="698" y="770"/>
                    </a:lnTo>
                    <a:lnTo>
                      <a:pt x="706" y="766"/>
                    </a:lnTo>
                    <a:lnTo>
                      <a:pt x="713" y="762"/>
                    </a:lnTo>
                    <a:lnTo>
                      <a:pt x="719" y="756"/>
                    </a:lnTo>
                    <a:lnTo>
                      <a:pt x="723" y="750"/>
                    </a:lnTo>
                    <a:lnTo>
                      <a:pt x="728" y="743"/>
                    </a:lnTo>
                    <a:lnTo>
                      <a:pt x="733" y="736"/>
                    </a:lnTo>
                    <a:lnTo>
                      <a:pt x="890" y="423"/>
                    </a:lnTo>
                    <a:lnTo>
                      <a:pt x="893" y="415"/>
                    </a:lnTo>
                    <a:lnTo>
                      <a:pt x="896" y="408"/>
                    </a:lnTo>
                    <a:lnTo>
                      <a:pt x="897" y="399"/>
                    </a:lnTo>
                    <a:lnTo>
                      <a:pt x="898" y="391"/>
                    </a:lnTo>
                    <a:lnTo>
                      <a:pt x="898" y="383"/>
                    </a:lnTo>
                    <a:lnTo>
                      <a:pt x="898" y="376"/>
                    </a:lnTo>
                    <a:lnTo>
                      <a:pt x="897" y="367"/>
                    </a:lnTo>
                    <a:lnTo>
                      <a:pt x="894" y="359"/>
                    </a:lnTo>
                    <a:lnTo>
                      <a:pt x="891" y="352"/>
                    </a:lnTo>
                    <a:lnTo>
                      <a:pt x="887" y="345"/>
                    </a:lnTo>
                    <a:lnTo>
                      <a:pt x="884" y="338"/>
                    </a:lnTo>
                    <a:lnTo>
                      <a:pt x="879" y="332"/>
                    </a:lnTo>
                    <a:lnTo>
                      <a:pt x="873" y="326"/>
                    </a:lnTo>
                    <a:lnTo>
                      <a:pt x="867" y="320"/>
                    </a:lnTo>
                    <a:lnTo>
                      <a:pt x="860" y="315"/>
                    </a:lnTo>
                    <a:lnTo>
                      <a:pt x="853" y="311"/>
                    </a:lnTo>
                    <a:close/>
                  </a:path>
                </a:pathLst>
              </a:custGeom>
              <a:solidFill>
                <a:srgbClr val="4081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17" name="Freeform 248">
                <a:extLst>
                  <a:ext uri="{FF2B5EF4-FFF2-40B4-BE49-F238E27FC236}">
                    <a16:creationId xmlns:a16="http://schemas.microsoft.com/office/drawing/2014/main" id="{3FCCF9E3-3D63-4A8F-A0BF-FDE9C2DBB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3175" y="5389563"/>
                <a:ext cx="404813" cy="682625"/>
              </a:xfrm>
              <a:custGeom>
                <a:avLst/>
                <a:gdLst>
                  <a:gd name="T0" fmla="*/ 107 w 765"/>
                  <a:gd name="T1" fmla="*/ 1258 h 1291"/>
                  <a:gd name="T2" fmla="*/ 183 w 765"/>
                  <a:gd name="T3" fmla="*/ 1273 h 1291"/>
                  <a:gd name="T4" fmla="*/ 260 w 765"/>
                  <a:gd name="T5" fmla="*/ 1284 h 1291"/>
                  <a:gd name="T6" fmla="*/ 336 w 765"/>
                  <a:gd name="T7" fmla="*/ 1290 h 1291"/>
                  <a:gd name="T8" fmla="*/ 413 w 765"/>
                  <a:gd name="T9" fmla="*/ 1290 h 1291"/>
                  <a:gd name="T10" fmla="*/ 489 w 765"/>
                  <a:gd name="T11" fmla="*/ 1285 h 1291"/>
                  <a:gd name="T12" fmla="*/ 566 w 765"/>
                  <a:gd name="T13" fmla="*/ 1275 h 1291"/>
                  <a:gd name="T14" fmla="*/ 642 w 765"/>
                  <a:gd name="T15" fmla="*/ 1258 h 1291"/>
                  <a:gd name="T16" fmla="*/ 714 w 765"/>
                  <a:gd name="T17" fmla="*/ 531 h 1291"/>
                  <a:gd name="T18" fmla="*/ 717 w 765"/>
                  <a:gd name="T19" fmla="*/ 430 h 1291"/>
                  <a:gd name="T20" fmla="*/ 722 w 765"/>
                  <a:gd name="T21" fmla="*/ 341 h 1291"/>
                  <a:gd name="T22" fmla="*/ 728 w 765"/>
                  <a:gd name="T23" fmla="*/ 300 h 1291"/>
                  <a:gd name="T24" fmla="*/ 736 w 765"/>
                  <a:gd name="T25" fmla="*/ 260 h 1291"/>
                  <a:gd name="T26" fmla="*/ 748 w 765"/>
                  <a:gd name="T27" fmla="*/ 222 h 1291"/>
                  <a:gd name="T28" fmla="*/ 765 w 765"/>
                  <a:gd name="T29" fmla="*/ 183 h 1291"/>
                  <a:gd name="T30" fmla="*/ 730 w 765"/>
                  <a:gd name="T31" fmla="*/ 154 h 1291"/>
                  <a:gd name="T32" fmla="*/ 692 w 765"/>
                  <a:gd name="T33" fmla="*/ 128 h 1291"/>
                  <a:gd name="T34" fmla="*/ 608 w 765"/>
                  <a:gd name="T35" fmla="*/ 81 h 1291"/>
                  <a:gd name="T36" fmla="*/ 527 w 765"/>
                  <a:gd name="T37" fmla="*/ 39 h 1291"/>
                  <a:gd name="T38" fmla="*/ 493 w 765"/>
                  <a:gd name="T39" fmla="*/ 19 h 1291"/>
                  <a:gd name="T40" fmla="*/ 465 w 765"/>
                  <a:gd name="T41" fmla="*/ 0 h 1291"/>
                  <a:gd name="T42" fmla="*/ 444 w 765"/>
                  <a:gd name="T43" fmla="*/ 17 h 1291"/>
                  <a:gd name="T44" fmla="*/ 421 w 765"/>
                  <a:gd name="T45" fmla="*/ 30 h 1291"/>
                  <a:gd name="T46" fmla="*/ 399 w 765"/>
                  <a:gd name="T47" fmla="*/ 37 h 1291"/>
                  <a:gd name="T48" fmla="*/ 375 w 765"/>
                  <a:gd name="T49" fmla="*/ 40 h 1291"/>
                  <a:gd name="T50" fmla="*/ 351 w 765"/>
                  <a:gd name="T51" fmla="*/ 37 h 1291"/>
                  <a:gd name="T52" fmla="*/ 328 w 765"/>
                  <a:gd name="T53" fmla="*/ 30 h 1291"/>
                  <a:gd name="T54" fmla="*/ 305 w 765"/>
                  <a:gd name="T55" fmla="*/ 17 h 1291"/>
                  <a:gd name="T56" fmla="*/ 284 w 765"/>
                  <a:gd name="T57" fmla="*/ 0 h 1291"/>
                  <a:gd name="T58" fmla="*/ 259 w 765"/>
                  <a:gd name="T59" fmla="*/ 18 h 1291"/>
                  <a:gd name="T60" fmla="*/ 227 w 765"/>
                  <a:gd name="T61" fmla="*/ 37 h 1291"/>
                  <a:gd name="T62" fmla="*/ 152 w 765"/>
                  <a:gd name="T63" fmla="*/ 76 h 1291"/>
                  <a:gd name="T64" fmla="*/ 71 w 765"/>
                  <a:gd name="T65" fmla="*/ 119 h 1291"/>
                  <a:gd name="T66" fmla="*/ 34 w 765"/>
                  <a:gd name="T67" fmla="*/ 143 h 1291"/>
                  <a:gd name="T68" fmla="*/ 0 w 765"/>
                  <a:gd name="T69" fmla="*/ 169 h 1291"/>
                  <a:gd name="T70" fmla="*/ 25 w 765"/>
                  <a:gd name="T71" fmla="*/ 216 h 1291"/>
                  <a:gd name="T72" fmla="*/ 39 w 765"/>
                  <a:gd name="T73" fmla="*/ 259 h 1291"/>
                  <a:gd name="T74" fmla="*/ 45 w 765"/>
                  <a:gd name="T75" fmla="*/ 300 h 1291"/>
                  <a:gd name="T76" fmla="*/ 45 w 765"/>
                  <a:gd name="T77" fmla="*/ 342 h 1291"/>
                  <a:gd name="T78" fmla="*/ 38 w 765"/>
                  <a:gd name="T79" fmla="*/ 431 h 1291"/>
                  <a:gd name="T80" fmla="*/ 35 w 765"/>
                  <a:gd name="T81" fmla="*/ 482 h 1291"/>
                  <a:gd name="T82" fmla="*/ 35 w 765"/>
                  <a:gd name="T83" fmla="*/ 54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65" h="1291">
                    <a:moveTo>
                      <a:pt x="69" y="1247"/>
                    </a:moveTo>
                    <a:lnTo>
                      <a:pt x="107" y="1258"/>
                    </a:lnTo>
                    <a:lnTo>
                      <a:pt x="145" y="1266"/>
                    </a:lnTo>
                    <a:lnTo>
                      <a:pt x="183" y="1273"/>
                    </a:lnTo>
                    <a:lnTo>
                      <a:pt x="222" y="1279"/>
                    </a:lnTo>
                    <a:lnTo>
                      <a:pt x="260" y="1284"/>
                    </a:lnTo>
                    <a:lnTo>
                      <a:pt x="298" y="1288"/>
                    </a:lnTo>
                    <a:lnTo>
                      <a:pt x="336" y="1290"/>
                    </a:lnTo>
                    <a:lnTo>
                      <a:pt x="375" y="1291"/>
                    </a:lnTo>
                    <a:lnTo>
                      <a:pt x="413" y="1290"/>
                    </a:lnTo>
                    <a:lnTo>
                      <a:pt x="451" y="1289"/>
                    </a:lnTo>
                    <a:lnTo>
                      <a:pt x="489" y="1285"/>
                    </a:lnTo>
                    <a:lnTo>
                      <a:pt x="528" y="1281"/>
                    </a:lnTo>
                    <a:lnTo>
                      <a:pt x="566" y="1275"/>
                    </a:lnTo>
                    <a:lnTo>
                      <a:pt x="604" y="1267"/>
                    </a:lnTo>
                    <a:lnTo>
                      <a:pt x="642" y="1258"/>
                    </a:lnTo>
                    <a:lnTo>
                      <a:pt x="680" y="1247"/>
                    </a:lnTo>
                    <a:lnTo>
                      <a:pt x="714" y="531"/>
                    </a:lnTo>
                    <a:lnTo>
                      <a:pt x="716" y="479"/>
                    </a:lnTo>
                    <a:lnTo>
                      <a:pt x="717" y="430"/>
                    </a:lnTo>
                    <a:lnTo>
                      <a:pt x="720" y="384"/>
                    </a:lnTo>
                    <a:lnTo>
                      <a:pt x="722" y="341"/>
                    </a:lnTo>
                    <a:lnTo>
                      <a:pt x="724" y="321"/>
                    </a:lnTo>
                    <a:lnTo>
                      <a:pt x="728" y="300"/>
                    </a:lnTo>
                    <a:lnTo>
                      <a:pt x="731" y="280"/>
                    </a:lnTo>
                    <a:lnTo>
                      <a:pt x="736" y="260"/>
                    </a:lnTo>
                    <a:lnTo>
                      <a:pt x="741" y="241"/>
                    </a:lnTo>
                    <a:lnTo>
                      <a:pt x="748" y="222"/>
                    </a:lnTo>
                    <a:lnTo>
                      <a:pt x="755" y="202"/>
                    </a:lnTo>
                    <a:lnTo>
                      <a:pt x="765" y="183"/>
                    </a:lnTo>
                    <a:lnTo>
                      <a:pt x="748" y="169"/>
                    </a:lnTo>
                    <a:lnTo>
                      <a:pt x="730" y="154"/>
                    </a:lnTo>
                    <a:lnTo>
                      <a:pt x="712" y="141"/>
                    </a:lnTo>
                    <a:lnTo>
                      <a:pt x="692" y="128"/>
                    </a:lnTo>
                    <a:lnTo>
                      <a:pt x="651" y="104"/>
                    </a:lnTo>
                    <a:lnTo>
                      <a:pt x="608" y="81"/>
                    </a:lnTo>
                    <a:lnTo>
                      <a:pt x="565" y="59"/>
                    </a:lnTo>
                    <a:lnTo>
                      <a:pt x="527" y="39"/>
                    </a:lnTo>
                    <a:lnTo>
                      <a:pt x="509" y="28"/>
                    </a:lnTo>
                    <a:lnTo>
                      <a:pt x="493" y="19"/>
                    </a:lnTo>
                    <a:lnTo>
                      <a:pt x="478" y="9"/>
                    </a:lnTo>
                    <a:lnTo>
                      <a:pt x="465" y="0"/>
                    </a:lnTo>
                    <a:lnTo>
                      <a:pt x="455" y="9"/>
                    </a:lnTo>
                    <a:lnTo>
                      <a:pt x="444" y="17"/>
                    </a:lnTo>
                    <a:lnTo>
                      <a:pt x="433" y="24"/>
                    </a:lnTo>
                    <a:lnTo>
                      <a:pt x="421" y="30"/>
                    </a:lnTo>
                    <a:lnTo>
                      <a:pt x="411" y="33"/>
                    </a:lnTo>
                    <a:lnTo>
                      <a:pt x="399" y="37"/>
                    </a:lnTo>
                    <a:lnTo>
                      <a:pt x="387" y="39"/>
                    </a:lnTo>
                    <a:lnTo>
                      <a:pt x="375" y="40"/>
                    </a:lnTo>
                    <a:lnTo>
                      <a:pt x="363" y="39"/>
                    </a:lnTo>
                    <a:lnTo>
                      <a:pt x="351" y="37"/>
                    </a:lnTo>
                    <a:lnTo>
                      <a:pt x="339" y="33"/>
                    </a:lnTo>
                    <a:lnTo>
                      <a:pt x="328" y="30"/>
                    </a:lnTo>
                    <a:lnTo>
                      <a:pt x="317" y="24"/>
                    </a:lnTo>
                    <a:lnTo>
                      <a:pt x="305" y="17"/>
                    </a:lnTo>
                    <a:lnTo>
                      <a:pt x="294" y="9"/>
                    </a:lnTo>
                    <a:lnTo>
                      <a:pt x="284" y="0"/>
                    </a:lnTo>
                    <a:lnTo>
                      <a:pt x="272" y="9"/>
                    </a:lnTo>
                    <a:lnTo>
                      <a:pt x="259" y="18"/>
                    </a:lnTo>
                    <a:lnTo>
                      <a:pt x="243" y="27"/>
                    </a:lnTo>
                    <a:lnTo>
                      <a:pt x="227" y="37"/>
                    </a:lnTo>
                    <a:lnTo>
                      <a:pt x="191" y="56"/>
                    </a:lnTo>
                    <a:lnTo>
                      <a:pt x="152" y="76"/>
                    </a:lnTo>
                    <a:lnTo>
                      <a:pt x="111" y="97"/>
                    </a:lnTo>
                    <a:lnTo>
                      <a:pt x="71" y="119"/>
                    </a:lnTo>
                    <a:lnTo>
                      <a:pt x="52" y="131"/>
                    </a:lnTo>
                    <a:lnTo>
                      <a:pt x="34" y="143"/>
                    </a:lnTo>
                    <a:lnTo>
                      <a:pt x="16" y="156"/>
                    </a:lnTo>
                    <a:lnTo>
                      <a:pt x="0" y="169"/>
                    </a:lnTo>
                    <a:lnTo>
                      <a:pt x="14" y="192"/>
                    </a:lnTo>
                    <a:lnTo>
                      <a:pt x="25" y="216"/>
                    </a:lnTo>
                    <a:lnTo>
                      <a:pt x="33" y="238"/>
                    </a:lnTo>
                    <a:lnTo>
                      <a:pt x="39" y="259"/>
                    </a:lnTo>
                    <a:lnTo>
                      <a:pt x="42" y="280"/>
                    </a:lnTo>
                    <a:lnTo>
                      <a:pt x="45" y="300"/>
                    </a:lnTo>
                    <a:lnTo>
                      <a:pt x="46" y="322"/>
                    </a:lnTo>
                    <a:lnTo>
                      <a:pt x="45" y="342"/>
                    </a:lnTo>
                    <a:lnTo>
                      <a:pt x="42" y="385"/>
                    </a:lnTo>
                    <a:lnTo>
                      <a:pt x="38" y="431"/>
                    </a:lnTo>
                    <a:lnTo>
                      <a:pt x="36" y="456"/>
                    </a:lnTo>
                    <a:lnTo>
                      <a:pt x="35" y="482"/>
                    </a:lnTo>
                    <a:lnTo>
                      <a:pt x="34" y="511"/>
                    </a:lnTo>
                    <a:lnTo>
                      <a:pt x="35" y="540"/>
                    </a:lnTo>
                    <a:lnTo>
                      <a:pt x="69" y="1247"/>
                    </a:lnTo>
                    <a:close/>
                  </a:path>
                </a:pathLst>
              </a:custGeom>
              <a:solidFill>
                <a:srgbClr val="6880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18" name="Freeform 249">
                <a:extLst>
                  <a:ext uri="{FF2B5EF4-FFF2-40B4-BE49-F238E27FC236}">
                    <a16:creationId xmlns:a16="http://schemas.microsoft.com/office/drawing/2014/main" id="{F3CCA402-3E8F-40EC-A0F9-5B8E96403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6363" y="5394325"/>
                <a:ext cx="188913" cy="336550"/>
              </a:xfrm>
              <a:custGeom>
                <a:avLst/>
                <a:gdLst>
                  <a:gd name="T0" fmla="*/ 355 w 355"/>
                  <a:gd name="T1" fmla="*/ 49 h 636"/>
                  <a:gd name="T2" fmla="*/ 335 w 355"/>
                  <a:gd name="T3" fmla="*/ 232 h 636"/>
                  <a:gd name="T4" fmla="*/ 177 w 355"/>
                  <a:gd name="T5" fmla="*/ 636 h 636"/>
                  <a:gd name="T6" fmla="*/ 20 w 355"/>
                  <a:gd name="T7" fmla="*/ 232 h 636"/>
                  <a:gd name="T8" fmla="*/ 0 w 355"/>
                  <a:gd name="T9" fmla="*/ 49 h 636"/>
                  <a:gd name="T10" fmla="*/ 76 w 355"/>
                  <a:gd name="T11" fmla="*/ 0 h 636"/>
                  <a:gd name="T12" fmla="*/ 279 w 355"/>
                  <a:gd name="T13" fmla="*/ 0 h 636"/>
                  <a:gd name="T14" fmla="*/ 355 w 355"/>
                  <a:gd name="T15" fmla="*/ 4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5" h="636">
                    <a:moveTo>
                      <a:pt x="355" y="49"/>
                    </a:moveTo>
                    <a:lnTo>
                      <a:pt x="335" y="232"/>
                    </a:lnTo>
                    <a:lnTo>
                      <a:pt x="177" y="636"/>
                    </a:lnTo>
                    <a:lnTo>
                      <a:pt x="20" y="232"/>
                    </a:lnTo>
                    <a:lnTo>
                      <a:pt x="0" y="49"/>
                    </a:lnTo>
                    <a:lnTo>
                      <a:pt x="76" y="0"/>
                    </a:lnTo>
                    <a:lnTo>
                      <a:pt x="279" y="0"/>
                    </a:lnTo>
                    <a:lnTo>
                      <a:pt x="355" y="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19" name="Rectangle 250">
                <a:extLst>
                  <a:ext uri="{FF2B5EF4-FFF2-40B4-BE49-F238E27FC236}">
                    <a16:creationId xmlns:a16="http://schemas.microsoft.com/office/drawing/2014/main" id="{5F589DAA-AF8F-48FD-986B-E09A02F80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7638" y="5359400"/>
                <a:ext cx="106363" cy="87313"/>
              </a:xfrm>
              <a:prstGeom prst="rect">
                <a:avLst/>
              </a:pr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20" name="Freeform 251">
                <a:extLst>
                  <a:ext uri="{FF2B5EF4-FFF2-40B4-BE49-F238E27FC236}">
                    <a16:creationId xmlns:a16="http://schemas.microsoft.com/office/drawing/2014/main" id="{6F8ED040-5555-43FC-A2A1-A7C850575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0975" y="5440363"/>
                <a:ext cx="39688" cy="60325"/>
              </a:xfrm>
              <a:custGeom>
                <a:avLst/>
                <a:gdLst>
                  <a:gd name="T0" fmla="*/ 12 w 75"/>
                  <a:gd name="T1" fmla="*/ 114 h 114"/>
                  <a:gd name="T2" fmla="*/ 0 w 75"/>
                  <a:gd name="T3" fmla="*/ 90 h 114"/>
                  <a:gd name="T4" fmla="*/ 38 w 75"/>
                  <a:gd name="T5" fmla="*/ 0 h 114"/>
                  <a:gd name="T6" fmla="*/ 75 w 75"/>
                  <a:gd name="T7" fmla="*/ 89 h 114"/>
                  <a:gd name="T8" fmla="*/ 63 w 75"/>
                  <a:gd name="T9" fmla="*/ 114 h 114"/>
                  <a:gd name="T10" fmla="*/ 50 w 75"/>
                  <a:gd name="T11" fmla="*/ 114 h 114"/>
                  <a:gd name="T12" fmla="*/ 37 w 75"/>
                  <a:gd name="T13" fmla="*/ 114 h 114"/>
                  <a:gd name="T14" fmla="*/ 24 w 75"/>
                  <a:gd name="T15" fmla="*/ 114 h 114"/>
                  <a:gd name="T16" fmla="*/ 12 w 75"/>
                  <a:gd name="T1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114">
                    <a:moveTo>
                      <a:pt x="12" y="114"/>
                    </a:moveTo>
                    <a:lnTo>
                      <a:pt x="0" y="90"/>
                    </a:lnTo>
                    <a:lnTo>
                      <a:pt x="38" y="0"/>
                    </a:lnTo>
                    <a:lnTo>
                      <a:pt x="75" y="89"/>
                    </a:lnTo>
                    <a:lnTo>
                      <a:pt x="63" y="114"/>
                    </a:lnTo>
                    <a:lnTo>
                      <a:pt x="50" y="114"/>
                    </a:lnTo>
                    <a:lnTo>
                      <a:pt x="37" y="114"/>
                    </a:lnTo>
                    <a:lnTo>
                      <a:pt x="24" y="114"/>
                    </a:lnTo>
                    <a:lnTo>
                      <a:pt x="12" y="114"/>
                    </a:lnTo>
                    <a:close/>
                  </a:path>
                </a:pathLst>
              </a:custGeom>
              <a:solidFill>
                <a:srgbClr val="58CA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21" name="Freeform 252">
                <a:extLst>
                  <a:ext uri="{FF2B5EF4-FFF2-40B4-BE49-F238E27FC236}">
                    <a16:creationId xmlns:a16="http://schemas.microsoft.com/office/drawing/2014/main" id="{29DDB9A8-81D2-4AD3-A66D-18670F24E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1613" y="5394325"/>
                <a:ext cx="77788" cy="127000"/>
              </a:xfrm>
              <a:custGeom>
                <a:avLst/>
                <a:gdLst>
                  <a:gd name="T0" fmla="*/ 101 w 149"/>
                  <a:gd name="T1" fmla="*/ 0 h 240"/>
                  <a:gd name="T2" fmla="*/ 0 w 149"/>
                  <a:gd name="T3" fmla="*/ 87 h 240"/>
                  <a:gd name="T4" fmla="*/ 57 w 149"/>
                  <a:gd name="T5" fmla="*/ 240 h 240"/>
                  <a:gd name="T6" fmla="*/ 149 w 149"/>
                  <a:gd name="T7" fmla="*/ 32 h 240"/>
                  <a:gd name="T8" fmla="*/ 101 w 149"/>
                  <a:gd name="T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240">
                    <a:moveTo>
                      <a:pt x="101" y="0"/>
                    </a:moveTo>
                    <a:lnTo>
                      <a:pt x="0" y="87"/>
                    </a:lnTo>
                    <a:lnTo>
                      <a:pt x="57" y="240"/>
                    </a:lnTo>
                    <a:lnTo>
                      <a:pt x="149" y="32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22" name="Freeform 253">
                <a:extLst>
                  <a:ext uri="{FF2B5EF4-FFF2-40B4-BE49-F238E27FC236}">
                    <a16:creationId xmlns:a16="http://schemas.microsoft.com/office/drawing/2014/main" id="{0EAF44BD-927D-4A9F-A680-307A964D6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1613" y="5410200"/>
                <a:ext cx="127000" cy="320675"/>
              </a:xfrm>
              <a:custGeom>
                <a:avLst/>
                <a:gdLst>
                  <a:gd name="T0" fmla="*/ 149 w 241"/>
                  <a:gd name="T1" fmla="*/ 0 h 605"/>
                  <a:gd name="T2" fmla="*/ 0 w 241"/>
                  <a:gd name="T3" fmla="*/ 605 h 605"/>
                  <a:gd name="T4" fmla="*/ 209 w 241"/>
                  <a:gd name="T5" fmla="*/ 271 h 605"/>
                  <a:gd name="T6" fmla="*/ 182 w 241"/>
                  <a:gd name="T7" fmla="*/ 213 h 605"/>
                  <a:gd name="T8" fmla="*/ 241 w 241"/>
                  <a:gd name="T9" fmla="*/ 165 h 605"/>
                  <a:gd name="T10" fmla="*/ 177 w 241"/>
                  <a:gd name="T11" fmla="*/ 17 h 605"/>
                  <a:gd name="T12" fmla="*/ 149 w 241"/>
                  <a:gd name="T13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605">
                    <a:moveTo>
                      <a:pt x="149" y="0"/>
                    </a:moveTo>
                    <a:lnTo>
                      <a:pt x="0" y="605"/>
                    </a:lnTo>
                    <a:lnTo>
                      <a:pt x="209" y="271"/>
                    </a:lnTo>
                    <a:lnTo>
                      <a:pt x="182" y="213"/>
                    </a:lnTo>
                    <a:lnTo>
                      <a:pt x="241" y="165"/>
                    </a:lnTo>
                    <a:lnTo>
                      <a:pt x="177" y="17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4C6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23" name="Freeform 254">
                <a:extLst>
                  <a:ext uri="{FF2B5EF4-FFF2-40B4-BE49-F238E27FC236}">
                    <a16:creationId xmlns:a16="http://schemas.microsoft.com/office/drawing/2014/main" id="{39A41319-DF9C-4F06-A05A-E016F8EB07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2238" y="5394325"/>
                <a:ext cx="79375" cy="127000"/>
              </a:xfrm>
              <a:custGeom>
                <a:avLst/>
                <a:gdLst>
                  <a:gd name="T0" fmla="*/ 48 w 150"/>
                  <a:gd name="T1" fmla="*/ 0 h 240"/>
                  <a:gd name="T2" fmla="*/ 150 w 150"/>
                  <a:gd name="T3" fmla="*/ 87 h 240"/>
                  <a:gd name="T4" fmla="*/ 93 w 150"/>
                  <a:gd name="T5" fmla="*/ 240 h 240"/>
                  <a:gd name="T6" fmla="*/ 0 w 150"/>
                  <a:gd name="T7" fmla="*/ 32 h 240"/>
                  <a:gd name="T8" fmla="*/ 48 w 150"/>
                  <a:gd name="T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40">
                    <a:moveTo>
                      <a:pt x="48" y="0"/>
                    </a:moveTo>
                    <a:lnTo>
                      <a:pt x="150" y="87"/>
                    </a:lnTo>
                    <a:lnTo>
                      <a:pt x="93" y="240"/>
                    </a:lnTo>
                    <a:lnTo>
                      <a:pt x="0" y="3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24" name="Freeform 255">
                <a:extLst>
                  <a:ext uri="{FF2B5EF4-FFF2-40B4-BE49-F238E27FC236}">
                    <a16:creationId xmlns:a16="http://schemas.microsoft.com/office/drawing/2014/main" id="{75058E75-3ADF-4BD2-8ACB-D1E590829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3038" y="5530850"/>
                <a:ext cx="55563" cy="200025"/>
              </a:xfrm>
              <a:custGeom>
                <a:avLst/>
                <a:gdLst>
                  <a:gd name="T0" fmla="*/ 78 w 104"/>
                  <a:gd name="T1" fmla="*/ 0 h 379"/>
                  <a:gd name="T2" fmla="*/ 27 w 104"/>
                  <a:gd name="T3" fmla="*/ 0 h 379"/>
                  <a:gd name="T4" fmla="*/ 0 w 104"/>
                  <a:gd name="T5" fmla="*/ 257 h 379"/>
                  <a:gd name="T6" fmla="*/ 53 w 104"/>
                  <a:gd name="T7" fmla="*/ 379 h 379"/>
                  <a:gd name="T8" fmla="*/ 104 w 104"/>
                  <a:gd name="T9" fmla="*/ 257 h 379"/>
                  <a:gd name="T10" fmla="*/ 78 w 104"/>
                  <a:gd name="T11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379">
                    <a:moveTo>
                      <a:pt x="78" y="0"/>
                    </a:moveTo>
                    <a:lnTo>
                      <a:pt x="27" y="0"/>
                    </a:lnTo>
                    <a:lnTo>
                      <a:pt x="0" y="257"/>
                    </a:lnTo>
                    <a:lnTo>
                      <a:pt x="53" y="379"/>
                    </a:lnTo>
                    <a:lnTo>
                      <a:pt x="104" y="257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58CA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25" name="Freeform 256">
                <a:extLst>
                  <a:ext uri="{FF2B5EF4-FFF2-40B4-BE49-F238E27FC236}">
                    <a16:creationId xmlns:a16="http://schemas.microsoft.com/office/drawing/2014/main" id="{BF201C6E-26AE-4F87-9614-B48B31776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1613" y="5394325"/>
                <a:ext cx="77788" cy="106363"/>
              </a:xfrm>
              <a:custGeom>
                <a:avLst/>
                <a:gdLst>
                  <a:gd name="T0" fmla="*/ 101 w 149"/>
                  <a:gd name="T1" fmla="*/ 0 h 202"/>
                  <a:gd name="T2" fmla="*/ 0 w 149"/>
                  <a:gd name="T3" fmla="*/ 87 h 202"/>
                  <a:gd name="T4" fmla="*/ 58 w 149"/>
                  <a:gd name="T5" fmla="*/ 202 h 202"/>
                  <a:gd name="T6" fmla="*/ 149 w 149"/>
                  <a:gd name="T7" fmla="*/ 32 h 202"/>
                  <a:gd name="T8" fmla="*/ 101 w 149"/>
                  <a:gd name="T9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202">
                    <a:moveTo>
                      <a:pt x="101" y="0"/>
                    </a:moveTo>
                    <a:lnTo>
                      <a:pt x="0" y="87"/>
                    </a:lnTo>
                    <a:lnTo>
                      <a:pt x="58" y="202"/>
                    </a:lnTo>
                    <a:lnTo>
                      <a:pt x="149" y="32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26" name="Freeform 257">
                <a:extLst>
                  <a:ext uri="{FF2B5EF4-FFF2-40B4-BE49-F238E27FC236}">
                    <a16:creationId xmlns:a16="http://schemas.microsoft.com/office/drawing/2014/main" id="{212FF7A2-754F-44B2-9213-880864FE5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1613" y="5410200"/>
                <a:ext cx="114300" cy="320675"/>
              </a:xfrm>
              <a:custGeom>
                <a:avLst/>
                <a:gdLst>
                  <a:gd name="T0" fmla="*/ 149 w 217"/>
                  <a:gd name="T1" fmla="*/ 0 h 605"/>
                  <a:gd name="T2" fmla="*/ 0 w 217"/>
                  <a:gd name="T3" fmla="*/ 605 h 605"/>
                  <a:gd name="T4" fmla="*/ 189 w 217"/>
                  <a:gd name="T5" fmla="*/ 245 h 605"/>
                  <a:gd name="T6" fmla="*/ 157 w 217"/>
                  <a:gd name="T7" fmla="*/ 200 h 605"/>
                  <a:gd name="T8" fmla="*/ 217 w 217"/>
                  <a:gd name="T9" fmla="*/ 152 h 605"/>
                  <a:gd name="T10" fmla="*/ 177 w 217"/>
                  <a:gd name="T11" fmla="*/ 17 h 605"/>
                  <a:gd name="T12" fmla="*/ 149 w 217"/>
                  <a:gd name="T13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7" h="605">
                    <a:moveTo>
                      <a:pt x="149" y="0"/>
                    </a:moveTo>
                    <a:lnTo>
                      <a:pt x="0" y="605"/>
                    </a:lnTo>
                    <a:lnTo>
                      <a:pt x="189" y="245"/>
                    </a:lnTo>
                    <a:lnTo>
                      <a:pt x="157" y="200"/>
                    </a:lnTo>
                    <a:lnTo>
                      <a:pt x="217" y="152"/>
                    </a:lnTo>
                    <a:lnTo>
                      <a:pt x="177" y="17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6880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27" name="Freeform 258">
                <a:extLst>
                  <a:ext uri="{FF2B5EF4-FFF2-40B4-BE49-F238E27FC236}">
                    <a16:creationId xmlns:a16="http://schemas.microsoft.com/office/drawing/2014/main" id="{5A1F9912-B8FB-4150-B565-F958A7832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2238" y="5394325"/>
                <a:ext cx="79375" cy="106363"/>
              </a:xfrm>
              <a:custGeom>
                <a:avLst/>
                <a:gdLst>
                  <a:gd name="T0" fmla="*/ 48 w 150"/>
                  <a:gd name="T1" fmla="*/ 0 h 202"/>
                  <a:gd name="T2" fmla="*/ 150 w 150"/>
                  <a:gd name="T3" fmla="*/ 87 h 202"/>
                  <a:gd name="T4" fmla="*/ 92 w 150"/>
                  <a:gd name="T5" fmla="*/ 202 h 202"/>
                  <a:gd name="T6" fmla="*/ 0 w 150"/>
                  <a:gd name="T7" fmla="*/ 32 h 202"/>
                  <a:gd name="T8" fmla="*/ 48 w 150"/>
                  <a:gd name="T9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02">
                    <a:moveTo>
                      <a:pt x="48" y="0"/>
                    </a:moveTo>
                    <a:lnTo>
                      <a:pt x="150" y="87"/>
                    </a:lnTo>
                    <a:lnTo>
                      <a:pt x="92" y="202"/>
                    </a:lnTo>
                    <a:lnTo>
                      <a:pt x="0" y="3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28" name="Freeform 259">
                <a:extLst>
                  <a:ext uri="{FF2B5EF4-FFF2-40B4-BE49-F238E27FC236}">
                    <a16:creationId xmlns:a16="http://schemas.microsoft.com/office/drawing/2014/main" id="{F15092E3-D46A-4D79-9996-3545EB6AD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2563" y="5497513"/>
                <a:ext cx="36513" cy="34925"/>
              </a:xfrm>
              <a:custGeom>
                <a:avLst/>
                <a:gdLst>
                  <a:gd name="T0" fmla="*/ 59 w 67"/>
                  <a:gd name="T1" fmla="*/ 0 h 66"/>
                  <a:gd name="T2" fmla="*/ 8 w 67"/>
                  <a:gd name="T3" fmla="*/ 0 h 66"/>
                  <a:gd name="T4" fmla="*/ 3 w 67"/>
                  <a:gd name="T5" fmla="*/ 10 h 66"/>
                  <a:gd name="T6" fmla="*/ 1 w 67"/>
                  <a:gd name="T7" fmla="*/ 18 h 66"/>
                  <a:gd name="T8" fmla="*/ 0 w 67"/>
                  <a:gd name="T9" fmla="*/ 26 h 66"/>
                  <a:gd name="T10" fmla="*/ 0 w 67"/>
                  <a:gd name="T11" fmla="*/ 35 h 66"/>
                  <a:gd name="T12" fmla="*/ 0 w 67"/>
                  <a:gd name="T13" fmla="*/ 42 h 66"/>
                  <a:gd name="T14" fmla="*/ 1 w 67"/>
                  <a:gd name="T15" fmla="*/ 50 h 66"/>
                  <a:gd name="T16" fmla="*/ 4 w 67"/>
                  <a:gd name="T17" fmla="*/ 58 h 66"/>
                  <a:gd name="T18" fmla="*/ 8 w 67"/>
                  <a:gd name="T19" fmla="*/ 66 h 66"/>
                  <a:gd name="T20" fmla="*/ 59 w 67"/>
                  <a:gd name="T21" fmla="*/ 66 h 66"/>
                  <a:gd name="T22" fmla="*/ 63 w 67"/>
                  <a:gd name="T23" fmla="*/ 58 h 66"/>
                  <a:gd name="T24" fmla="*/ 65 w 67"/>
                  <a:gd name="T25" fmla="*/ 50 h 66"/>
                  <a:gd name="T26" fmla="*/ 66 w 67"/>
                  <a:gd name="T27" fmla="*/ 43 h 66"/>
                  <a:gd name="T28" fmla="*/ 67 w 67"/>
                  <a:gd name="T29" fmla="*/ 35 h 66"/>
                  <a:gd name="T30" fmla="*/ 66 w 67"/>
                  <a:gd name="T31" fmla="*/ 26 h 66"/>
                  <a:gd name="T32" fmla="*/ 65 w 67"/>
                  <a:gd name="T33" fmla="*/ 18 h 66"/>
                  <a:gd name="T34" fmla="*/ 63 w 67"/>
                  <a:gd name="T35" fmla="*/ 10 h 66"/>
                  <a:gd name="T36" fmla="*/ 59 w 67"/>
                  <a:gd name="T3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66">
                    <a:moveTo>
                      <a:pt x="59" y="0"/>
                    </a:moveTo>
                    <a:lnTo>
                      <a:pt x="8" y="0"/>
                    </a:lnTo>
                    <a:lnTo>
                      <a:pt x="3" y="10"/>
                    </a:lnTo>
                    <a:lnTo>
                      <a:pt x="1" y="18"/>
                    </a:lnTo>
                    <a:lnTo>
                      <a:pt x="0" y="26"/>
                    </a:lnTo>
                    <a:lnTo>
                      <a:pt x="0" y="35"/>
                    </a:lnTo>
                    <a:lnTo>
                      <a:pt x="0" y="42"/>
                    </a:lnTo>
                    <a:lnTo>
                      <a:pt x="1" y="50"/>
                    </a:lnTo>
                    <a:lnTo>
                      <a:pt x="4" y="58"/>
                    </a:lnTo>
                    <a:lnTo>
                      <a:pt x="8" y="66"/>
                    </a:lnTo>
                    <a:lnTo>
                      <a:pt x="59" y="66"/>
                    </a:lnTo>
                    <a:lnTo>
                      <a:pt x="63" y="58"/>
                    </a:lnTo>
                    <a:lnTo>
                      <a:pt x="65" y="50"/>
                    </a:lnTo>
                    <a:lnTo>
                      <a:pt x="66" y="43"/>
                    </a:lnTo>
                    <a:lnTo>
                      <a:pt x="67" y="35"/>
                    </a:lnTo>
                    <a:lnTo>
                      <a:pt x="66" y="26"/>
                    </a:lnTo>
                    <a:lnTo>
                      <a:pt x="65" y="18"/>
                    </a:lnTo>
                    <a:lnTo>
                      <a:pt x="63" y="1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58CA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29" name="Freeform 260">
                <a:extLst>
                  <a:ext uri="{FF2B5EF4-FFF2-40B4-BE49-F238E27FC236}">
                    <a16:creationId xmlns:a16="http://schemas.microsoft.com/office/drawing/2014/main" id="{5292690F-2B0D-43ED-A7E3-FAEE5B8AD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2088" y="5703888"/>
                <a:ext cx="15875" cy="368300"/>
              </a:xfrm>
              <a:custGeom>
                <a:avLst/>
                <a:gdLst>
                  <a:gd name="T0" fmla="*/ 12 w 30"/>
                  <a:gd name="T1" fmla="*/ 698 h 698"/>
                  <a:gd name="T2" fmla="*/ 19 w 30"/>
                  <a:gd name="T3" fmla="*/ 620 h 698"/>
                  <a:gd name="T4" fmla="*/ 24 w 30"/>
                  <a:gd name="T5" fmla="*/ 537 h 698"/>
                  <a:gd name="T6" fmla="*/ 28 w 30"/>
                  <a:gd name="T7" fmla="*/ 450 h 698"/>
                  <a:gd name="T8" fmla="*/ 30 w 30"/>
                  <a:gd name="T9" fmla="*/ 361 h 698"/>
                  <a:gd name="T10" fmla="*/ 29 w 30"/>
                  <a:gd name="T11" fmla="*/ 269 h 698"/>
                  <a:gd name="T12" fmla="*/ 28 w 30"/>
                  <a:gd name="T13" fmla="*/ 178 h 698"/>
                  <a:gd name="T14" fmla="*/ 23 w 30"/>
                  <a:gd name="T15" fmla="*/ 88 h 698"/>
                  <a:gd name="T16" fmla="*/ 17 w 30"/>
                  <a:gd name="T17" fmla="*/ 0 h 698"/>
                  <a:gd name="T18" fmla="*/ 10 w 30"/>
                  <a:gd name="T19" fmla="*/ 88 h 698"/>
                  <a:gd name="T20" fmla="*/ 5 w 30"/>
                  <a:gd name="T21" fmla="*/ 178 h 698"/>
                  <a:gd name="T22" fmla="*/ 2 w 30"/>
                  <a:gd name="T23" fmla="*/ 269 h 698"/>
                  <a:gd name="T24" fmla="*/ 0 w 30"/>
                  <a:gd name="T25" fmla="*/ 361 h 698"/>
                  <a:gd name="T26" fmla="*/ 0 w 30"/>
                  <a:gd name="T27" fmla="*/ 450 h 698"/>
                  <a:gd name="T28" fmla="*/ 2 w 30"/>
                  <a:gd name="T29" fmla="*/ 537 h 698"/>
                  <a:gd name="T30" fmla="*/ 4 w 30"/>
                  <a:gd name="T31" fmla="*/ 579 h 698"/>
                  <a:gd name="T32" fmla="*/ 6 w 30"/>
                  <a:gd name="T33" fmla="*/ 620 h 698"/>
                  <a:gd name="T34" fmla="*/ 9 w 30"/>
                  <a:gd name="T35" fmla="*/ 660 h 698"/>
                  <a:gd name="T36" fmla="*/ 12 w 30"/>
                  <a:gd name="T37" fmla="*/ 69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" h="698">
                    <a:moveTo>
                      <a:pt x="12" y="698"/>
                    </a:moveTo>
                    <a:lnTo>
                      <a:pt x="19" y="620"/>
                    </a:lnTo>
                    <a:lnTo>
                      <a:pt x="24" y="537"/>
                    </a:lnTo>
                    <a:lnTo>
                      <a:pt x="28" y="450"/>
                    </a:lnTo>
                    <a:lnTo>
                      <a:pt x="30" y="361"/>
                    </a:lnTo>
                    <a:lnTo>
                      <a:pt x="29" y="269"/>
                    </a:lnTo>
                    <a:lnTo>
                      <a:pt x="28" y="178"/>
                    </a:lnTo>
                    <a:lnTo>
                      <a:pt x="23" y="88"/>
                    </a:lnTo>
                    <a:lnTo>
                      <a:pt x="17" y="0"/>
                    </a:lnTo>
                    <a:lnTo>
                      <a:pt x="10" y="88"/>
                    </a:lnTo>
                    <a:lnTo>
                      <a:pt x="5" y="178"/>
                    </a:lnTo>
                    <a:lnTo>
                      <a:pt x="2" y="269"/>
                    </a:lnTo>
                    <a:lnTo>
                      <a:pt x="0" y="361"/>
                    </a:lnTo>
                    <a:lnTo>
                      <a:pt x="0" y="450"/>
                    </a:lnTo>
                    <a:lnTo>
                      <a:pt x="2" y="537"/>
                    </a:lnTo>
                    <a:lnTo>
                      <a:pt x="4" y="579"/>
                    </a:lnTo>
                    <a:lnTo>
                      <a:pt x="6" y="620"/>
                    </a:lnTo>
                    <a:lnTo>
                      <a:pt x="9" y="660"/>
                    </a:lnTo>
                    <a:lnTo>
                      <a:pt x="12" y="698"/>
                    </a:lnTo>
                    <a:close/>
                  </a:path>
                </a:pathLst>
              </a:custGeom>
              <a:solidFill>
                <a:srgbClr val="4C6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30" name="Freeform 261">
                <a:extLst>
                  <a:ext uri="{FF2B5EF4-FFF2-40B4-BE49-F238E27FC236}">
                    <a16:creationId xmlns:a16="http://schemas.microsoft.com/office/drawing/2014/main" id="{6B2F171E-9784-460B-ADBC-A3F5A06C1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9150" y="5095875"/>
                <a:ext cx="231775" cy="307975"/>
              </a:xfrm>
              <a:custGeom>
                <a:avLst/>
                <a:gdLst>
                  <a:gd name="T0" fmla="*/ 114 w 439"/>
                  <a:gd name="T1" fmla="*/ 570 h 581"/>
                  <a:gd name="T2" fmla="*/ 81 w 439"/>
                  <a:gd name="T3" fmla="*/ 548 h 581"/>
                  <a:gd name="T4" fmla="*/ 52 w 439"/>
                  <a:gd name="T5" fmla="*/ 516 h 581"/>
                  <a:gd name="T6" fmla="*/ 30 w 439"/>
                  <a:gd name="T7" fmla="*/ 474 h 581"/>
                  <a:gd name="T8" fmla="*/ 14 w 439"/>
                  <a:gd name="T9" fmla="*/ 427 h 581"/>
                  <a:gd name="T10" fmla="*/ 3 w 439"/>
                  <a:gd name="T11" fmla="*/ 374 h 581"/>
                  <a:gd name="T12" fmla="*/ 0 w 439"/>
                  <a:gd name="T13" fmla="*/ 319 h 581"/>
                  <a:gd name="T14" fmla="*/ 2 w 439"/>
                  <a:gd name="T15" fmla="*/ 263 h 581"/>
                  <a:gd name="T16" fmla="*/ 11 w 439"/>
                  <a:gd name="T17" fmla="*/ 208 h 581"/>
                  <a:gd name="T18" fmla="*/ 26 w 439"/>
                  <a:gd name="T19" fmla="*/ 155 h 581"/>
                  <a:gd name="T20" fmla="*/ 49 w 439"/>
                  <a:gd name="T21" fmla="*/ 107 h 581"/>
                  <a:gd name="T22" fmla="*/ 77 w 439"/>
                  <a:gd name="T23" fmla="*/ 67 h 581"/>
                  <a:gd name="T24" fmla="*/ 113 w 439"/>
                  <a:gd name="T25" fmla="*/ 33 h 581"/>
                  <a:gd name="T26" fmla="*/ 154 w 439"/>
                  <a:gd name="T27" fmla="*/ 11 h 581"/>
                  <a:gd name="T28" fmla="*/ 204 w 439"/>
                  <a:gd name="T29" fmla="*/ 0 h 581"/>
                  <a:gd name="T30" fmla="*/ 261 w 439"/>
                  <a:gd name="T31" fmla="*/ 4 h 581"/>
                  <a:gd name="T32" fmla="*/ 319 w 439"/>
                  <a:gd name="T33" fmla="*/ 23 h 581"/>
                  <a:gd name="T34" fmla="*/ 367 w 439"/>
                  <a:gd name="T35" fmla="*/ 50 h 581"/>
                  <a:gd name="T36" fmla="*/ 401 w 439"/>
                  <a:gd name="T37" fmla="*/ 86 h 581"/>
                  <a:gd name="T38" fmla="*/ 424 w 439"/>
                  <a:gd name="T39" fmla="*/ 126 h 581"/>
                  <a:gd name="T40" fmla="*/ 436 w 439"/>
                  <a:gd name="T41" fmla="*/ 172 h 581"/>
                  <a:gd name="T42" fmla="*/ 439 w 439"/>
                  <a:gd name="T43" fmla="*/ 222 h 581"/>
                  <a:gd name="T44" fmla="*/ 433 w 439"/>
                  <a:gd name="T45" fmla="*/ 275 h 581"/>
                  <a:gd name="T46" fmla="*/ 420 w 439"/>
                  <a:gd name="T47" fmla="*/ 326 h 581"/>
                  <a:gd name="T48" fmla="*/ 400 w 439"/>
                  <a:gd name="T49" fmla="*/ 377 h 581"/>
                  <a:gd name="T50" fmla="*/ 374 w 439"/>
                  <a:gd name="T51" fmla="*/ 425 h 581"/>
                  <a:gd name="T52" fmla="*/ 344 w 439"/>
                  <a:gd name="T53" fmla="*/ 469 h 581"/>
                  <a:gd name="T54" fmla="*/ 310 w 439"/>
                  <a:gd name="T55" fmla="*/ 509 h 581"/>
                  <a:gd name="T56" fmla="*/ 273 w 439"/>
                  <a:gd name="T57" fmla="*/ 541 h 581"/>
                  <a:gd name="T58" fmla="*/ 234 w 439"/>
                  <a:gd name="T59" fmla="*/ 564 h 581"/>
                  <a:gd name="T60" fmla="*/ 194 w 439"/>
                  <a:gd name="T61" fmla="*/ 579 h 581"/>
                  <a:gd name="T62" fmla="*/ 153 w 439"/>
                  <a:gd name="T63" fmla="*/ 581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9" h="581">
                    <a:moveTo>
                      <a:pt x="133" y="578"/>
                    </a:moveTo>
                    <a:lnTo>
                      <a:pt x="114" y="570"/>
                    </a:lnTo>
                    <a:lnTo>
                      <a:pt x="96" y="561"/>
                    </a:lnTo>
                    <a:lnTo>
                      <a:pt x="81" y="548"/>
                    </a:lnTo>
                    <a:lnTo>
                      <a:pt x="65" y="534"/>
                    </a:lnTo>
                    <a:lnTo>
                      <a:pt x="52" y="516"/>
                    </a:lnTo>
                    <a:lnTo>
                      <a:pt x="40" y="496"/>
                    </a:lnTo>
                    <a:lnTo>
                      <a:pt x="30" y="474"/>
                    </a:lnTo>
                    <a:lnTo>
                      <a:pt x="21" y="452"/>
                    </a:lnTo>
                    <a:lnTo>
                      <a:pt x="14" y="427"/>
                    </a:lnTo>
                    <a:lnTo>
                      <a:pt x="8" y="401"/>
                    </a:lnTo>
                    <a:lnTo>
                      <a:pt x="3" y="374"/>
                    </a:lnTo>
                    <a:lnTo>
                      <a:pt x="1" y="347"/>
                    </a:lnTo>
                    <a:lnTo>
                      <a:pt x="0" y="319"/>
                    </a:lnTo>
                    <a:lnTo>
                      <a:pt x="0" y="291"/>
                    </a:lnTo>
                    <a:lnTo>
                      <a:pt x="2" y="263"/>
                    </a:lnTo>
                    <a:lnTo>
                      <a:pt x="6" y="235"/>
                    </a:lnTo>
                    <a:lnTo>
                      <a:pt x="11" y="208"/>
                    </a:lnTo>
                    <a:lnTo>
                      <a:pt x="18" y="181"/>
                    </a:lnTo>
                    <a:lnTo>
                      <a:pt x="26" y="155"/>
                    </a:lnTo>
                    <a:lnTo>
                      <a:pt x="37" y="131"/>
                    </a:lnTo>
                    <a:lnTo>
                      <a:pt x="49" y="107"/>
                    </a:lnTo>
                    <a:lnTo>
                      <a:pt x="62" y="86"/>
                    </a:lnTo>
                    <a:lnTo>
                      <a:pt x="77" y="67"/>
                    </a:lnTo>
                    <a:lnTo>
                      <a:pt x="94" y="49"/>
                    </a:lnTo>
                    <a:lnTo>
                      <a:pt x="113" y="33"/>
                    </a:lnTo>
                    <a:lnTo>
                      <a:pt x="133" y="20"/>
                    </a:lnTo>
                    <a:lnTo>
                      <a:pt x="154" y="11"/>
                    </a:lnTo>
                    <a:lnTo>
                      <a:pt x="178" y="4"/>
                    </a:lnTo>
                    <a:lnTo>
                      <a:pt x="204" y="0"/>
                    </a:lnTo>
                    <a:lnTo>
                      <a:pt x="232" y="0"/>
                    </a:lnTo>
                    <a:lnTo>
                      <a:pt x="261" y="4"/>
                    </a:lnTo>
                    <a:lnTo>
                      <a:pt x="292" y="12"/>
                    </a:lnTo>
                    <a:lnTo>
                      <a:pt x="319" y="23"/>
                    </a:lnTo>
                    <a:lnTo>
                      <a:pt x="344" y="35"/>
                    </a:lnTo>
                    <a:lnTo>
                      <a:pt x="367" y="50"/>
                    </a:lnTo>
                    <a:lnTo>
                      <a:pt x="385" y="67"/>
                    </a:lnTo>
                    <a:lnTo>
                      <a:pt x="401" y="86"/>
                    </a:lnTo>
                    <a:lnTo>
                      <a:pt x="413" y="105"/>
                    </a:lnTo>
                    <a:lnTo>
                      <a:pt x="424" y="126"/>
                    </a:lnTo>
                    <a:lnTo>
                      <a:pt x="431" y="150"/>
                    </a:lnTo>
                    <a:lnTo>
                      <a:pt x="436" y="172"/>
                    </a:lnTo>
                    <a:lnTo>
                      <a:pt x="438" y="197"/>
                    </a:lnTo>
                    <a:lnTo>
                      <a:pt x="439" y="222"/>
                    </a:lnTo>
                    <a:lnTo>
                      <a:pt x="437" y="248"/>
                    </a:lnTo>
                    <a:lnTo>
                      <a:pt x="433" y="275"/>
                    </a:lnTo>
                    <a:lnTo>
                      <a:pt x="428" y="301"/>
                    </a:lnTo>
                    <a:lnTo>
                      <a:pt x="420" y="326"/>
                    </a:lnTo>
                    <a:lnTo>
                      <a:pt x="411" y="352"/>
                    </a:lnTo>
                    <a:lnTo>
                      <a:pt x="400" y="377"/>
                    </a:lnTo>
                    <a:lnTo>
                      <a:pt x="388" y="402"/>
                    </a:lnTo>
                    <a:lnTo>
                      <a:pt x="374" y="425"/>
                    </a:lnTo>
                    <a:lnTo>
                      <a:pt x="360" y="448"/>
                    </a:lnTo>
                    <a:lnTo>
                      <a:pt x="344" y="469"/>
                    </a:lnTo>
                    <a:lnTo>
                      <a:pt x="328" y="490"/>
                    </a:lnTo>
                    <a:lnTo>
                      <a:pt x="310" y="509"/>
                    </a:lnTo>
                    <a:lnTo>
                      <a:pt x="292" y="526"/>
                    </a:lnTo>
                    <a:lnTo>
                      <a:pt x="273" y="541"/>
                    </a:lnTo>
                    <a:lnTo>
                      <a:pt x="253" y="554"/>
                    </a:lnTo>
                    <a:lnTo>
                      <a:pt x="234" y="564"/>
                    </a:lnTo>
                    <a:lnTo>
                      <a:pt x="214" y="573"/>
                    </a:lnTo>
                    <a:lnTo>
                      <a:pt x="194" y="579"/>
                    </a:lnTo>
                    <a:lnTo>
                      <a:pt x="173" y="581"/>
                    </a:lnTo>
                    <a:lnTo>
                      <a:pt x="153" y="581"/>
                    </a:lnTo>
                    <a:lnTo>
                      <a:pt x="133" y="578"/>
                    </a:lnTo>
                    <a:close/>
                  </a:path>
                </a:pathLst>
              </a:custGeom>
              <a:solidFill>
                <a:srgbClr val="F2C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31" name="Freeform 262">
                <a:extLst>
                  <a:ext uri="{FF2B5EF4-FFF2-40B4-BE49-F238E27FC236}">
                    <a16:creationId xmlns:a16="http://schemas.microsoft.com/office/drawing/2014/main" id="{EAF08328-2C07-4F70-9057-51BCA3FF26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3438" y="5156200"/>
                <a:ext cx="153988" cy="90488"/>
              </a:xfrm>
              <a:custGeom>
                <a:avLst/>
                <a:gdLst>
                  <a:gd name="T0" fmla="*/ 0 w 291"/>
                  <a:gd name="T1" fmla="*/ 44 h 172"/>
                  <a:gd name="T2" fmla="*/ 6 w 291"/>
                  <a:gd name="T3" fmla="*/ 52 h 172"/>
                  <a:gd name="T4" fmla="*/ 14 w 291"/>
                  <a:gd name="T5" fmla="*/ 62 h 172"/>
                  <a:gd name="T6" fmla="*/ 26 w 291"/>
                  <a:gd name="T7" fmla="*/ 71 h 172"/>
                  <a:gd name="T8" fmla="*/ 40 w 291"/>
                  <a:gd name="T9" fmla="*/ 82 h 172"/>
                  <a:gd name="T10" fmla="*/ 56 w 291"/>
                  <a:gd name="T11" fmla="*/ 93 h 172"/>
                  <a:gd name="T12" fmla="*/ 74 w 291"/>
                  <a:gd name="T13" fmla="*/ 102 h 172"/>
                  <a:gd name="T14" fmla="*/ 93 w 291"/>
                  <a:gd name="T15" fmla="*/ 113 h 172"/>
                  <a:gd name="T16" fmla="*/ 113 w 291"/>
                  <a:gd name="T17" fmla="*/ 122 h 172"/>
                  <a:gd name="T18" fmla="*/ 133 w 291"/>
                  <a:gd name="T19" fmla="*/ 132 h 172"/>
                  <a:gd name="T20" fmla="*/ 154 w 291"/>
                  <a:gd name="T21" fmla="*/ 141 h 172"/>
                  <a:gd name="T22" fmla="*/ 175 w 291"/>
                  <a:gd name="T23" fmla="*/ 150 h 172"/>
                  <a:gd name="T24" fmla="*/ 195 w 291"/>
                  <a:gd name="T25" fmla="*/ 157 h 172"/>
                  <a:gd name="T26" fmla="*/ 214 w 291"/>
                  <a:gd name="T27" fmla="*/ 163 h 172"/>
                  <a:gd name="T28" fmla="*/ 233 w 291"/>
                  <a:gd name="T29" fmla="*/ 168 h 172"/>
                  <a:gd name="T30" fmla="*/ 249 w 291"/>
                  <a:gd name="T31" fmla="*/ 171 h 172"/>
                  <a:gd name="T32" fmla="*/ 264 w 291"/>
                  <a:gd name="T33" fmla="*/ 172 h 172"/>
                  <a:gd name="T34" fmla="*/ 271 w 291"/>
                  <a:gd name="T35" fmla="*/ 172 h 172"/>
                  <a:gd name="T36" fmla="*/ 276 w 291"/>
                  <a:gd name="T37" fmla="*/ 171 h 172"/>
                  <a:gd name="T38" fmla="*/ 280 w 291"/>
                  <a:gd name="T39" fmla="*/ 168 h 172"/>
                  <a:gd name="T40" fmla="*/ 285 w 291"/>
                  <a:gd name="T41" fmla="*/ 163 h 172"/>
                  <a:gd name="T42" fmla="*/ 287 w 291"/>
                  <a:gd name="T43" fmla="*/ 157 h 172"/>
                  <a:gd name="T44" fmla="*/ 290 w 291"/>
                  <a:gd name="T45" fmla="*/ 150 h 172"/>
                  <a:gd name="T46" fmla="*/ 291 w 291"/>
                  <a:gd name="T47" fmla="*/ 143 h 172"/>
                  <a:gd name="T48" fmla="*/ 291 w 291"/>
                  <a:gd name="T49" fmla="*/ 134 h 172"/>
                  <a:gd name="T50" fmla="*/ 291 w 291"/>
                  <a:gd name="T51" fmla="*/ 125 h 172"/>
                  <a:gd name="T52" fmla="*/ 290 w 291"/>
                  <a:gd name="T53" fmla="*/ 115 h 172"/>
                  <a:gd name="T54" fmla="*/ 287 w 291"/>
                  <a:gd name="T55" fmla="*/ 106 h 172"/>
                  <a:gd name="T56" fmla="*/ 284 w 291"/>
                  <a:gd name="T57" fmla="*/ 95 h 172"/>
                  <a:gd name="T58" fmla="*/ 279 w 291"/>
                  <a:gd name="T59" fmla="*/ 84 h 172"/>
                  <a:gd name="T60" fmla="*/ 274 w 291"/>
                  <a:gd name="T61" fmla="*/ 75 h 172"/>
                  <a:gd name="T62" fmla="*/ 267 w 291"/>
                  <a:gd name="T63" fmla="*/ 64 h 172"/>
                  <a:gd name="T64" fmla="*/ 260 w 291"/>
                  <a:gd name="T65" fmla="*/ 55 h 172"/>
                  <a:gd name="T66" fmla="*/ 252 w 291"/>
                  <a:gd name="T67" fmla="*/ 45 h 172"/>
                  <a:gd name="T68" fmla="*/ 242 w 291"/>
                  <a:gd name="T69" fmla="*/ 36 h 172"/>
                  <a:gd name="T70" fmla="*/ 233 w 291"/>
                  <a:gd name="T71" fmla="*/ 27 h 172"/>
                  <a:gd name="T72" fmla="*/ 221 w 291"/>
                  <a:gd name="T73" fmla="*/ 20 h 172"/>
                  <a:gd name="T74" fmla="*/ 209 w 291"/>
                  <a:gd name="T75" fmla="*/ 14 h 172"/>
                  <a:gd name="T76" fmla="*/ 195 w 291"/>
                  <a:gd name="T77" fmla="*/ 8 h 172"/>
                  <a:gd name="T78" fmla="*/ 181 w 291"/>
                  <a:gd name="T79" fmla="*/ 5 h 172"/>
                  <a:gd name="T80" fmla="*/ 165 w 291"/>
                  <a:gd name="T81" fmla="*/ 2 h 172"/>
                  <a:gd name="T82" fmla="*/ 148 w 291"/>
                  <a:gd name="T83" fmla="*/ 0 h 172"/>
                  <a:gd name="T84" fmla="*/ 131 w 291"/>
                  <a:gd name="T85" fmla="*/ 1 h 172"/>
                  <a:gd name="T86" fmla="*/ 112 w 291"/>
                  <a:gd name="T87" fmla="*/ 2 h 172"/>
                  <a:gd name="T88" fmla="*/ 91 w 291"/>
                  <a:gd name="T89" fmla="*/ 7 h 172"/>
                  <a:gd name="T90" fmla="*/ 70 w 291"/>
                  <a:gd name="T91" fmla="*/ 13 h 172"/>
                  <a:gd name="T92" fmla="*/ 48 w 291"/>
                  <a:gd name="T93" fmla="*/ 21 h 172"/>
                  <a:gd name="T94" fmla="*/ 25 w 291"/>
                  <a:gd name="T95" fmla="*/ 31 h 172"/>
                  <a:gd name="T96" fmla="*/ 0 w 291"/>
                  <a:gd name="T97" fmla="*/ 4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91" h="172">
                    <a:moveTo>
                      <a:pt x="0" y="44"/>
                    </a:moveTo>
                    <a:lnTo>
                      <a:pt x="6" y="52"/>
                    </a:lnTo>
                    <a:lnTo>
                      <a:pt x="14" y="62"/>
                    </a:lnTo>
                    <a:lnTo>
                      <a:pt x="26" y="71"/>
                    </a:lnTo>
                    <a:lnTo>
                      <a:pt x="40" y="82"/>
                    </a:lnTo>
                    <a:lnTo>
                      <a:pt x="56" y="93"/>
                    </a:lnTo>
                    <a:lnTo>
                      <a:pt x="74" y="102"/>
                    </a:lnTo>
                    <a:lnTo>
                      <a:pt x="93" y="113"/>
                    </a:lnTo>
                    <a:lnTo>
                      <a:pt x="113" y="122"/>
                    </a:lnTo>
                    <a:lnTo>
                      <a:pt x="133" y="132"/>
                    </a:lnTo>
                    <a:lnTo>
                      <a:pt x="154" y="141"/>
                    </a:lnTo>
                    <a:lnTo>
                      <a:pt x="175" y="150"/>
                    </a:lnTo>
                    <a:lnTo>
                      <a:pt x="195" y="157"/>
                    </a:lnTo>
                    <a:lnTo>
                      <a:pt x="214" y="163"/>
                    </a:lnTo>
                    <a:lnTo>
                      <a:pt x="233" y="168"/>
                    </a:lnTo>
                    <a:lnTo>
                      <a:pt x="249" y="171"/>
                    </a:lnTo>
                    <a:lnTo>
                      <a:pt x="264" y="172"/>
                    </a:lnTo>
                    <a:lnTo>
                      <a:pt x="271" y="172"/>
                    </a:lnTo>
                    <a:lnTo>
                      <a:pt x="276" y="171"/>
                    </a:lnTo>
                    <a:lnTo>
                      <a:pt x="280" y="168"/>
                    </a:lnTo>
                    <a:lnTo>
                      <a:pt x="285" y="163"/>
                    </a:lnTo>
                    <a:lnTo>
                      <a:pt x="287" y="157"/>
                    </a:lnTo>
                    <a:lnTo>
                      <a:pt x="290" y="150"/>
                    </a:lnTo>
                    <a:lnTo>
                      <a:pt x="291" y="143"/>
                    </a:lnTo>
                    <a:lnTo>
                      <a:pt x="291" y="134"/>
                    </a:lnTo>
                    <a:lnTo>
                      <a:pt x="291" y="125"/>
                    </a:lnTo>
                    <a:lnTo>
                      <a:pt x="290" y="115"/>
                    </a:lnTo>
                    <a:lnTo>
                      <a:pt x="287" y="106"/>
                    </a:lnTo>
                    <a:lnTo>
                      <a:pt x="284" y="95"/>
                    </a:lnTo>
                    <a:lnTo>
                      <a:pt x="279" y="84"/>
                    </a:lnTo>
                    <a:lnTo>
                      <a:pt x="274" y="75"/>
                    </a:lnTo>
                    <a:lnTo>
                      <a:pt x="267" y="64"/>
                    </a:lnTo>
                    <a:lnTo>
                      <a:pt x="260" y="55"/>
                    </a:lnTo>
                    <a:lnTo>
                      <a:pt x="252" y="45"/>
                    </a:lnTo>
                    <a:lnTo>
                      <a:pt x="242" y="36"/>
                    </a:lnTo>
                    <a:lnTo>
                      <a:pt x="233" y="27"/>
                    </a:lnTo>
                    <a:lnTo>
                      <a:pt x="221" y="20"/>
                    </a:lnTo>
                    <a:lnTo>
                      <a:pt x="209" y="14"/>
                    </a:lnTo>
                    <a:lnTo>
                      <a:pt x="195" y="8"/>
                    </a:lnTo>
                    <a:lnTo>
                      <a:pt x="181" y="5"/>
                    </a:lnTo>
                    <a:lnTo>
                      <a:pt x="165" y="2"/>
                    </a:lnTo>
                    <a:lnTo>
                      <a:pt x="148" y="0"/>
                    </a:lnTo>
                    <a:lnTo>
                      <a:pt x="131" y="1"/>
                    </a:lnTo>
                    <a:lnTo>
                      <a:pt x="112" y="2"/>
                    </a:lnTo>
                    <a:lnTo>
                      <a:pt x="91" y="7"/>
                    </a:lnTo>
                    <a:lnTo>
                      <a:pt x="70" y="13"/>
                    </a:lnTo>
                    <a:lnTo>
                      <a:pt x="48" y="21"/>
                    </a:lnTo>
                    <a:lnTo>
                      <a:pt x="25" y="31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9E5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32" name="Freeform 263">
                <a:extLst>
                  <a:ext uri="{FF2B5EF4-FFF2-40B4-BE49-F238E27FC236}">
                    <a16:creationId xmlns:a16="http://schemas.microsoft.com/office/drawing/2014/main" id="{87360198-2B75-4180-A289-2277D0CE1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3438" y="5094288"/>
                <a:ext cx="222250" cy="265113"/>
              </a:xfrm>
              <a:custGeom>
                <a:avLst/>
                <a:gdLst>
                  <a:gd name="T0" fmla="*/ 326 w 420"/>
                  <a:gd name="T1" fmla="*/ 34 h 501"/>
                  <a:gd name="T2" fmla="*/ 348 w 420"/>
                  <a:gd name="T3" fmla="*/ 53 h 501"/>
                  <a:gd name="T4" fmla="*/ 368 w 420"/>
                  <a:gd name="T5" fmla="*/ 77 h 501"/>
                  <a:gd name="T6" fmla="*/ 386 w 420"/>
                  <a:gd name="T7" fmla="*/ 103 h 501"/>
                  <a:gd name="T8" fmla="*/ 399 w 420"/>
                  <a:gd name="T9" fmla="*/ 133 h 501"/>
                  <a:gd name="T10" fmla="*/ 410 w 420"/>
                  <a:gd name="T11" fmla="*/ 164 h 501"/>
                  <a:gd name="T12" fmla="*/ 416 w 420"/>
                  <a:gd name="T13" fmla="*/ 197 h 501"/>
                  <a:gd name="T14" fmla="*/ 420 w 420"/>
                  <a:gd name="T15" fmla="*/ 231 h 501"/>
                  <a:gd name="T16" fmla="*/ 418 w 420"/>
                  <a:gd name="T17" fmla="*/ 266 h 501"/>
                  <a:gd name="T18" fmla="*/ 415 w 420"/>
                  <a:gd name="T19" fmla="*/ 301 h 501"/>
                  <a:gd name="T20" fmla="*/ 406 w 420"/>
                  <a:gd name="T21" fmla="*/ 337 h 501"/>
                  <a:gd name="T22" fmla="*/ 395 w 420"/>
                  <a:gd name="T23" fmla="*/ 370 h 501"/>
                  <a:gd name="T24" fmla="*/ 379 w 420"/>
                  <a:gd name="T25" fmla="*/ 404 h 501"/>
                  <a:gd name="T26" fmla="*/ 359 w 420"/>
                  <a:gd name="T27" fmla="*/ 434 h 501"/>
                  <a:gd name="T28" fmla="*/ 335 w 420"/>
                  <a:gd name="T29" fmla="*/ 463 h 501"/>
                  <a:gd name="T30" fmla="*/ 308 w 420"/>
                  <a:gd name="T31" fmla="*/ 489 h 501"/>
                  <a:gd name="T32" fmla="*/ 297 w 420"/>
                  <a:gd name="T33" fmla="*/ 494 h 501"/>
                  <a:gd name="T34" fmla="*/ 307 w 420"/>
                  <a:gd name="T35" fmla="*/ 480 h 501"/>
                  <a:gd name="T36" fmla="*/ 313 w 420"/>
                  <a:gd name="T37" fmla="*/ 464 h 501"/>
                  <a:gd name="T38" fmla="*/ 317 w 420"/>
                  <a:gd name="T39" fmla="*/ 446 h 501"/>
                  <a:gd name="T40" fmla="*/ 319 w 420"/>
                  <a:gd name="T41" fmla="*/ 418 h 501"/>
                  <a:gd name="T42" fmla="*/ 314 w 420"/>
                  <a:gd name="T43" fmla="*/ 370 h 501"/>
                  <a:gd name="T44" fmla="*/ 302 w 420"/>
                  <a:gd name="T45" fmla="*/ 348 h 501"/>
                  <a:gd name="T46" fmla="*/ 286 w 420"/>
                  <a:gd name="T47" fmla="*/ 362 h 501"/>
                  <a:gd name="T48" fmla="*/ 275 w 420"/>
                  <a:gd name="T49" fmla="*/ 367 h 501"/>
                  <a:gd name="T50" fmla="*/ 267 w 420"/>
                  <a:gd name="T51" fmla="*/ 363 h 501"/>
                  <a:gd name="T52" fmla="*/ 263 w 420"/>
                  <a:gd name="T53" fmla="*/ 351 h 501"/>
                  <a:gd name="T54" fmla="*/ 262 w 420"/>
                  <a:gd name="T55" fmla="*/ 329 h 501"/>
                  <a:gd name="T56" fmla="*/ 263 w 420"/>
                  <a:gd name="T57" fmla="*/ 297 h 501"/>
                  <a:gd name="T58" fmla="*/ 262 w 420"/>
                  <a:gd name="T59" fmla="*/ 268 h 501"/>
                  <a:gd name="T60" fmla="*/ 258 w 420"/>
                  <a:gd name="T61" fmla="*/ 243 h 501"/>
                  <a:gd name="T62" fmla="*/ 251 w 420"/>
                  <a:gd name="T63" fmla="*/ 221 h 501"/>
                  <a:gd name="T64" fmla="*/ 241 w 420"/>
                  <a:gd name="T65" fmla="*/ 203 h 501"/>
                  <a:gd name="T66" fmla="*/ 229 w 420"/>
                  <a:gd name="T67" fmla="*/ 186 h 501"/>
                  <a:gd name="T68" fmla="*/ 215 w 420"/>
                  <a:gd name="T69" fmla="*/ 174 h 501"/>
                  <a:gd name="T70" fmla="*/ 199 w 420"/>
                  <a:gd name="T71" fmla="*/ 164 h 501"/>
                  <a:gd name="T72" fmla="*/ 180 w 420"/>
                  <a:gd name="T73" fmla="*/ 156 h 501"/>
                  <a:gd name="T74" fmla="*/ 159 w 420"/>
                  <a:gd name="T75" fmla="*/ 152 h 501"/>
                  <a:gd name="T76" fmla="*/ 126 w 420"/>
                  <a:gd name="T77" fmla="*/ 148 h 501"/>
                  <a:gd name="T78" fmla="*/ 79 w 420"/>
                  <a:gd name="T79" fmla="*/ 152 h 501"/>
                  <a:gd name="T80" fmla="*/ 26 w 420"/>
                  <a:gd name="T81" fmla="*/ 161 h 501"/>
                  <a:gd name="T82" fmla="*/ 1 w 420"/>
                  <a:gd name="T83" fmla="*/ 154 h 501"/>
                  <a:gd name="T84" fmla="*/ 6 w 420"/>
                  <a:gd name="T85" fmla="*/ 129 h 501"/>
                  <a:gd name="T86" fmla="*/ 16 w 420"/>
                  <a:gd name="T87" fmla="*/ 105 h 501"/>
                  <a:gd name="T88" fmla="*/ 29 w 420"/>
                  <a:gd name="T89" fmla="*/ 84 h 501"/>
                  <a:gd name="T90" fmla="*/ 44 w 420"/>
                  <a:gd name="T91" fmla="*/ 65 h 501"/>
                  <a:gd name="T92" fmla="*/ 62 w 420"/>
                  <a:gd name="T93" fmla="*/ 48 h 501"/>
                  <a:gd name="T94" fmla="*/ 82 w 420"/>
                  <a:gd name="T95" fmla="*/ 34 h 501"/>
                  <a:gd name="T96" fmla="*/ 105 w 420"/>
                  <a:gd name="T97" fmla="*/ 22 h 501"/>
                  <a:gd name="T98" fmla="*/ 128 w 420"/>
                  <a:gd name="T99" fmla="*/ 13 h 501"/>
                  <a:gd name="T100" fmla="*/ 153 w 420"/>
                  <a:gd name="T101" fmla="*/ 7 h 501"/>
                  <a:gd name="T102" fmla="*/ 180 w 420"/>
                  <a:gd name="T103" fmla="*/ 2 h 501"/>
                  <a:gd name="T104" fmla="*/ 205 w 420"/>
                  <a:gd name="T105" fmla="*/ 0 h 501"/>
                  <a:gd name="T106" fmla="*/ 231 w 420"/>
                  <a:gd name="T107" fmla="*/ 1 h 501"/>
                  <a:gd name="T108" fmla="*/ 256 w 420"/>
                  <a:gd name="T109" fmla="*/ 4 h 501"/>
                  <a:gd name="T110" fmla="*/ 279 w 420"/>
                  <a:gd name="T111" fmla="*/ 11 h 501"/>
                  <a:gd name="T112" fmla="*/ 302 w 420"/>
                  <a:gd name="T113" fmla="*/ 20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0" h="501">
                    <a:moveTo>
                      <a:pt x="313" y="26"/>
                    </a:moveTo>
                    <a:lnTo>
                      <a:pt x="326" y="34"/>
                    </a:lnTo>
                    <a:lnTo>
                      <a:pt x="338" y="44"/>
                    </a:lnTo>
                    <a:lnTo>
                      <a:pt x="348" y="53"/>
                    </a:lnTo>
                    <a:lnTo>
                      <a:pt x="359" y="65"/>
                    </a:lnTo>
                    <a:lnTo>
                      <a:pt x="368" y="77"/>
                    </a:lnTo>
                    <a:lnTo>
                      <a:pt x="378" y="89"/>
                    </a:lnTo>
                    <a:lnTo>
                      <a:pt x="386" y="103"/>
                    </a:lnTo>
                    <a:lnTo>
                      <a:pt x="393" y="117"/>
                    </a:lnTo>
                    <a:lnTo>
                      <a:pt x="399" y="133"/>
                    </a:lnTo>
                    <a:lnTo>
                      <a:pt x="405" y="148"/>
                    </a:lnTo>
                    <a:lnTo>
                      <a:pt x="410" y="164"/>
                    </a:lnTo>
                    <a:lnTo>
                      <a:pt x="414" y="180"/>
                    </a:lnTo>
                    <a:lnTo>
                      <a:pt x="416" y="197"/>
                    </a:lnTo>
                    <a:lnTo>
                      <a:pt x="418" y="213"/>
                    </a:lnTo>
                    <a:lnTo>
                      <a:pt x="420" y="231"/>
                    </a:lnTo>
                    <a:lnTo>
                      <a:pt x="420" y="249"/>
                    </a:lnTo>
                    <a:lnTo>
                      <a:pt x="418" y="266"/>
                    </a:lnTo>
                    <a:lnTo>
                      <a:pt x="417" y="284"/>
                    </a:lnTo>
                    <a:lnTo>
                      <a:pt x="415" y="301"/>
                    </a:lnTo>
                    <a:lnTo>
                      <a:pt x="411" y="319"/>
                    </a:lnTo>
                    <a:lnTo>
                      <a:pt x="406" y="337"/>
                    </a:lnTo>
                    <a:lnTo>
                      <a:pt x="401" y="354"/>
                    </a:lnTo>
                    <a:lnTo>
                      <a:pt x="395" y="370"/>
                    </a:lnTo>
                    <a:lnTo>
                      <a:pt x="387" y="387"/>
                    </a:lnTo>
                    <a:lnTo>
                      <a:pt x="379" y="404"/>
                    </a:lnTo>
                    <a:lnTo>
                      <a:pt x="370" y="419"/>
                    </a:lnTo>
                    <a:lnTo>
                      <a:pt x="359" y="434"/>
                    </a:lnTo>
                    <a:lnTo>
                      <a:pt x="348" y="450"/>
                    </a:lnTo>
                    <a:lnTo>
                      <a:pt x="335" y="463"/>
                    </a:lnTo>
                    <a:lnTo>
                      <a:pt x="322" y="477"/>
                    </a:lnTo>
                    <a:lnTo>
                      <a:pt x="308" y="489"/>
                    </a:lnTo>
                    <a:lnTo>
                      <a:pt x="291" y="501"/>
                    </a:lnTo>
                    <a:lnTo>
                      <a:pt x="297" y="494"/>
                    </a:lnTo>
                    <a:lnTo>
                      <a:pt x="302" y="487"/>
                    </a:lnTo>
                    <a:lnTo>
                      <a:pt x="307" y="480"/>
                    </a:lnTo>
                    <a:lnTo>
                      <a:pt x="310" y="471"/>
                    </a:lnTo>
                    <a:lnTo>
                      <a:pt x="313" y="464"/>
                    </a:lnTo>
                    <a:lnTo>
                      <a:pt x="315" y="456"/>
                    </a:lnTo>
                    <a:lnTo>
                      <a:pt x="317" y="446"/>
                    </a:lnTo>
                    <a:lnTo>
                      <a:pt x="319" y="437"/>
                    </a:lnTo>
                    <a:lnTo>
                      <a:pt x="319" y="418"/>
                    </a:lnTo>
                    <a:lnTo>
                      <a:pt x="317" y="395"/>
                    </a:lnTo>
                    <a:lnTo>
                      <a:pt x="314" y="370"/>
                    </a:lnTo>
                    <a:lnTo>
                      <a:pt x="308" y="343"/>
                    </a:lnTo>
                    <a:lnTo>
                      <a:pt x="302" y="348"/>
                    </a:lnTo>
                    <a:lnTo>
                      <a:pt x="295" y="355"/>
                    </a:lnTo>
                    <a:lnTo>
                      <a:pt x="286" y="362"/>
                    </a:lnTo>
                    <a:lnTo>
                      <a:pt x="278" y="365"/>
                    </a:lnTo>
                    <a:lnTo>
                      <a:pt x="275" y="367"/>
                    </a:lnTo>
                    <a:lnTo>
                      <a:pt x="271" y="365"/>
                    </a:lnTo>
                    <a:lnTo>
                      <a:pt x="267" y="363"/>
                    </a:lnTo>
                    <a:lnTo>
                      <a:pt x="265" y="358"/>
                    </a:lnTo>
                    <a:lnTo>
                      <a:pt x="263" y="351"/>
                    </a:lnTo>
                    <a:lnTo>
                      <a:pt x="262" y="341"/>
                    </a:lnTo>
                    <a:lnTo>
                      <a:pt x="262" y="329"/>
                    </a:lnTo>
                    <a:lnTo>
                      <a:pt x="263" y="312"/>
                    </a:lnTo>
                    <a:lnTo>
                      <a:pt x="263" y="297"/>
                    </a:lnTo>
                    <a:lnTo>
                      <a:pt x="263" y="282"/>
                    </a:lnTo>
                    <a:lnTo>
                      <a:pt x="262" y="268"/>
                    </a:lnTo>
                    <a:lnTo>
                      <a:pt x="260" y="255"/>
                    </a:lnTo>
                    <a:lnTo>
                      <a:pt x="258" y="243"/>
                    </a:lnTo>
                    <a:lnTo>
                      <a:pt x="254" y="231"/>
                    </a:lnTo>
                    <a:lnTo>
                      <a:pt x="251" y="221"/>
                    </a:lnTo>
                    <a:lnTo>
                      <a:pt x="246" y="211"/>
                    </a:lnTo>
                    <a:lnTo>
                      <a:pt x="241" y="203"/>
                    </a:lnTo>
                    <a:lnTo>
                      <a:pt x="235" y="194"/>
                    </a:lnTo>
                    <a:lnTo>
                      <a:pt x="229" y="186"/>
                    </a:lnTo>
                    <a:lnTo>
                      <a:pt x="222" y="180"/>
                    </a:lnTo>
                    <a:lnTo>
                      <a:pt x="215" y="174"/>
                    </a:lnTo>
                    <a:lnTo>
                      <a:pt x="207" y="168"/>
                    </a:lnTo>
                    <a:lnTo>
                      <a:pt x="199" y="164"/>
                    </a:lnTo>
                    <a:lnTo>
                      <a:pt x="189" y="160"/>
                    </a:lnTo>
                    <a:lnTo>
                      <a:pt x="180" y="156"/>
                    </a:lnTo>
                    <a:lnTo>
                      <a:pt x="170" y="154"/>
                    </a:lnTo>
                    <a:lnTo>
                      <a:pt x="159" y="152"/>
                    </a:lnTo>
                    <a:lnTo>
                      <a:pt x="149" y="150"/>
                    </a:lnTo>
                    <a:lnTo>
                      <a:pt x="126" y="148"/>
                    </a:lnTo>
                    <a:lnTo>
                      <a:pt x="104" y="149"/>
                    </a:lnTo>
                    <a:lnTo>
                      <a:pt x="79" y="152"/>
                    </a:lnTo>
                    <a:lnTo>
                      <a:pt x="52" y="155"/>
                    </a:lnTo>
                    <a:lnTo>
                      <a:pt x="26" y="161"/>
                    </a:lnTo>
                    <a:lnTo>
                      <a:pt x="0" y="168"/>
                    </a:lnTo>
                    <a:lnTo>
                      <a:pt x="1" y="154"/>
                    </a:lnTo>
                    <a:lnTo>
                      <a:pt x="3" y="141"/>
                    </a:lnTo>
                    <a:lnTo>
                      <a:pt x="6" y="129"/>
                    </a:lnTo>
                    <a:lnTo>
                      <a:pt x="11" y="117"/>
                    </a:lnTo>
                    <a:lnTo>
                      <a:pt x="16" y="105"/>
                    </a:lnTo>
                    <a:lnTo>
                      <a:pt x="22" y="95"/>
                    </a:lnTo>
                    <a:lnTo>
                      <a:pt x="29" y="84"/>
                    </a:lnTo>
                    <a:lnTo>
                      <a:pt x="36" y="74"/>
                    </a:lnTo>
                    <a:lnTo>
                      <a:pt x="44" y="65"/>
                    </a:lnTo>
                    <a:lnTo>
                      <a:pt x="52" y="57"/>
                    </a:lnTo>
                    <a:lnTo>
                      <a:pt x="62" y="48"/>
                    </a:lnTo>
                    <a:lnTo>
                      <a:pt x="73" y="41"/>
                    </a:lnTo>
                    <a:lnTo>
                      <a:pt x="82" y="34"/>
                    </a:lnTo>
                    <a:lnTo>
                      <a:pt x="94" y="28"/>
                    </a:lnTo>
                    <a:lnTo>
                      <a:pt x="105" y="22"/>
                    </a:lnTo>
                    <a:lnTo>
                      <a:pt x="117" y="17"/>
                    </a:lnTo>
                    <a:lnTo>
                      <a:pt x="128" y="13"/>
                    </a:lnTo>
                    <a:lnTo>
                      <a:pt x="142" y="9"/>
                    </a:lnTo>
                    <a:lnTo>
                      <a:pt x="153" y="7"/>
                    </a:lnTo>
                    <a:lnTo>
                      <a:pt x="167" y="3"/>
                    </a:lnTo>
                    <a:lnTo>
                      <a:pt x="180" y="2"/>
                    </a:lnTo>
                    <a:lnTo>
                      <a:pt x="191" y="1"/>
                    </a:lnTo>
                    <a:lnTo>
                      <a:pt x="205" y="0"/>
                    </a:lnTo>
                    <a:lnTo>
                      <a:pt x="218" y="1"/>
                    </a:lnTo>
                    <a:lnTo>
                      <a:pt x="231" y="1"/>
                    </a:lnTo>
                    <a:lnTo>
                      <a:pt x="243" y="2"/>
                    </a:lnTo>
                    <a:lnTo>
                      <a:pt x="256" y="4"/>
                    </a:lnTo>
                    <a:lnTo>
                      <a:pt x="267" y="8"/>
                    </a:lnTo>
                    <a:lnTo>
                      <a:pt x="279" y="11"/>
                    </a:lnTo>
                    <a:lnTo>
                      <a:pt x="291" y="15"/>
                    </a:lnTo>
                    <a:lnTo>
                      <a:pt x="302" y="20"/>
                    </a:lnTo>
                    <a:lnTo>
                      <a:pt x="313" y="26"/>
                    </a:lnTo>
                    <a:close/>
                  </a:path>
                </a:pathLst>
              </a:custGeom>
              <a:solidFill>
                <a:srgbClr val="9E5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33" name="Freeform 264">
                <a:extLst>
                  <a:ext uri="{FF2B5EF4-FFF2-40B4-BE49-F238E27FC236}">
                    <a16:creationId xmlns:a16="http://schemas.microsoft.com/office/drawing/2014/main" id="{095D9030-1B78-40A9-A465-E2C36AA70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7425" y="5222875"/>
                <a:ext cx="44450" cy="76200"/>
              </a:xfrm>
              <a:custGeom>
                <a:avLst/>
                <a:gdLst>
                  <a:gd name="T0" fmla="*/ 50 w 83"/>
                  <a:gd name="T1" fmla="*/ 0 h 146"/>
                  <a:gd name="T2" fmla="*/ 45 w 83"/>
                  <a:gd name="T3" fmla="*/ 0 h 146"/>
                  <a:gd name="T4" fmla="*/ 42 w 83"/>
                  <a:gd name="T5" fmla="*/ 1 h 146"/>
                  <a:gd name="T6" fmla="*/ 37 w 83"/>
                  <a:gd name="T7" fmla="*/ 2 h 146"/>
                  <a:gd name="T8" fmla="*/ 34 w 83"/>
                  <a:gd name="T9" fmla="*/ 5 h 146"/>
                  <a:gd name="T10" fmla="*/ 26 w 83"/>
                  <a:gd name="T11" fmla="*/ 11 h 146"/>
                  <a:gd name="T12" fmla="*/ 19 w 83"/>
                  <a:gd name="T13" fmla="*/ 18 h 146"/>
                  <a:gd name="T14" fmla="*/ 12 w 83"/>
                  <a:gd name="T15" fmla="*/ 28 h 146"/>
                  <a:gd name="T16" fmla="*/ 7 w 83"/>
                  <a:gd name="T17" fmla="*/ 40 h 146"/>
                  <a:gd name="T18" fmla="*/ 4 w 83"/>
                  <a:gd name="T19" fmla="*/ 53 h 146"/>
                  <a:gd name="T20" fmla="*/ 1 w 83"/>
                  <a:gd name="T21" fmla="*/ 69 h 146"/>
                  <a:gd name="T22" fmla="*/ 0 w 83"/>
                  <a:gd name="T23" fmla="*/ 83 h 146"/>
                  <a:gd name="T24" fmla="*/ 1 w 83"/>
                  <a:gd name="T25" fmla="*/ 97 h 146"/>
                  <a:gd name="T26" fmla="*/ 4 w 83"/>
                  <a:gd name="T27" fmla="*/ 110 h 146"/>
                  <a:gd name="T28" fmla="*/ 7 w 83"/>
                  <a:gd name="T29" fmla="*/ 121 h 146"/>
                  <a:gd name="T30" fmla="*/ 12 w 83"/>
                  <a:gd name="T31" fmla="*/ 131 h 146"/>
                  <a:gd name="T32" fmla="*/ 18 w 83"/>
                  <a:gd name="T33" fmla="*/ 138 h 146"/>
                  <a:gd name="T34" fmla="*/ 22 w 83"/>
                  <a:gd name="T35" fmla="*/ 141 h 146"/>
                  <a:gd name="T36" fmla="*/ 25 w 83"/>
                  <a:gd name="T37" fmla="*/ 144 h 146"/>
                  <a:gd name="T38" fmla="*/ 30 w 83"/>
                  <a:gd name="T39" fmla="*/ 145 h 146"/>
                  <a:gd name="T40" fmla="*/ 34 w 83"/>
                  <a:gd name="T41" fmla="*/ 146 h 146"/>
                  <a:gd name="T42" fmla="*/ 38 w 83"/>
                  <a:gd name="T43" fmla="*/ 146 h 146"/>
                  <a:gd name="T44" fmla="*/ 42 w 83"/>
                  <a:gd name="T45" fmla="*/ 145 h 146"/>
                  <a:gd name="T46" fmla="*/ 47 w 83"/>
                  <a:gd name="T47" fmla="*/ 144 h 146"/>
                  <a:gd name="T48" fmla="*/ 50 w 83"/>
                  <a:gd name="T49" fmla="*/ 141 h 146"/>
                  <a:gd name="T50" fmla="*/ 58 w 83"/>
                  <a:gd name="T51" fmla="*/ 135 h 146"/>
                  <a:gd name="T52" fmla="*/ 64 w 83"/>
                  <a:gd name="T53" fmla="*/ 127 h 146"/>
                  <a:gd name="T54" fmla="*/ 72 w 83"/>
                  <a:gd name="T55" fmla="*/ 118 h 146"/>
                  <a:gd name="T56" fmla="*/ 76 w 83"/>
                  <a:gd name="T57" fmla="*/ 106 h 146"/>
                  <a:gd name="T58" fmla="*/ 80 w 83"/>
                  <a:gd name="T59" fmla="*/ 93 h 146"/>
                  <a:gd name="T60" fmla="*/ 82 w 83"/>
                  <a:gd name="T61" fmla="*/ 77 h 146"/>
                  <a:gd name="T62" fmla="*/ 83 w 83"/>
                  <a:gd name="T63" fmla="*/ 63 h 146"/>
                  <a:gd name="T64" fmla="*/ 82 w 83"/>
                  <a:gd name="T65" fmla="*/ 49 h 146"/>
                  <a:gd name="T66" fmla="*/ 80 w 83"/>
                  <a:gd name="T67" fmla="*/ 36 h 146"/>
                  <a:gd name="T68" fmla="*/ 76 w 83"/>
                  <a:gd name="T69" fmla="*/ 25 h 146"/>
                  <a:gd name="T70" fmla="*/ 72 w 83"/>
                  <a:gd name="T71" fmla="*/ 15 h 146"/>
                  <a:gd name="T72" fmla="*/ 66 w 83"/>
                  <a:gd name="T73" fmla="*/ 7 h 146"/>
                  <a:gd name="T74" fmla="*/ 62 w 83"/>
                  <a:gd name="T75" fmla="*/ 5 h 146"/>
                  <a:gd name="T76" fmla="*/ 58 w 83"/>
                  <a:gd name="T77" fmla="*/ 2 h 146"/>
                  <a:gd name="T78" fmla="*/ 54 w 83"/>
                  <a:gd name="T79" fmla="*/ 1 h 146"/>
                  <a:gd name="T80" fmla="*/ 50 w 83"/>
                  <a:gd name="T81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3" h="146">
                    <a:moveTo>
                      <a:pt x="50" y="0"/>
                    </a:moveTo>
                    <a:lnTo>
                      <a:pt x="45" y="0"/>
                    </a:lnTo>
                    <a:lnTo>
                      <a:pt x="42" y="1"/>
                    </a:lnTo>
                    <a:lnTo>
                      <a:pt x="37" y="2"/>
                    </a:lnTo>
                    <a:lnTo>
                      <a:pt x="34" y="5"/>
                    </a:lnTo>
                    <a:lnTo>
                      <a:pt x="26" y="11"/>
                    </a:lnTo>
                    <a:lnTo>
                      <a:pt x="19" y="18"/>
                    </a:lnTo>
                    <a:lnTo>
                      <a:pt x="12" y="28"/>
                    </a:lnTo>
                    <a:lnTo>
                      <a:pt x="7" y="40"/>
                    </a:lnTo>
                    <a:lnTo>
                      <a:pt x="4" y="53"/>
                    </a:lnTo>
                    <a:lnTo>
                      <a:pt x="1" y="69"/>
                    </a:lnTo>
                    <a:lnTo>
                      <a:pt x="0" y="83"/>
                    </a:lnTo>
                    <a:lnTo>
                      <a:pt x="1" y="97"/>
                    </a:lnTo>
                    <a:lnTo>
                      <a:pt x="4" y="110"/>
                    </a:lnTo>
                    <a:lnTo>
                      <a:pt x="7" y="121"/>
                    </a:lnTo>
                    <a:lnTo>
                      <a:pt x="12" y="131"/>
                    </a:lnTo>
                    <a:lnTo>
                      <a:pt x="18" y="138"/>
                    </a:lnTo>
                    <a:lnTo>
                      <a:pt x="22" y="141"/>
                    </a:lnTo>
                    <a:lnTo>
                      <a:pt x="25" y="144"/>
                    </a:lnTo>
                    <a:lnTo>
                      <a:pt x="30" y="145"/>
                    </a:lnTo>
                    <a:lnTo>
                      <a:pt x="34" y="146"/>
                    </a:lnTo>
                    <a:lnTo>
                      <a:pt x="38" y="146"/>
                    </a:lnTo>
                    <a:lnTo>
                      <a:pt x="42" y="145"/>
                    </a:lnTo>
                    <a:lnTo>
                      <a:pt x="47" y="144"/>
                    </a:lnTo>
                    <a:lnTo>
                      <a:pt x="50" y="141"/>
                    </a:lnTo>
                    <a:lnTo>
                      <a:pt x="58" y="135"/>
                    </a:lnTo>
                    <a:lnTo>
                      <a:pt x="64" y="127"/>
                    </a:lnTo>
                    <a:lnTo>
                      <a:pt x="72" y="118"/>
                    </a:lnTo>
                    <a:lnTo>
                      <a:pt x="76" y="106"/>
                    </a:lnTo>
                    <a:lnTo>
                      <a:pt x="80" y="93"/>
                    </a:lnTo>
                    <a:lnTo>
                      <a:pt x="82" y="77"/>
                    </a:lnTo>
                    <a:lnTo>
                      <a:pt x="83" y="63"/>
                    </a:lnTo>
                    <a:lnTo>
                      <a:pt x="82" y="49"/>
                    </a:lnTo>
                    <a:lnTo>
                      <a:pt x="80" y="36"/>
                    </a:lnTo>
                    <a:lnTo>
                      <a:pt x="76" y="25"/>
                    </a:lnTo>
                    <a:lnTo>
                      <a:pt x="72" y="15"/>
                    </a:lnTo>
                    <a:lnTo>
                      <a:pt x="66" y="7"/>
                    </a:lnTo>
                    <a:lnTo>
                      <a:pt x="62" y="5"/>
                    </a:lnTo>
                    <a:lnTo>
                      <a:pt x="58" y="2"/>
                    </a:lnTo>
                    <a:lnTo>
                      <a:pt x="54" y="1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F2C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34" name="Freeform 265">
                <a:extLst>
                  <a:ext uri="{FF2B5EF4-FFF2-40B4-BE49-F238E27FC236}">
                    <a16:creationId xmlns:a16="http://schemas.microsoft.com/office/drawing/2014/main" id="{B747692A-C7B2-4CDA-B8ED-6E9D1909B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550" y="5095875"/>
                <a:ext cx="231775" cy="307975"/>
              </a:xfrm>
              <a:custGeom>
                <a:avLst/>
                <a:gdLst>
                  <a:gd name="T0" fmla="*/ 325 w 439"/>
                  <a:gd name="T1" fmla="*/ 570 h 581"/>
                  <a:gd name="T2" fmla="*/ 358 w 439"/>
                  <a:gd name="T3" fmla="*/ 548 h 581"/>
                  <a:gd name="T4" fmla="*/ 387 w 439"/>
                  <a:gd name="T5" fmla="*/ 516 h 581"/>
                  <a:gd name="T6" fmla="*/ 408 w 439"/>
                  <a:gd name="T7" fmla="*/ 474 h 581"/>
                  <a:gd name="T8" fmla="*/ 425 w 439"/>
                  <a:gd name="T9" fmla="*/ 427 h 581"/>
                  <a:gd name="T10" fmla="*/ 436 w 439"/>
                  <a:gd name="T11" fmla="*/ 374 h 581"/>
                  <a:gd name="T12" fmla="*/ 439 w 439"/>
                  <a:gd name="T13" fmla="*/ 319 h 581"/>
                  <a:gd name="T14" fmla="*/ 437 w 439"/>
                  <a:gd name="T15" fmla="*/ 263 h 581"/>
                  <a:gd name="T16" fmla="*/ 427 w 439"/>
                  <a:gd name="T17" fmla="*/ 208 h 581"/>
                  <a:gd name="T18" fmla="*/ 413 w 439"/>
                  <a:gd name="T19" fmla="*/ 155 h 581"/>
                  <a:gd name="T20" fmla="*/ 390 w 439"/>
                  <a:gd name="T21" fmla="*/ 107 h 581"/>
                  <a:gd name="T22" fmla="*/ 362 w 439"/>
                  <a:gd name="T23" fmla="*/ 67 h 581"/>
                  <a:gd name="T24" fmla="*/ 326 w 439"/>
                  <a:gd name="T25" fmla="*/ 33 h 581"/>
                  <a:gd name="T26" fmla="*/ 283 w 439"/>
                  <a:gd name="T27" fmla="*/ 11 h 581"/>
                  <a:gd name="T28" fmla="*/ 235 w 439"/>
                  <a:gd name="T29" fmla="*/ 0 h 581"/>
                  <a:gd name="T30" fmla="*/ 178 w 439"/>
                  <a:gd name="T31" fmla="*/ 5 h 581"/>
                  <a:gd name="T32" fmla="*/ 118 w 439"/>
                  <a:gd name="T33" fmla="*/ 23 h 581"/>
                  <a:gd name="T34" fmla="*/ 72 w 439"/>
                  <a:gd name="T35" fmla="*/ 50 h 581"/>
                  <a:gd name="T36" fmla="*/ 38 w 439"/>
                  <a:gd name="T37" fmla="*/ 86 h 581"/>
                  <a:gd name="T38" fmla="*/ 15 w 439"/>
                  <a:gd name="T39" fmla="*/ 126 h 581"/>
                  <a:gd name="T40" fmla="*/ 2 w 439"/>
                  <a:gd name="T41" fmla="*/ 172 h 581"/>
                  <a:gd name="T42" fmla="*/ 0 w 439"/>
                  <a:gd name="T43" fmla="*/ 222 h 581"/>
                  <a:gd name="T44" fmla="*/ 5 w 439"/>
                  <a:gd name="T45" fmla="*/ 275 h 581"/>
                  <a:gd name="T46" fmla="*/ 19 w 439"/>
                  <a:gd name="T47" fmla="*/ 326 h 581"/>
                  <a:gd name="T48" fmla="*/ 39 w 439"/>
                  <a:gd name="T49" fmla="*/ 377 h 581"/>
                  <a:gd name="T50" fmla="*/ 64 w 439"/>
                  <a:gd name="T51" fmla="*/ 425 h 581"/>
                  <a:gd name="T52" fmla="*/ 95 w 439"/>
                  <a:gd name="T53" fmla="*/ 469 h 581"/>
                  <a:gd name="T54" fmla="*/ 129 w 439"/>
                  <a:gd name="T55" fmla="*/ 509 h 581"/>
                  <a:gd name="T56" fmla="*/ 166 w 439"/>
                  <a:gd name="T57" fmla="*/ 541 h 581"/>
                  <a:gd name="T58" fmla="*/ 205 w 439"/>
                  <a:gd name="T59" fmla="*/ 564 h 581"/>
                  <a:gd name="T60" fmla="*/ 245 w 439"/>
                  <a:gd name="T61" fmla="*/ 579 h 581"/>
                  <a:gd name="T62" fmla="*/ 286 w 439"/>
                  <a:gd name="T63" fmla="*/ 581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9" h="581">
                    <a:moveTo>
                      <a:pt x="306" y="578"/>
                    </a:moveTo>
                    <a:lnTo>
                      <a:pt x="325" y="570"/>
                    </a:lnTo>
                    <a:lnTo>
                      <a:pt x="342" y="561"/>
                    </a:lnTo>
                    <a:lnTo>
                      <a:pt x="358" y="548"/>
                    </a:lnTo>
                    <a:lnTo>
                      <a:pt x="374" y="534"/>
                    </a:lnTo>
                    <a:lnTo>
                      <a:pt x="387" y="516"/>
                    </a:lnTo>
                    <a:lnTo>
                      <a:pt x="399" y="496"/>
                    </a:lnTo>
                    <a:lnTo>
                      <a:pt x="408" y="474"/>
                    </a:lnTo>
                    <a:lnTo>
                      <a:pt x="418" y="452"/>
                    </a:lnTo>
                    <a:lnTo>
                      <a:pt x="425" y="427"/>
                    </a:lnTo>
                    <a:lnTo>
                      <a:pt x="431" y="401"/>
                    </a:lnTo>
                    <a:lnTo>
                      <a:pt x="436" y="374"/>
                    </a:lnTo>
                    <a:lnTo>
                      <a:pt x="438" y="347"/>
                    </a:lnTo>
                    <a:lnTo>
                      <a:pt x="439" y="319"/>
                    </a:lnTo>
                    <a:lnTo>
                      <a:pt x="439" y="291"/>
                    </a:lnTo>
                    <a:lnTo>
                      <a:pt x="437" y="263"/>
                    </a:lnTo>
                    <a:lnTo>
                      <a:pt x="433" y="235"/>
                    </a:lnTo>
                    <a:lnTo>
                      <a:pt x="427" y="208"/>
                    </a:lnTo>
                    <a:lnTo>
                      <a:pt x="421" y="181"/>
                    </a:lnTo>
                    <a:lnTo>
                      <a:pt x="413" y="155"/>
                    </a:lnTo>
                    <a:lnTo>
                      <a:pt x="402" y="131"/>
                    </a:lnTo>
                    <a:lnTo>
                      <a:pt x="390" y="107"/>
                    </a:lnTo>
                    <a:lnTo>
                      <a:pt x="377" y="86"/>
                    </a:lnTo>
                    <a:lnTo>
                      <a:pt x="362" y="67"/>
                    </a:lnTo>
                    <a:lnTo>
                      <a:pt x="345" y="49"/>
                    </a:lnTo>
                    <a:lnTo>
                      <a:pt x="326" y="33"/>
                    </a:lnTo>
                    <a:lnTo>
                      <a:pt x="306" y="20"/>
                    </a:lnTo>
                    <a:lnTo>
                      <a:pt x="283" y="11"/>
                    </a:lnTo>
                    <a:lnTo>
                      <a:pt x="260" y="4"/>
                    </a:lnTo>
                    <a:lnTo>
                      <a:pt x="235" y="0"/>
                    </a:lnTo>
                    <a:lnTo>
                      <a:pt x="207" y="0"/>
                    </a:lnTo>
                    <a:lnTo>
                      <a:pt x="178" y="5"/>
                    </a:lnTo>
                    <a:lnTo>
                      <a:pt x="147" y="12"/>
                    </a:lnTo>
                    <a:lnTo>
                      <a:pt x="118" y="23"/>
                    </a:lnTo>
                    <a:lnTo>
                      <a:pt x="93" y="35"/>
                    </a:lnTo>
                    <a:lnTo>
                      <a:pt x="72" y="50"/>
                    </a:lnTo>
                    <a:lnTo>
                      <a:pt x="53" y="67"/>
                    </a:lnTo>
                    <a:lnTo>
                      <a:pt x="38" y="86"/>
                    </a:lnTo>
                    <a:lnTo>
                      <a:pt x="24" y="105"/>
                    </a:lnTo>
                    <a:lnTo>
                      <a:pt x="15" y="126"/>
                    </a:lnTo>
                    <a:lnTo>
                      <a:pt x="8" y="150"/>
                    </a:lnTo>
                    <a:lnTo>
                      <a:pt x="2" y="172"/>
                    </a:lnTo>
                    <a:lnTo>
                      <a:pt x="0" y="197"/>
                    </a:lnTo>
                    <a:lnTo>
                      <a:pt x="0" y="222"/>
                    </a:lnTo>
                    <a:lnTo>
                      <a:pt x="1" y="248"/>
                    </a:lnTo>
                    <a:lnTo>
                      <a:pt x="5" y="275"/>
                    </a:lnTo>
                    <a:lnTo>
                      <a:pt x="11" y="301"/>
                    </a:lnTo>
                    <a:lnTo>
                      <a:pt x="19" y="326"/>
                    </a:lnTo>
                    <a:lnTo>
                      <a:pt x="28" y="352"/>
                    </a:lnTo>
                    <a:lnTo>
                      <a:pt x="39" y="377"/>
                    </a:lnTo>
                    <a:lnTo>
                      <a:pt x="51" y="402"/>
                    </a:lnTo>
                    <a:lnTo>
                      <a:pt x="64" y="425"/>
                    </a:lnTo>
                    <a:lnTo>
                      <a:pt x="79" y="448"/>
                    </a:lnTo>
                    <a:lnTo>
                      <a:pt x="95" y="469"/>
                    </a:lnTo>
                    <a:lnTo>
                      <a:pt x="111" y="490"/>
                    </a:lnTo>
                    <a:lnTo>
                      <a:pt x="129" y="509"/>
                    </a:lnTo>
                    <a:lnTo>
                      <a:pt x="147" y="526"/>
                    </a:lnTo>
                    <a:lnTo>
                      <a:pt x="166" y="541"/>
                    </a:lnTo>
                    <a:lnTo>
                      <a:pt x="185" y="554"/>
                    </a:lnTo>
                    <a:lnTo>
                      <a:pt x="205" y="564"/>
                    </a:lnTo>
                    <a:lnTo>
                      <a:pt x="225" y="573"/>
                    </a:lnTo>
                    <a:lnTo>
                      <a:pt x="245" y="579"/>
                    </a:lnTo>
                    <a:lnTo>
                      <a:pt x="266" y="581"/>
                    </a:lnTo>
                    <a:lnTo>
                      <a:pt x="286" y="581"/>
                    </a:lnTo>
                    <a:lnTo>
                      <a:pt x="306" y="578"/>
                    </a:lnTo>
                    <a:close/>
                  </a:path>
                </a:pathLst>
              </a:custGeom>
              <a:solidFill>
                <a:srgbClr val="F2C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35" name="Freeform 266">
                <a:extLst>
                  <a:ext uri="{FF2B5EF4-FFF2-40B4-BE49-F238E27FC236}">
                    <a16:creationId xmlns:a16="http://schemas.microsoft.com/office/drawing/2014/main" id="{1B6290CD-CDFD-4AAC-9DF9-FD6002321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5094288"/>
                <a:ext cx="225425" cy="265113"/>
              </a:xfrm>
              <a:custGeom>
                <a:avLst/>
                <a:gdLst>
                  <a:gd name="T0" fmla="*/ 110 w 427"/>
                  <a:gd name="T1" fmla="*/ 25 h 500"/>
                  <a:gd name="T2" fmla="*/ 82 w 427"/>
                  <a:gd name="T3" fmla="*/ 41 h 500"/>
                  <a:gd name="T4" fmla="*/ 58 w 427"/>
                  <a:gd name="T5" fmla="*/ 64 h 500"/>
                  <a:gd name="T6" fmla="*/ 39 w 427"/>
                  <a:gd name="T7" fmla="*/ 89 h 500"/>
                  <a:gd name="T8" fmla="*/ 24 w 427"/>
                  <a:gd name="T9" fmla="*/ 119 h 500"/>
                  <a:gd name="T10" fmla="*/ 12 w 427"/>
                  <a:gd name="T11" fmla="*/ 151 h 500"/>
                  <a:gd name="T12" fmla="*/ 5 w 427"/>
                  <a:gd name="T13" fmla="*/ 184 h 500"/>
                  <a:gd name="T14" fmla="*/ 1 w 427"/>
                  <a:gd name="T15" fmla="*/ 220 h 500"/>
                  <a:gd name="T16" fmla="*/ 1 w 427"/>
                  <a:gd name="T17" fmla="*/ 256 h 500"/>
                  <a:gd name="T18" fmla="*/ 5 w 427"/>
                  <a:gd name="T19" fmla="*/ 293 h 500"/>
                  <a:gd name="T20" fmla="*/ 13 w 427"/>
                  <a:gd name="T21" fmla="*/ 330 h 500"/>
                  <a:gd name="T22" fmla="*/ 25 w 427"/>
                  <a:gd name="T23" fmla="*/ 366 h 500"/>
                  <a:gd name="T24" fmla="*/ 41 w 427"/>
                  <a:gd name="T25" fmla="*/ 400 h 500"/>
                  <a:gd name="T26" fmla="*/ 61 w 427"/>
                  <a:gd name="T27" fmla="*/ 432 h 500"/>
                  <a:gd name="T28" fmla="*/ 85 w 427"/>
                  <a:gd name="T29" fmla="*/ 462 h 500"/>
                  <a:gd name="T30" fmla="*/ 113 w 427"/>
                  <a:gd name="T31" fmla="*/ 488 h 500"/>
                  <a:gd name="T32" fmla="*/ 124 w 427"/>
                  <a:gd name="T33" fmla="*/ 493 h 500"/>
                  <a:gd name="T34" fmla="*/ 114 w 427"/>
                  <a:gd name="T35" fmla="*/ 479 h 500"/>
                  <a:gd name="T36" fmla="*/ 108 w 427"/>
                  <a:gd name="T37" fmla="*/ 463 h 500"/>
                  <a:gd name="T38" fmla="*/ 104 w 427"/>
                  <a:gd name="T39" fmla="*/ 445 h 500"/>
                  <a:gd name="T40" fmla="*/ 101 w 427"/>
                  <a:gd name="T41" fmla="*/ 417 h 500"/>
                  <a:gd name="T42" fmla="*/ 107 w 427"/>
                  <a:gd name="T43" fmla="*/ 369 h 500"/>
                  <a:gd name="T44" fmla="*/ 124 w 427"/>
                  <a:gd name="T45" fmla="*/ 354 h 500"/>
                  <a:gd name="T46" fmla="*/ 142 w 427"/>
                  <a:gd name="T47" fmla="*/ 364 h 500"/>
                  <a:gd name="T48" fmla="*/ 148 w 427"/>
                  <a:gd name="T49" fmla="*/ 361 h 500"/>
                  <a:gd name="T50" fmla="*/ 152 w 427"/>
                  <a:gd name="T51" fmla="*/ 349 h 500"/>
                  <a:gd name="T52" fmla="*/ 157 w 427"/>
                  <a:gd name="T53" fmla="*/ 326 h 500"/>
                  <a:gd name="T54" fmla="*/ 159 w 427"/>
                  <a:gd name="T55" fmla="*/ 296 h 500"/>
                  <a:gd name="T56" fmla="*/ 164 w 427"/>
                  <a:gd name="T57" fmla="*/ 268 h 500"/>
                  <a:gd name="T58" fmla="*/ 170 w 427"/>
                  <a:gd name="T59" fmla="*/ 245 h 500"/>
                  <a:gd name="T60" fmla="*/ 177 w 427"/>
                  <a:gd name="T61" fmla="*/ 226 h 500"/>
                  <a:gd name="T62" fmla="*/ 187 w 427"/>
                  <a:gd name="T63" fmla="*/ 210 h 500"/>
                  <a:gd name="T64" fmla="*/ 197 w 427"/>
                  <a:gd name="T65" fmla="*/ 197 h 500"/>
                  <a:gd name="T66" fmla="*/ 209 w 427"/>
                  <a:gd name="T67" fmla="*/ 187 h 500"/>
                  <a:gd name="T68" fmla="*/ 222 w 427"/>
                  <a:gd name="T69" fmla="*/ 180 h 500"/>
                  <a:gd name="T70" fmla="*/ 243 w 427"/>
                  <a:gd name="T71" fmla="*/ 174 h 500"/>
                  <a:gd name="T72" fmla="*/ 273 w 427"/>
                  <a:gd name="T73" fmla="*/ 170 h 500"/>
                  <a:gd name="T74" fmla="*/ 322 w 427"/>
                  <a:gd name="T75" fmla="*/ 170 h 500"/>
                  <a:gd name="T76" fmla="*/ 367 w 427"/>
                  <a:gd name="T77" fmla="*/ 167 h 500"/>
                  <a:gd name="T78" fmla="*/ 385 w 427"/>
                  <a:gd name="T79" fmla="*/ 158 h 500"/>
                  <a:gd name="T80" fmla="*/ 397 w 427"/>
                  <a:gd name="T81" fmla="*/ 153 h 500"/>
                  <a:gd name="T82" fmla="*/ 404 w 427"/>
                  <a:gd name="T83" fmla="*/ 153 h 500"/>
                  <a:gd name="T84" fmla="*/ 412 w 427"/>
                  <a:gd name="T85" fmla="*/ 157 h 500"/>
                  <a:gd name="T86" fmla="*/ 421 w 427"/>
                  <a:gd name="T87" fmla="*/ 165 h 500"/>
                  <a:gd name="T88" fmla="*/ 423 w 427"/>
                  <a:gd name="T89" fmla="*/ 159 h 500"/>
                  <a:gd name="T90" fmla="*/ 416 w 427"/>
                  <a:gd name="T91" fmla="*/ 134 h 500"/>
                  <a:gd name="T92" fmla="*/ 405 w 427"/>
                  <a:gd name="T93" fmla="*/ 111 h 500"/>
                  <a:gd name="T94" fmla="*/ 393 w 427"/>
                  <a:gd name="T95" fmla="*/ 91 h 500"/>
                  <a:gd name="T96" fmla="*/ 379 w 427"/>
                  <a:gd name="T97" fmla="*/ 72 h 500"/>
                  <a:gd name="T98" fmla="*/ 364 w 427"/>
                  <a:gd name="T99" fmla="*/ 56 h 500"/>
                  <a:gd name="T100" fmla="*/ 346 w 427"/>
                  <a:gd name="T101" fmla="*/ 41 h 500"/>
                  <a:gd name="T102" fmla="*/ 326 w 427"/>
                  <a:gd name="T103" fmla="*/ 28 h 500"/>
                  <a:gd name="T104" fmla="*/ 306 w 427"/>
                  <a:gd name="T105" fmla="*/ 18 h 500"/>
                  <a:gd name="T106" fmla="*/ 284 w 427"/>
                  <a:gd name="T107" fmla="*/ 9 h 500"/>
                  <a:gd name="T108" fmla="*/ 260 w 427"/>
                  <a:gd name="T109" fmla="*/ 5 h 500"/>
                  <a:gd name="T110" fmla="*/ 237 w 427"/>
                  <a:gd name="T111" fmla="*/ 1 h 500"/>
                  <a:gd name="T112" fmla="*/ 213 w 427"/>
                  <a:gd name="T113" fmla="*/ 0 h 500"/>
                  <a:gd name="T114" fmla="*/ 188 w 427"/>
                  <a:gd name="T115" fmla="*/ 2 h 500"/>
                  <a:gd name="T116" fmla="*/ 163 w 427"/>
                  <a:gd name="T117" fmla="*/ 6 h 500"/>
                  <a:gd name="T118" fmla="*/ 137 w 427"/>
                  <a:gd name="T119" fmla="*/ 13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27" h="500">
                    <a:moveTo>
                      <a:pt x="125" y="18"/>
                    </a:moveTo>
                    <a:lnTo>
                      <a:pt x="110" y="25"/>
                    </a:lnTo>
                    <a:lnTo>
                      <a:pt x="95" y="33"/>
                    </a:lnTo>
                    <a:lnTo>
                      <a:pt x="82" y="41"/>
                    </a:lnTo>
                    <a:lnTo>
                      <a:pt x="70" y="52"/>
                    </a:lnTo>
                    <a:lnTo>
                      <a:pt x="58" y="64"/>
                    </a:lnTo>
                    <a:lnTo>
                      <a:pt x="49" y="76"/>
                    </a:lnTo>
                    <a:lnTo>
                      <a:pt x="39" y="89"/>
                    </a:lnTo>
                    <a:lnTo>
                      <a:pt x="31" y="103"/>
                    </a:lnTo>
                    <a:lnTo>
                      <a:pt x="24" y="119"/>
                    </a:lnTo>
                    <a:lnTo>
                      <a:pt x="18" y="134"/>
                    </a:lnTo>
                    <a:lnTo>
                      <a:pt x="12" y="151"/>
                    </a:lnTo>
                    <a:lnTo>
                      <a:pt x="9" y="167"/>
                    </a:lnTo>
                    <a:lnTo>
                      <a:pt x="5" y="184"/>
                    </a:lnTo>
                    <a:lnTo>
                      <a:pt x="3" y="202"/>
                    </a:lnTo>
                    <a:lnTo>
                      <a:pt x="1" y="220"/>
                    </a:lnTo>
                    <a:lnTo>
                      <a:pt x="0" y="239"/>
                    </a:lnTo>
                    <a:lnTo>
                      <a:pt x="1" y="256"/>
                    </a:lnTo>
                    <a:lnTo>
                      <a:pt x="3" y="274"/>
                    </a:lnTo>
                    <a:lnTo>
                      <a:pt x="5" y="293"/>
                    </a:lnTo>
                    <a:lnTo>
                      <a:pt x="9" y="311"/>
                    </a:lnTo>
                    <a:lnTo>
                      <a:pt x="13" y="330"/>
                    </a:lnTo>
                    <a:lnTo>
                      <a:pt x="18" y="348"/>
                    </a:lnTo>
                    <a:lnTo>
                      <a:pt x="25" y="366"/>
                    </a:lnTo>
                    <a:lnTo>
                      <a:pt x="32" y="384"/>
                    </a:lnTo>
                    <a:lnTo>
                      <a:pt x="41" y="400"/>
                    </a:lnTo>
                    <a:lnTo>
                      <a:pt x="50" y="417"/>
                    </a:lnTo>
                    <a:lnTo>
                      <a:pt x="61" y="432"/>
                    </a:lnTo>
                    <a:lnTo>
                      <a:pt x="73" y="448"/>
                    </a:lnTo>
                    <a:lnTo>
                      <a:pt x="85" y="462"/>
                    </a:lnTo>
                    <a:lnTo>
                      <a:pt x="99" y="475"/>
                    </a:lnTo>
                    <a:lnTo>
                      <a:pt x="113" y="488"/>
                    </a:lnTo>
                    <a:lnTo>
                      <a:pt x="129" y="500"/>
                    </a:lnTo>
                    <a:lnTo>
                      <a:pt x="124" y="493"/>
                    </a:lnTo>
                    <a:lnTo>
                      <a:pt x="119" y="486"/>
                    </a:lnTo>
                    <a:lnTo>
                      <a:pt x="114" y="479"/>
                    </a:lnTo>
                    <a:lnTo>
                      <a:pt x="111" y="470"/>
                    </a:lnTo>
                    <a:lnTo>
                      <a:pt x="108" y="463"/>
                    </a:lnTo>
                    <a:lnTo>
                      <a:pt x="106" y="455"/>
                    </a:lnTo>
                    <a:lnTo>
                      <a:pt x="104" y="445"/>
                    </a:lnTo>
                    <a:lnTo>
                      <a:pt x="102" y="436"/>
                    </a:lnTo>
                    <a:lnTo>
                      <a:pt x="101" y="417"/>
                    </a:lnTo>
                    <a:lnTo>
                      <a:pt x="104" y="394"/>
                    </a:lnTo>
                    <a:lnTo>
                      <a:pt x="107" y="369"/>
                    </a:lnTo>
                    <a:lnTo>
                      <a:pt x="113" y="342"/>
                    </a:lnTo>
                    <a:lnTo>
                      <a:pt x="124" y="354"/>
                    </a:lnTo>
                    <a:lnTo>
                      <a:pt x="138" y="364"/>
                    </a:lnTo>
                    <a:lnTo>
                      <a:pt x="142" y="364"/>
                    </a:lnTo>
                    <a:lnTo>
                      <a:pt x="144" y="363"/>
                    </a:lnTo>
                    <a:lnTo>
                      <a:pt x="148" y="361"/>
                    </a:lnTo>
                    <a:lnTo>
                      <a:pt x="150" y="356"/>
                    </a:lnTo>
                    <a:lnTo>
                      <a:pt x="152" y="349"/>
                    </a:lnTo>
                    <a:lnTo>
                      <a:pt x="155" y="340"/>
                    </a:lnTo>
                    <a:lnTo>
                      <a:pt x="157" y="326"/>
                    </a:lnTo>
                    <a:lnTo>
                      <a:pt x="158" y="311"/>
                    </a:lnTo>
                    <a:lnTo>
                      <a:pt x="159" y="296"/>
                    </a:lnTo>
                    <a:lnTo>
                      <a:pt x="162" y="281"/>
                    </a:lnTo>
                    <a:lnTo>
                      <a:pt x="164" y="268"/>
                    </a:lnTo>
                    <a:lnTo>
                      <a:pt x="167" y="256"/>
                    </a:lnTo>
                    <a:lnTo>
                      <a:pt x="170" y="245"/>
                    </a:lnTo>
                    <a:lnTo>
                      <a:pt x="174" y="235"/>
                    </a:lnTo>
                    <a:lnTo>
                      <a:pt x="177" y="226"/>
                    </a:lnTo>
                    <a:lnTo>
                      <a:pt x="182" y="217"/>
                    </a:lnTo>
                    <a:lnTo>
                      <a:pt x="187" y="210"/>
                    </a:lnTo>
                    <a:lnTo>
                      <a:pt x="191" y="203"/>
                    </a:lnTo>
                    <a:lnTo>
                      <a:pt x="197" y="197"/>
                    </a:lnTo>
                    <a:lnTo>
                      <a:pt x="203" y="192"/>
                    </a:lnTo>
                    <a:lnTo>
                      <a:pt x="209" y="187"/>
                    </a:lnTo>
                    <a:lnTo>
                      <a:pt x="215" y="184"/>
                    </a:lnTo>
                    <a:lnTo>
                      <a:pt x="222" y="180"/>
                    </a:lnTo>
                    <a:lnTo>
                      <a:pt x="228" y="178"/>
                    </a:lnTo>
                    <a:lnTo>
                      <a:pt x="243" y="174"/>
                    </a:lnTo>
                    <a:lnTo>
                      <a:pt x="258" y="171"/>
                    </a:lnTo>
                    <a:lnTo>
                      <a:pt x="273" y="170"/>
                    </a:lnTo>
                    <a:lnTo>
                      <a:pt x="290" y="170"/>
                    </a:lnTo>
                    <a:lnTo>
                      <a:pt x="322" y="170"/>
                    </a:lnTo>
                    <a:lnTo>
                      <a:pt x="354" y="170"/>
                    </a:lnTo>
                    <a:lnTo>
                      <a:pt x="367" y="167"/>
                    </a:lnTo>
                    <a:lnTo>
                      <a:pt x="377" y="163"/>
                    </a:lnTo>
                    <a:lnTo>
                      <a:pt x="385" y="158"/>
                    </a:lnTo>
                    <a:lnTo>
                      <a:pt x="393" y="154"/>
                    </a:lnTo>
                    <a:lnTo>
                      <a:pt x="397" y="153"/>
                    </a:lnTo>
                    <a:lnTo>
                      <a:pt x="401" y="153"/>
                    </a:lnTo>
                    <a:lnTo>
                      <a:pt x="404" y="153"/>
                    </a:lnTo>
                    <a:lnTo>
                      <a:pt x="408" y="154"/>
                    </a:lnTo>
                    <a:lnTo>
                      <a:pt x="412" y="157"/>
                    </a:lnTo>
                    <a:lnTo>
                      <a:pt x="416" y="160"/>
                    </a:lnTo>
                    <a:lnTo>
                      <a:pt x="421" y="165"/>
                    </a:lnTo>
                    <a:lnTo>
                      <a:pt x="427" y="171"/>
                    </a:lnTo>
                    <a:lnTo>
                      <a:pt x="423" y="159"/>
                    </a:lnTo>
                    <a:lnTo>
                      <a:pt x="420" y="146"/>
                    </a:lnTo>
                    <a:lnTo>
                      <a:pt x="416" y="134"/>
                    </a:lnTo>
                    <a:lnTo>
                      <a:pt x="411" y="123"/>
                    </a:lnTo>
                    <a:lnTo>
                      <a:pt x="405" y="111"/>
                    </a:lnTo>
                    <a:lnTo>
                      <a:pt x="401" y="101"/>
                    </a:lnTo>
                    <a:lnTo>
                      <a:pt x="393" y="91"/>
                    </a:lnTo>
                    <a:lnTo>
                      <a:pt x="386" y="82"/>
                    </a:lnTo>
                    <a:lnTo>
                      <a:pt x="379" y="72"/>
                    </a:lnTo>
                    <a:lnTo>
                      <a:pt x="372" y="64"/>
                    </a:lnTo>
                    <a:lnTo>
                      <a:pt x="364" y="56"/>
                    </a:lnTo>
                    <a:lnTo>
                      <a:pt x="354" y="49"/>
                    </a:lnTo>
                    <a:lnTo>
                      <a:pt x="346" y="41"/>
                    </a:lnTo>
                    <a:lnTo>
                      <a:pt x="336" y="34"/>
                    </a:lnTo>
                    <a:lnTo>
                      <a:pt x="326" y="28"/>
                    </a:lnTo>
                    <a:lnTo>
                      <a:pt x="316" y="22"/>
                    </a:lnTo>
                    <a:lnTo>
                      <a:pt x="306" y="18"/>
                    </a:lnTo>
                    <a:lnTo>
                      <a:pt x="295" y="14"/>
                    </a:lnTo>
                    <a:lnTo>
                      <a:pt x="284" y="9"/>
                    </a:lnTo>
                    <a:lnTo>
                      <a:pt x="272" y="7"/>
                    </a:lnTo>
                    <a:lnTo>
                      <a:pt x="260" y="5"/>
                    </a:lnTo>
                    <a:lnTo>
                      <a:pt x="248" y="2"/>
                    </a:lnTo>
                    <a:lnTo>
                      <a:pt x="237" y="1"/>
                    </a:lnTo>
                    <a:lnTo>
                      <a:pt x="225" y="0"/>
                    </a:lnTo>
                    <a:lnTo>
                      <a:pt x="213" y="0"/>
                    </a:lnTo>
                    <a:lnTo>
                      <a:pt x="200" y="1"/>
                    </a:lnTo>
                    <a:lnTo>
                      <a:pt x="188" y="2"/>
                    </a:lnTo>
                    <a:lnTo>
                      <a:pt x="175" y="3"/>
                    </a:lnTo>
                    <a:lnTo>
                      <a:pt x="163" y="6"/>
                    </a:lnTo>
                    <a:lnTo>
                      <a:pt x="150" y="9"/>
                    </a:lnTo>
                    <a:lnTo>
                      <a:pt x="137" y="13"/>
                    </a:lnTo>
                    <a:lnTo>
                      <a:pt x="125" y="18"/>
                    </a:lnTo>
                    <a:close/>
                  </a:path>
                </a:pathLst>
              </a:custGeom>
              <a:solidFill>
                <a:srgbClr val="FCAE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36" name="Freeform 267">
                <a:extLst>
                  <a:ext uri="{FF2B5EF4-FFF2-40B4-BE49-F238E27FC236}">
                    <a16:creationId xmlns:a16="http://schemas.microsoft.com/office/drawing/2014/main" id="{DAA6348A-7AF5-43E2-A487-4A4F47D35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3188" y="5222875"/>
                <a:ext cx="42863" cy="76200"/>
              </a:xfrm>
              <a:custGeom>
                <a:avLst/>
                <a:gdLst>
                  <a:gd name="T0" fmla="*/ 33 w 83"/>
                  <a:gd name="T1" fmla="*/ 0 h 146"/>
                  <a:gd name="T2" fmla="*/ 36 w 83"/>
                  <a:gd name="T3" fmla="*/ 0 h 146"/>
                  <a:gd name="T4" fmla="*/ 41 w 83"/>
                  <a:gd name="T5" fmla="*/ 1 h 146"/>
                  <a:gd name="T6" fmla="*/ 45 w 83"/>
                  <a:gd name="T7" fmla="*/ 2 h 146"/>
                  <a:gd name="T8" fmla="*/ 49 w 83"/>
                  <a:gd name="T9" fmla="*/ 5 h 146"/>
                  <a:gd name="T10" fmla="*/ 57 w 83"/>
                  <a:gd name="T11" fmla="*/ 11 h 146"/>
                  <a:gd name="T12" fmla="*/ 64 w 83"/>
                  <a:gd name="T13" fmla="*/ 18 h 146"/>
                  <a:gd name="T14" fmla="*/ 70 w 83"/>
                  <a:gd name="T15" fmla="*/ 28 h 146"/>
                  <a:gd name="T16" fmla="*/ 76 w 83"/>
                  <a:gd name="T17" fmla="*/ 40 h 146"/>
                  <a:gd name="T18" fmla="*/ 79 w 83"/>
                  <a:gd name="T19" fmla="*/ 53 h 146"/>
                  <a:gd name="T20" fmla="*/ 82 w 83"/>
                  <a:gd name="T21" fmla="*/ 69 h 146"/>
                  <a:gd name="T22" fmla="*/ 83 w 83"/>
                  <a:gd name="T23" fmla="*/ 83 h 146"/>
                  <a:gd name="T24" fmla="*/ 82 w 83"/>
                  <a:gd name="T25" fmla="*/ 97 h 146"/>
                  <a:gd name="T26" fmla="*/ 79 w 83"/>
                  <a:gd name="T27" fmla="*/ 110 h 146"/>
                  <a:gd name="T28" fmla="*/ 76 w 83"/>
                  <a:gd name="T29" fmla="*/ 121 h 146"/>
                  <a:gd name="T30" fmla="*/ 70 w 83"/>
                  <a:gd name="T31" fmla="*/ 131 h 146"/>
                  <a:gd name="T32" fmla="*/ 64 w 83"/>
                  <a:gd name="T33" fmla="*/ 138 h 146"/>
                  <a:gd name="T34" fmla="*/ 60 w 83"/>
                  <a:gd name="T35" fmla="*/ 141 h 146"/>
                  <a:gd name="T36" fmla="*/ 57 w 83"/>
                  <a:gd name="T37" fmla="*/ 144 h 146"/>
                  <a:gd name="T38" fmla="*/ 53 w 83"/>
                  <a:gd name="T39" fmla="*/ 145 h 146"/>
                  <a:gd name="T40" fmla="*/ 48 w 83"/>
                  <a:gd name="T41" fmla="*/ 146 h 146"/>
                  <a:gd name="T42" fmla="*/ 45 w 83"/>
                  <a:gd name="T43" fmla="*/ 146 h 146"/>
                  <a:gd name="T44" fmla="*/ 40 w 83"/>
                  <a:gd name="T45" fmla="*/ 145 h 146"/>
                  <a:gd name="T46" fmla="*/ 36 w 83"/>
                  <a:gd name="T47" fmla="*/ 144 h 146"/>
                  <a:gd name="T48" fmla="*/ 33 w 83"/>
                  <a:gd name="T49" fmla="*/ 141 h 146"/>
                  <a:gd name="T50" fmla="*/ 24 w 83"/>
                  <a:gd name="T51" fmla="*/ 135 h 146"/>
                  <a:gd name="T52" fmla="*/ 17 w 83"/>
                  <a:gd name="T53" fmla="*/ 127 h 146"/>
                  <a:gd name="T54" fmla="*/ 11 w 83"/>
                  <a:gd name="T55" fmla="*/ 118 h 146"/>
                  <a:gd name="T56" fmla="*/ 7 w 83"/>
                  <a:gd name="T57" fmla="*/ 106 h 146"/>
                  <a:gd name="T58" fmla="*/ 3 w 83"/>
                  <a:gd name="T59" fmla="*/ 93 h 146"/>
                  <a:gd name="T60" fmla="*/ 0 w 83"/>
                  <a:gd name="T61" fmla="*/ 77 h 146"/>
                  <a:gd name="T62" fmla="*/ 0 w 83"/>
                  <a:gd name="T63" fmla="*/ 63 h 146"/>
                  <a:gd name="T64" fmla="*/ 1 w 83"/>
                  <a:gd name="T65" fmla="*/ 49 h 146"/>
                  <a:gd name="T66" fmla="*/ 3 w 83"/>
                  <a:gd name="T67" fmla="*/ 36 h 146"/>
                  <a:gd name="T68" fmla="*/ 7 w 83"/>
                  <a:gd name="T69" fmla="*/ 25 h 146"/>
                  <a:gd name="T70" fmla="*/ 11 w 83"/>
                  <a:gd name="T71" fmla="*/ 15 h 146"/>
                  <a:gd name="T72" fmla="*/ 17 w 83"/>
                  <a:gd name="T73" fmla="*/ 7 h 146"/>
                  <a:gd name="T74" fmla="*/ 21 w 83"/>
                  <a:gd name="T75" fmla="*/ 5 h 146"/>
                  <a:gd name="T76" fmla="*/ 24 w 83"/>
                  <a:gd name="T77" fmla="*/ 2 h 146"/>
                  <a:gd name="T78" fmla="*/ 28 w 83"/>
                  <a:gd name="T79" fmla="*/ 1 h 146"/>
                  <a:gd name="T80" fmla="*/ 33 w 83"/>
                  <a:gd name="T81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3" h="146">
                    <a:moveTo>
                      <a:pt x="33" y="0"/>
                    </a:moveTo>
                    <a:lnTo>
                      <a:pt x="36" y="0"/>
                    </a:lnTo>
                    <a:lnTo>
                      <a:pt x="41" y="1"/>
                    </a:lnTo>
                    <a:lnTo>
                      <a:pt x="45" y="2"/>
                    </a:lnTo>
                    <a:lnTo>
                      <a:pt x="49" y="5"/>
                    </a:lnTo>
                    <a:lnTo>
                      <a:pt x="57" y="11"/>
                    </a:lnTo>
                    <a:lnTo>
                      <a:pt x="64" y="18"/>
                    </a:lnTo>
                    <a:lnTo>
                      <a:pt x="70" y="28"/>
                    </a:lnTo>
                    <a:lnTo>
                      <a:pt x="76" y="40"/>
                    </a:lnTo>
                    <a:lnTo>
                      <a:pt x="79" y="53"/>
                    </a:lnTo>
                    <a:lnTo>
                      <a:pt x="82" y="69"/>
                    </a:lnTo>
                    <a:lnTo>
                      <a:pt x="83" y="83"/>
                    </a:lnTo>
                    <a:lnTo>
                      <a:pt x="82" y="97"/>
                    </a:lnTo>
                    <a:lnTo>
                      <a:pt x="79" y="110"/>
                    </a:lnTo>
                    <a:lnTo>
                      <a:pt x="76" y="121"/>
                    </a:lnTo>
                    <a:lnTo>
                      <a:pt x="70" y="131"/>
                    </a:lnTo>
                    <a:lnTo>
                      <a:pt x="64" y="138"/>
                    </a:lnTo>
                    <a:lnTo>
                      <a:pt x="60" y="141"/>
                    </a:lnTo>
                    <a:lnTo>
                      <a:pt x="57" y="144"/>
                    </a:lnTo>
                    <a:lnTo>
                      <a:pt x="53" y="145"/>
                    </a:lnTo>
                    <a:lnTo>
                      <a:pt x="48" y="146"/>
                    </a:lnTo>
                    <a:lnTo>
                      <a:pt x="45" y="146"/>
                    </a:lnTo>
                    <a:lnTo>
                      <a:pt x="40" y="145"/>
                    </a:lnTo>
                    <a:lnTo>
                      <a:pt x="36" y="144"/>
                    </a:lnTo>
                    <a:lnTo>
                      <a:pt x="33" y="141"/>
                    </a:lnTo>
                    <a:lnTo>
                      <a:pt x="24" y="135"/>
                    </a:lnTo>
                    <a:lnTo>
                      <a:pt x="17" y="127"/>
                    </a:lnTo>
                    <a:lnTo>
                      <a:pt x="11" y="118"/>
                    </a:lnTo>
                    <a:lnTo>
                      <a:pt x="7" y="106"/>
                    </a:lnTo>
                    <a:lnTo>
                      <a:pt x="3" y="93"/>
                    </a:lnTo>
                    <a:lnTo>
                      <a:pt x="0" y="77"/>
                    </a:lnTo>
                    <a:lnTo>
                      <a:pt x="0" y="63"/>
                    </a:lnTo>
                    <a:lnTo>
                      <a:pt x="1" y="49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1" y="15"/>
                    </a:lnTo>
                    <a:lnTo>
                      <a:pt x="17" y="7"/>
                    </a:lnTo>
                    <a:lnTo>
                      <a:pt x="21" y="5"/>
                    </a:lnTo>
                    <a:lnTo>
                      <a:pt x="24" y="2"/>
                    </a:lnTo>
                    <a:lnTo>
                      <a:pt x="28" y="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2C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37" name="Freeform 268">
                <a:extLst>
                  <a:ext uri="{FF2B5EF4-FFF2-40B4-BE49-F238E27FC236}">
                    <a16:creationId xmlns:a16="http://schemas.microsoft.com/office/drawing/2014/main" id="{18061733-868B-44C2-B585-FB3D19C42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5388" y="5924550"/>
                <a:ext cx="85725" cy="100013"/>
              </a:xfrm>
              <a:custGeom>
                <a:avLst/>
                <a:gdLst>
                  <a:gd name="T0" fmla="*/ 0 w 162"/>
                  <a:gd name="T1" fmla="*/ 152 h 191"/>
                  <a:gd name="T2" fmla="*/ 109 w 162"/>
                  <a:gd name="T3" fmla="*/ 191 h 191"/>
                  <a:gd name="T4" fmla="*/ 162 w 162"/>
                  <a:gd name="T5" fmla="*/ 39 h 191"/>
                  <a:gd name="T6" fmla="*/ 54 w 162"/>
                  <a:gd name="T7" fmla="*/ 0 h 191"/>
                  <a:gd name="T8" fmla="*/ 0 w 162"/>
                  <a:gd name="T9" fmla="*/ 152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91">
                    <a:moveTo>
                      <a:pt x="0" y="152"/>
                    </a:moveTo>
                    <a:lnTo>
                      <a:pt x="109" y="191"/>
                    </a:lnTo>
                    <a:lnTo>
                      <a:pt x="162" y="39"/>
                    </a:lnTo>
                    <a:lnTo>
                      <a:pt x="54" y="0"/>
                    </a:lnTo>
                    <a:lnTo>
                      <a:pt x="0" y="152"/>
                    </a:lnTo>
                    <a:close/>
                  </a:path>
                </a:pathLst>
              </a:custGeom>
              <a:solidFill>
                <a:srgbClr val="F2C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38" name="Freeform 269">
                <a:extLst>
                  <a:ext uri="{FF2B5EF4-FFF2-40B4-BE49-F238E27FC236}">
                    <a16:creationId xmlns:a16="http://schemas.microsoft.com/office/drawing/2014/main" id="{CEDE6B66-DDD9-40F4-BC52-21B3BF13C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275" y="5951538"/>
                <a:ext cx="85725" cy="117475"/>
              </a:xfrm>
              <a:custGeom>
                <a:avLst/>
                <a:gdLst>
                  <a:gd name="T0" fmla="*/ 163 w 163"/>
                  <a:gd name="T1" fmla="*/ 13 h 222"/>
                  <a:gd name="T2" fmla="*/ 55 w 163"/>
                  <a:gd name="T3" fmla="*/ 0 h 222"/>
                  <a:gd name="T4" fmla="*/ 45 w 163"/>
                  <a:gd name="T5" fmla="*/ 85 h 222"/>
                  <a:gd name="T6" fmla="*/ 0 w 163"/>
                  <a:gd name="T7" fmla="*/ 172 h 222"/>
                  <a:gd name="T8" fmla="*/ 8 w 163"/>
                  <a:gd name="T9" fmla="*/ 175 h 222"/>
                  <a:gd name="T10" fmla="*/ 18 w 163"/>
                  <a:gd name="T11" fmla="*/ 176 h 222"/>
                  <a:gd name="T12" fmla="*/ 29 w 163"/>
                  <a:gd name="T13" fmla="*/ 177 h 222"/>
                  <a:gd name="T14" fmla="*/ 39 w 163"/>
                  <a:gd name="T15" fmla="*/ 177 h 222"/>
                  <a:gd name="T16" fmla="*/ 60 w 163"/>
                  <a:gd name="T17" fmla="*/ 177 h 222"/>
                  <a:gd name="T18" fmla="*/ 80 w 163"/>
                  <a:gd name="T19" fmla="*/ 178 h 222"/>
                  <a:gd name="T20" fmla="*/ 88 w 163"/>
                  <a:gd name="T21" fmla="*/ 180 h 222"/>
                  <a:gd name="T22" fmla="*/ 98 w 163"/>
                  <a:gd name="T23" fmla="*/ 182 h 222"/>
                  <a:gd name="T24" fmla="*/ 105 w 163"/>
                  <a:gd name="T25" fmla="*/ 184 h 222"/>
                  <a:gd name="T26" fmla="*/ 112 w 163"/>
                  <a:gd name="T27" fmla="*/ 189 h 222"/>
                  <a:gd name="T28" fmla="*/ 117 w 163"/>
                  <a:gd name="T29" fmla="*/ 195 h 222"/>
                  <a:gd name="T30" fmla="*/ 121 w 163"/>
                  <a:gd name="T31" fmla="*/ 202 h 222"/>
                  <a:gd name="T32" fmla="*/ 124 w 163"/>
                  <a:gd name="T33" fmla="*/ 212 h 222"/>
                  <a:gd name="T34" fmla="*/ 125 w 163"/>
                  <a:gd name="T35" fmla="*/ 222 h 222"/>
                  <a:gd name="T36" fmla="*/ 163 w 163"/>
                  <a:gd name="T37" fmla="*/ 13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3" h="222">
                    <a:moveTo>
                      <a:pt x="163" y="13"/>
                    </a:moveTo>
                    <a:lnTo>
                      <a:pt x="55" y="0"/>
                    </a:lnTo>
                    <a:lnTo>
                      <a:pt x="45" y="85"/>
                    </a:lnTo>
                    <a:lnTo>
                      <a:pt x="0" y="172"/>
                    </a:lnTo>
                    <a:lnTo>
                      <a:pt x="8" y="175"/>
                    </a:lnTo>
                    <a:lnTo>
                      <a:pt x="18" y="176"/>
                    </a:lnTo>
                    <a:lnTo>
                      <a:pt x="29" y="177"/>
                    </a:lnTo>
                    <a:lnTo>
                      <a:pt x="39" y="177"/>
                    </a:lnTo>
                    <a:lnTo>
                      <a:pt x="60" y="177"/>
                    </a:lnTo>
                    <a:lnTo>
                      <a:pt x="80" y="178"/>
                    </a:lnTo>
                    <a:lnTo>
                      <a:pt x="88" y="180"/>
                    </a:lnTo>
                    <a:lnTo>
                      <a:pt x="98" y="182"/>
                    </a:lnTo>
                    <a:lnTo>
                      <a:pt x="105" y="184"/>
                    </a:lnTo>
                    <a:lnTo>
                      <a:pt x="112" y="189"/>
                    </a:lnTo>
                    <a:lnTo>
                      <a:pt x="117" y="195"/>
                    </a:lnTo>
                    <a:lnTo>
                      <a:pt x="121" y="202"/>
                    </a:lnTo>
                    <a:lnTo>
                      <a:pt x="124" y="212"/>
                    </a:lnTo>
                    <a:lnTo>
                      <a:pt x="125" y="222"/>
                    </a:lnTo>
                    <a:lnTo>
                      <a:pt x="163" y="13"/>
                    </a:lnTo>
                    <a:close/>
                  </a:path>
                </a:pathLst>
              </a:custGeom>
              <a:solidFill>
                <a:srgbClr val="F2C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39" name="Freeform 270">
                <a:extLst>
                  <a:ext uri="{FF2B5EF4-FFF2-40B4-BE49-F238E27FC236}">
                    <a16:creationId xmlns:a16="http://schemas.microsoft.com/office/drawing/2014/main" id="{08A46964-BB32-43BB-89A5-B3B104DE9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6338" y="5951538"/>
                <a:ext cx="95250" cy="134938"/>
              </a:xfrm>
              <a:custGeom>
                <a:avLst/>
                <a:gdLst>
                  <a:gd name="T0" fmla="*/ 57 w 180"/>
                  <a:gd name="T1" fmla="*/ 42 h 253"/>
                  <a:gd name="T2" fmla="*/ 61 w 180"/>
                  <a:gd name="T3" fmla="*/ 33 h 253"/>
                  <a:gd name="T4" fmla="*/ 70 w 180"/>
                  <a:gd name="T5" fmla="*/ 29 h 253"/>
                  <a:gd name="T6" fmla="*/ 78 w 180"/>
                  <a:gd name="T7" fmla="*/ 26 h 253"/>
                  <a:gd name="T8" fmla="*/ 88 w 180"/>
                  <a:gd name="T9" fmla="*/ 29 h 253"/>
                  <a:gd name="T10" fmla="*/ 90 w 180"/>
                  <a:gd name="T11" fmla="*/ 29 h 253"/>
                  <a:gd name="T12" fmla="*/ 97 w 180"/>
                  <a:gd name="T13" fmla="*/ 17 h 253"/>
                  <a:gd name="T14" fmla="*/ 102 w 180"/>
                  <a:gd name="T15" fmla="*/ 7 h 253"/>
                  <a:gd name="T16" fmla="*/ 110 w 180"/>
                  <a:gd name="T17" fmla="*/ 3 h 253"/>
                  <a:gd name="T18" fmla="*/ 120 w 180"/>
                  <a:gd name="T19" fmla="*/ 0 h 253"/>
                  <a:gd name="T20" fmla="*/ 129 w 180"/>
                  <a:gd name="T21" fmla="*/ 1 h 253"/>
                  <a:gd name="T22" fmla="*/ 135 w 180"/>
                  <a:gd name="T23" fmla="*/ 5 h 253"/>
                  <a:gd name="T24" fmla="*/ 143 w 180"/>
                  <a:gd name="T25" fmla="*/ 16 h 253"/>
                  <a:gd name="T26" fmla="*/ 149 w 180"/>
                  <a:gd name="T27" fmla="*/ 22 h 253"/>
                  <a:gd name="T28" fmla="*/ 159 w 180"/>
                  <a:gd name="T29" fmla="*/ 22 h 253"/>
                  <a:gd name="T30" fmla="*/ 162 w 180"/>
                  <a:gd name="T31" fmla="*/ 24 h 253"/>
                  <a:gd name="T32" fmla="*/ 172 w 180"/>
                  <a:gd name="T33" fmla="*/ 30 h 253"/>
                  <a:gd name="T34" fmla="*/ 178 w 180"/>
                  <a:gd name="T35" fmla="*/ 38 h 253"/>
                  <a:gd name="T36" fmla="*/ 180 w 180"/>
                  <a:gd name="T37" fmla="*/ 48 h 253"/>
                  <a:gd name="T38" fmla="*/ 179 w 180"/>
                  <a:gd name="T39" fmla="*/ 60 h 253"/>
                  <a:gd name="T40" fmla="*/ 94 w 180"/>
                  <a:gd name="T41" fmla="*/ 250 h 253"/>
                  <a:gd name="T42" fmla="*/ 91 w 180"/>
                  <a:gd name="T43" fmla="*/ 253 h 253"/>
                  <a:gd name="T44" fmla="*/ 89 w 180"/>
                  <a:gd name="T45" fmla="*/ 253 h 253"/>
                  <a:gd name="T46" fmla="*/ 82 w 180"/>
                  <a:gd name="T47" fmla="*/ 246 h 253"/>
                  <a:gd name="T48" fmla="*/ 72 w 180"/>
                  <a:gd name="T49" fmla="*/ 235 h 253"/>
                  <a:gd name="T50" fmla="*/ 61 w 180"/>
                  <a:gd name="T51" fmla="*/ 228 h 253"/>
                  <a:gd name="T52" fmla="*/ 58 w 180"/>
                  <a:gd name="T53" fmla="*/ 226 h 253"/>
                  <a:gd name="T54" fmla="*/ 51 w 180"/>
                  <a:gd name="T55" fmla="*/ 220 h 253"/>
                  <a:gd name="T56" fmla="*/ 47 w 180"/>
                  <a:gd name="T57" fmla="*/ 213 h 253"/>
                  <a:gd name="T58" fmla="*/ 47 w 180"/>
                  <a:gd name="T59" fmla="*/ 203 h 253"/>
                  <a:gd name="T60" fmla="*/ 47 w 180"/>
                  <a:gd name="T61" fmla="*/ 197 h 253"/>
                  <a:gd name="T62" fmla="*/ 42 w 180"/>
                  <a:gd name="T63" fmla="*/ 197 h 253"/>
                  <a:gd name="T64" fmla="*/ 29 w 180"/>
                  <a:gd name="T65" fmla="*/ 204 h 253"/>
                  <a:gd name="T66" fmla="*/ 10 w 180"/>
                  <a:gd name="T67" fmla="*/ 214 h 253"/>
                  <a:gd name="T68" fmla="*/ 1 w 180"/>
                  <a:gd name="T69" fmla="*/ 215 h 253"/>
                  <a:gd name="T70" fmla="*/ 0 w 180"/>
                  <a:gd name="T71" fmla="*/ 21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0" h="253">
                    <a:moveTo>
                      <a:pt x="2" y="206"/>
                    </a:moveTo>
                    <a:lnTo>
                      <a:pt x="57" y="42"/>
                    </a:lnTo>
                    <a:lnTo>
                      <a:pt x="59" y="38"/>
                    </a:lnTo>
                    <a:lnTo>
                      <a:pt x="61" y="33"/>
                    </a:lnTo>
                    <a:lnTo>
                      <a:pt x="65" y="31"/>
                    </a:lnTo>
                    <a:lnTo>
                      <a:pt x="70" y="29"/>
                    </a:lnTo>
                    <a:lnTo>
                      <a:pt x="75" y="27"/>
                    </a:lnTo>
                    <a:lnTo>
                      <a:pt x="78" y="26"/>
                    </a:lnTo>
                    <a:lnTo>
                      <a:pt x="83" y="27"/>
                    </a:lnTo>
                    <a:lnTo>
                      <a:pt x="88" y="29"/>
                    </a:lnTo>
                    <a:lnTo>
                      <a:pt x="88" y="29"/>
                    </a:lnTo>
                    <a:lnTo>
                      <a:pt x="90" y="29"/>
                    </a:lnTo>
                    <a:lnTo>
                      <a:pt x="91" y="30"/>
                    </a:lnTo>
                    <a:lnTo>
                      <a:pt x="97" y="17"/>
                    </a:lnTo>
                    <a:lnTo>
                      <a:pt x="98" y="12"/>
                    </a:lnTo>
                    <a:lnTo>
                      <a:pt x="102" y="7"/>
                    </a:lnTo>
                    <a:lnTo>
                      <a:pt x="105" y="5"/>
                    </a:lnTo>
                    <a:lnTo>
                      <a:pt x="110" y="3"/>
                    </a:lnTo>
                    <a:lnTo>
                      <a:pt x="115" y="1"/>
                    </a:lnTo>
                    <a:lnTo>
                      <a:pt x="120" y="0"/>
                    </a:lnTo>
                    <a:lnTo>
                      <a:pt x="124" y="0"/>
                    </a:lnTo>
                    <a:lnTo>
                      <a:pt x="129" y="1"/>
                    </a:lnTo>
                    <a:lnTo>
                      <a:pt x="129" y="1"/>
                    </a:lnTo>
                    <a:lnTo>
                      <a:pt x="135" y="5"/>
                    </a:lnTo>
                    <a:lnTo>
                      <a:pt x="140" y="10"/>
                    </a:lnTo>
                    <a:lnTo>
                      <a:pt x="143" y="16"/>
                    </a:lnTo>
                    <a:lnTo>
                      <a:pt x="146" y="23"/>
                    </a:lnTo>
                    <a:lnTo>
                      <a:pt x="149" y="22"/>
                    </a:lnTo>
                    <a:lnTo>
                      <a:pt x="154" y="22"/>
                    </a:lnTo>
                    <a:lnTo>
                      <a:pt x="159" y="22"/>
                    </a:lnTo>
                    <a:lnTo>
                      <a:pt x="162" y="24"/>
                    </a:lnTo>
                    <a:lnTo>
                      <a:pt x="162" y="24"/>
                    </a:lnTo>
                    <a:lnTo>
                      <a:pt x="168" y="26"/>
                    </a:lnTo>
                    <a:lnTo>
                      <a:pt x="172" y="30"/>
                    </a:lnTo>
                    <a:lnTo>
                      <a:pt x="176" y="33"/>
                    </a:lnTo>
                    <a:lnTo>
                      <a:pt x="178" y="38"/>
                    </a:lnTo>
                    <a:lnTo>
                      <a:pt x="180" y="43"/>
                    </a:lnTo>
                    <a:lnTo>
                      <a:pt x="180" y="48"/>
                    </a:lnTo>
                    <a:lnTo>
                      <a:pt x="180" y="54"/>
                    </a:lnTo>
                    <a:lnTo>
                      <a:pt x="179" y="60"/>
                    </a:lnTo>
                    <a:lnTo>
                      <a:pt x="108" y="237"/>
                    </a:lnTo>
                    <a:lnTo>
                      <a:pt x="94" y="250"/>
                    </a:lnTo>
                    <a:lnTo>
                      <a:pt x="92" y="252"/>
                    </a:lnTo>
                    <a:lnTo>
                      <a:pt x="91" y="253"/>
                    </a:lnTo>
                    <a:lnTo>
                      <a:pt x="90" y="253"/>
                    </a:lnTo>
                    <a:lnTo>
                      <a:pt x="89" y="253"/>
                    </a:lnTo>
                    <a:lnTo>
                      <a:pt x="85" y="250"/>
                    </a:lnTo>
                    <a:lnTo>
                      <a:pt x="82" y="246"/>
                    </a:lnTo>
                    <a:lnTo>
                      <a:pt x="77" y="241"/>
                    </a:lnTo>
                    <a:lnTo>
                      <a:pt x="72" y="235"/>
                    </a:lnTo>
                    <a:lnTo>
                      <a:pt x="67" y="231"/>
                    </a:lnTo>
                    <a:lnTo>
                      <a:pt x="61" y="228"/>
                    </a:lnTo>
                    <a:lnTo>
                      <a:pt x="61" y="228"/>
                    </a:lnTo>
                    <a:lnTo>
                      <a:pt x="58" y="226"/>
                    </a:lnTo>
                    <a:lnTo>
                      <a:pt x="53" y="223"/>
                    </a:lnTo>
                    <a:lnTo>
                      <a:pt x="51" y="220"/>
                    </a:lnTo>
                    <a:lnTo>
                      <a:pt x="48" y="216"/>
                    </a:lnTo>
                    <a:lnTo>
                      <a:pt x="47" y="213"/>
                    </a:lnTo>
                    <a:lnTo>
                      <a:pt x="47" y="208"/>
                    </a:lnTo>
                    <a:lnTo>
                      <a:pt x="47" y="203"/>
                    </a:lnTo>
                    <a:lnTo>
                      <a:pt x="48" y="199"/>
                    </a:lnTo>
                    <a:lnTo>
                      <a:pt x="47" y="197"/>
                    </a:lnTo>
                    <a:lnTo>
                      <a:pt x="46" y="197"/>
                    </a:lnTo>
                    <a:lnTo>
                      <a:pt x="42" y="197"/>
                    </a:lnTo>
                    <a:lnTo>
                      <a:pt x="39" y="200"/>
                    </a:lnTo>
                    <a:lnTo>
                      <a:pt x="29" y="204"/>
                    </a:lnTo>
                    <a:lnTo>
                      <a:pt x="20" y="210"/>
                    </a:lnTo>
                    <a:lnTo>
                      <a:pt x="10" y="214"/>
                    </a:lnTo>
                    <a:lnTo>
                      <a:pt x="3" y="216"/>
                    </a:lnTo>
                    <a:lnTo>
                      <a:pt x="1" y="215"/>
                    </a:lnTo>
                    <a:lnTo>
                      <a:pt x="0" y="214"/>
                    </a:lnTo>
                    <a:lnTo>
                      <a:pt x="0" y="210"/>
                    </a:lnTo>
                    <a:lnTo>
                      <a:pt x="2" y="206"/>
                    </a:lnTo>
                    <a:close/>
                  </a:path>
                </a:pathLst>
              </a:custGeom>
              <a:solidFill>
                <a:srgbClr val="F2C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40" name="Freeform 271">
                <a:extLst>
                  <a:ext uri="{FF2B5EF4-FFF2-40B4-BE49-F238E27FC236}">
                    <a16:creationId xmlns:a16="http://schemas.microsoft.com/office/drawing/2014/main" id="{3631A78E-4A3D-49E2-AA6B-3C804D536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8088" y="6057900"/>
                <a:ext cx="33338" cy="42863"/>
              </a:xfrm>
              <a:custGeom>
                <a:avLst/>
                <a:gdLst>
                  <a:gd name="T0" fmla="*/ 12 w 63"/>
                  <a:gd name="T1" fmla="*/ 79 h 81"/>
                  <a:gd name="T2" fmla="*/ 12 w 63"/>
                  <a:gd name="T3" fmla="*/ 79 h 81"/>
                  <a:gd name="T4" fmla="*/ 9 w 63"/>
                  <a:gd name="T5" fmla="*/ 77 h 81"/>
                  <a:gd name="T6" fmla="*/ 6 w 63"/>
                  <a:gd name="T7" fmla="*/ 75 h 81"/>
                  <a:gd name="T8" fmla="*/ 4 w 63"/>
                  <a:gd name="T9" fmla="*/ 72 h 81"/>
                  <a:gd name="T10" fmla="*/ 1 w 63"/>
                  <a:gd name="T11" fmla="*/ 69 h 81"/>
                  <a:gd name="T12" fmla="*/ 1 w 63"/>
                  <a:gd name="T13" fmla="*/ 65 h 81"/>
                  <a:gd name="T14" fmla="*/ 0 w 63"/>
                  <a:gd name="T15" fmla="*/ 62 h 81"/>
                  <a:gd name="T16" fmla="*/ 0 w 63"/>
                  <a:gd name="T17" fmla="*/ 58 h 81"/>
                  <a:gd name="T18" fmla="*/ 1 w 63"/>
                  <a:gd name="T19" fmla="*/ 54 h 81"/>
                  <a:gd name="T20" fmla="*/ 15 w 63"/>
                  <a:gd name="T21" fmla="*/ 16 h 81"/>
                  <a:gd name="T22" fmla="*/ 15 w 63"/>
                  <a:gd name="T23" fmla="*/ 15 h 81"/>
                  <a:gd name="T24" fmla="*/ 63 w 63"/>
                  <a:gd name="T25" fmla="*/ 0 h 81"/>
                  <a:gd name="T26" fmla="*/ 37 w 63"/>
                  <a:gd name="T27" fmla="*/ 69 h 81"/>
                  <a:gd name="T28" fmla="*/ 35 w 63"/>
                  <a:gd name="T29" fmla="*/ 72 h 81"/>
                  <a:gd name="T30" fmla="*/ 32 w 63"/>
                  <a:gd name="T31" fmla="*/ 75 h 81"/>
                  <a:gd name="T32" fmla="*/ 30 w 63"/>
                  <a:gd name="T33" fmla="*/ 77 h 81"/>
                  <a:gd name="T34" fmla="*/ 26 w 63"/>
                  <a:gd name="T35" fmla="*/ 79 h 81"/>
                  <a:gd name="T36" fmla="*/ 23 w 63"/>
                  <a:gd name="T37" fmla="*/ 79 h 81"/>
                  <a:gd name="T38" fmla="*/ 19 w 63"/>
                  <a:gd name="T39" fmla="*/ 81 h 81"/>
                  <a:gd name="T40" fmla="*/ 16 w 63"/>
                  <a:gd name="T41" fmla="*/ 79 h 81"/>
                  <a:gd name="T42" fmla="*/ 12 w 63"/>
                  <a:gd name="T43" fmla="*/ 7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3" h="81">
                    <a:moveTo>
                      <a:pt x="12" y="79"/>
                    </a:moveTo>
                    <a:lnTo>
                      <a:pt x="12" y="79"/>
                    </a:lnTo>
                    <a:lnTo>
                      <a:pt x="9" y="77"/>
                    </a:lnTo>
                    <a:lnTo>
                      <a:pt x="6" y="75"/>
                    </a:lnTo>
                    <a:lnTo>
                      <a:pt x="4" y="72"/>
                    </a:lnTo>
                    <a:lnTo>
                      <a:pt x="1" y="69"/>
                    </a:lnTo>
                    <a:lnTo>
                      <a:pt x="1" y="65"/>
                    </a:lnTo>
                    <a:lnTo>
                      <a:pt x="0" y="62"/>
                    </a:lnTo>
                    <a:lnTo>
                      <a:pt x="0" y="58"/>
                    </a:lnTo>
                    <a:lnTo>
                      <a:pt x="1" y="54"/>
                    </a:lnTo>
                    <a:lnTo>
                      <a:pt x="15" y="16"/>
                    </a:lnTo>
                    <a:lnTo>
                      <a:pt x="15" y="15"/>
                    </a:lnTo>
                    <a:lnTo>
                      <a:pt x="63" y="0"/>
                    </a:lnTo>
                    <a:lnTo>
                      <a:pt x="37" y="69"/>
                    </a:lnTo>
                    <a:lnTo>
                      <a:pt x="35" y="72"/>
                    </a:lnTo>
                    <a:lnTo>
                      <a:pt x="32" y="75"/>
                    </a:lnTo>
                    <a:lnTo>
                      <a:pt x="30" y="77"/>
                    </a:lnTo>
                    <a:lnTo>
                      <a:pt x="26" y="79"/>
                    </a:lnTo>
                    <a:lnTo>
                      <a:pt x="23" y="79"/>
                    </a:lnTo>
                    <a:lnTo>
                      <a:pt x="19" y="81"/>
                    </a:lnTo>
                    <a:lnTo>
                      <a:pt x="16" y="79"/>
                    </a:lnTo>
                    <a:lnTo>
                      <a:pt x="12" y="79"/>
                    </a:lnTo>
                    <a:close/>
                  </a:path>
                </a:pathLst>
              </a:custGeom>
              <a:solidFill>
                <a:srgbClr val="F2C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41" name="Freeform 272">
                <a:extLst>
                  <a:ext uri="{FF2B5EF4-FFF2-40B4-BE49-F238E27FC236}">
                    <a16:creationId xmlns:a16="http://schemas.microsoft.com/office/drawing/2014/main" id="{A3D9F8C1-2094-423E-8FD5-7AA5AC1D98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9675" y="5975350"/>
                <a:ext cx="61913" cy="115888"/>
              </a:xfrm>
              <a:custGeom>
                <a:avLst/>
                <a:gdLst>
                  <a:gd name="T0" fmla="*/ 72 w 117"/>
                  <a:gd name="T1" fmla="*/ 197 h 220"/>
                  <a:gd name="T2" fmla="*/ 72 w 117"/>
                  <a:gd name="T3" fmla="*/ 191 h 220"/>
                  <a:gd name="T4" fmla="*/ 70 w 117"/>
                  <a:gd name="T5" fmla="*/ 187 h 220"/>
                  <a:gd name="T6" fmla="*/ 66 w 117"/>
                  <a:gd name="T7" fmla="*/ 183 h 220"/>
                  <a:gd name="T8" fmla="*/ 63 w 117"/>
                  <a:gd name="T9" fmla="*/ 181 h 220"/>
                  <a:gd name="T10" fmla="*/ 58 w 117"/>
                  <a:gd name="T11" fmla="*/ 181 h 220"/>
                  <a:gd name="T12" fmla="*/ 53 w 117"/>
                  <a:gd name="T13" fmla="*/ 183 h 220"/>
                  <a:gd name="T14" fmla="*/ 48 w 117"/>
                  <a:gd name="T15" fmla="*/ 188 h 220"/>
                  <a:gd name="T16" fmla="*/ 44 w 117"/>
                  <a:gd name="T17" fmla="*/ 196 h 220"/>
                  <a:gd name="T18" fmla="*/ 0 w 117"/>
                  <a:gd name="T19" fmla="*/ 49 h 220"/>
                  <a:gd name="T20" fmla="*/ 60 w 117"/>
                  <a:gd name="T21" fmla="*/ 0 h 220"/>
                  <a:gd name="T22" fmla="*/ 91 w 117"/>
                  <a:gd name="T23" fmla="*/ 52 h 220"/>
                  <a:gd name="T24" fmla="*/ 98 w 117"/>
                  <a:gd name="T25" fmla="*/ 55 h 220"/>
                  <a:gd name="T26" fmla="*/ 103 w 117"/>
                  <a:gd name="T27" fmla="*/ 58 h 220"/>
                  <a:gd name="T28" fmla="*/ 108 w 117"/>
                  <a:gd name="T29" fmla="*/ 64 h 220"/>
                  <a:gd name="T30" fmla="*/ 111 w 117"/>
                  <a:gd name="T31" fmla="*/ 71 h 220"/>
                  <a:gd name="T32" fmla="*/ 114 w 117"/>
                  <a:gd name="T33" fmla="*/ 80 h 220"/>
                  <a:gd name="T34" fmla="*/ 116 w 117"/>
                  <a:gd name="T35" fmla="*/ 87 h 220"/>
                  <a:gd name="T36" fmla="*/ 117 w 117"/>
                  <a:gd name="T37" fmla="*/ 94 h 220"/>
                  <a:gd name="T38" fmla="*/ 117 w 117"/>
                  <a:gd name="T39" fmla="*/ 100 h 220"/>
                  <a:gd name="T40" fmla="*/ 117 w 117"/>
                  <a:gd name="T41" fmla="*/ 220 h 220"/>
                  <a:gd name="T42" fmla="*/ 72 w 117"/>
                  <a:gd name="T43" fmla="*/ 197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7" h="220">
                    <a:moveTo>
                      <a:pt x="72" y="197"/>
                    </a:moveTo>
                    <a:lnTo>
                      <a:pt x="72" y="191"/>
                    </a:lnTo>
                    <a:lnTo>
                      <a:pt x="70" y="187"/>
                    </a:lnTo>
                    <a:lnTo>
                      <a:pt x="66" y="183"/>
                    </a:lnTo>
                    <a:lnTo>
                      <a:pt x="63" y="181"/>
                    </a:lnTo>
                    <a:lnTo>
                      <a:pt x="58" y="181"/>
                    </a:lnTo>
                    <a:lnTo>
                      <a:pt x="53" y="183"/>
                    </a:lnTo>
                    <a:lnTo>
                      <a:pt x="48" y="188"/>
                    </a:lnTo>
                    <a:lnTo>
                      <a:pt x="44" y="196"/>
                    </a:lnTo>
                    <a:lnTo>
                      <a:pt x="0" y="49"/>
                    </a:lnTo>
                    <a:lnTo>
                      <a:pt x="60" y="0"/>
                    </a:lnTo>
                    <a:lnTo>
                      <a:pt x="91" y="52"/>
                    </a:lnTo>
                    <a:lnTo>
                      <a:pt x="98" y="55"/>
                    </a:lnTo>
                    <a:lnTo>
                      <a:pt x="103" y="58"/>
                    </a:lnTo>
                    <a:lnTo>
                      <a:pt x="108" y="64"/>
                    </a:lnTo>
                    <a:lnTo>
                      <a:pt x="111" y="71"/>
                    </a:lnTo>
                    <a:lnTo>
                      <a:pt x="114" y="80"/>
                    </a:lnTo>
                    <a:lnTo>
                      <a:pt x="116" y="87"/>
                    </a:lnTo>
                    <a:lnTo>
                      <a:pt x="117" y="94"/>
                    </a:lnTo>
                    <a:lnTo>
                      <a:pt x="117" y="100"/>
                    </a:lnTo>
                    <a:lnTo>
                      <a:pt x="117" y="220"/>
                    </a:lnTo>
                    <a:lnTo>
                      <a:pt x="72" y="197"/>
                    </a:lnTo>
                    <a:close/>
                  </a:path>
                </a:pathLst>
              </a:custGeom>
              <a:solidFill>
                <a:srgbClr val="F2C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42" name="Freeform 273">
                <a:extLst>
                  <a:ext uri="{FF2B5EF4-FFF2-40B4-BE49-F238E27FC236}">
                    <a16:creationId xmlns:a16="http://schemas.microsoft.com/office/drawing/2014/main" id="{F2CED46A-E627-48BD-AE5C-3923110F1C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3163" y="6040438"/>
                <a:ext cx="33338" cy="44450"/>
              </a:xfrm>
              <a:custGeom>
                <a:avLst/>
                <a:gdLst>
                  <a:gd name="T0" fmla="*/ 14 w 65"/>
                  <a:gd name="T1" fmla="*/ 86 h 86"/>
                  <a:gd name="T2" fmla="*/ 14 w 65"/>
                  <a:gd name="T3" fmla="*/ 86 h 86"/>
                  <a:gd name="T4" fmla="*/ 10 w 65"/>
                  <a:gd name="T5" fmla="*/ 85 h 86"/>
                  <a:gd name="T6" fmla="*/ 7 w 65"/>
                  <a:gd name="T7" fmla="*/ 82 h 86"/>
                  <a:gd name="T8" fmla="*/ 5 w 65"/>
                  <a:gd name="T9" fmla="*/ 80 h 86"/>
                  <a:gd name="T10" fmla="*/ 2 w 65"/>
                  <a:gd name="T11" fmla="*/ 77 h 86"/>
                  <a:gd name="T12" fmla="*/ 1 w 65"/>
                  <a:gd name="T13" fmla="*/ 74 h 86"/>
                  <a:gd name="T14" fmla="*/ 0 w 65"/>
                  <a:gd name="T15" fmla="*/ 71 h 86"/>
                  <a:gd name="T16" fmla="*/ 0 w 65"/>
                  <a:gd name="T17" fmla="*/ 67 h 86"/>
                  <a:gd name="T18" fmla="*/ 0 w 65"/>
                  <a:gd name="T19" fmla="*/ 62 h 86"/>
                  <a:gd name="T20" fmla="*/ 21 w 65"/>
                  <a:gd name="T21" fmla="*/ 0 h 86"/>
                  <a:gd name="T22" fmla="*/ 65 w 65"/>
                  <a:gd name="T23" fmla="*/ 22 h 86"/>
                  <a:gd name="T24" fmla="*/ 37 w 65"/>
                  <a:gd name="T25" fmla="*/ 72 h 86"/>
                  <a:gd name="T26" fmla="*/ 35 w 65"/>
                  <a:gd name="T27" fmla="*/ 75 h 86"/>
                  <a:gd name="T28" fmla="*/ 33 w 65"/>
                  <a:gd name="T29" fmla="*/ 79 h 86"/>
                  <a:gd name="T30" fmla="*/ 31 w 65"/>
                  <a:gd name="T31" fmla="*/ 81 h 86"/>
                  <a:gd name="T32" fmla="*/ 28 w 65"/>
                  <a:gd name="T33" fmla="*/ 84 h 86"/>
                  <a:gd name="T34" fmla="*/ 25 w 65"/>
                  <a:gd name="T35" fmla="*/ 85 h 86"/>
                  <a:gd name="T36" fmla="*/ 21 w 65"/>
                  <a:gd name="T37" fmla="*/ 86 h 86"/>
                  <a:gd name="T38" fmla="*/ 18 w 65"/>
                  <a:gd name="T39" fmla="*/ 86 h 86"/>
                  <a:gd name="T40" fmla="*/ 14 w 65"/>
                  <a:gd name="T41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" h="86">
                    <a:moveTo>
                      <a:pt x="14" y="86"/>
                    </a:moveTo>
                    <a:lnTo>
                      <a:pt x="14" y="86"/>
                    </a:lnTo>
                    <a:lnTo>
                      <a:pt x="10" y="85"/>
                    </a:lnTo>
                    <a:lnTo>
                      <a:pt x="7" y="82"/>
                    </a:lnTo>
                    <a:lnTo>
                      <a:pt x="5" y="80"/>
                    </a:lnTo>
                    <a:lnTo>
                      <a:pt x="2" y="77"/>
                    </a:lnTo>
                    <a:lnTo>
                      <a:pt x="1" y="74"/>
                    </a:lnTo>
                    <a:lnTo>
                      <a:pt x="0" y="71"/>
                    </a:lnTo>
                    <a:lnTo>
                      <a:pt x="0" y="67"/>
                    </a:lnTo>
                    <a:lnTo>
                      <a:pt x="0" y="62"/>
                    </a:lnTo>
                    <a:lnTo>
                      <a:pt x="21" y="0"/>
                    </a:lnTo>
                    <a:lnTo>
                      <a:pt x="65" y="22"/>
                    </a:lnTo>
                    <a:lnTo>
                      <a:pt x="37" y="72"/>
                    </a:lnTo>
                    <a:lnTo>
                      <a:pt x="35" y="75"/>
                    </a:lnTo>
                    <a:lnTo>
                      <a:pt x="33" y="79"/>
                    </a:lnTo>
                    <a:lnTo>
                      <a:pt x="31" y="81"/>
                    </a:lnTo>
                    <a:lnTo>
                      <a:pt x="28" y="84"/>
                    </a:lnTo>
                    <a:lnTo>
                      <a:pt x="25" y="85"/>
                    </a:lnTo>
                    <a:lnTo>
                      <a:pt x="21" y="86"/>
                    </a:lnTo>
                    <a:lnTo>
                      <a:pt x="18" y="86"/>
                    </a:lnTo>
                    <a:lnTo>
                      <a:pt x="14" y="86"/>
                    </a:lnTo>
                    <a:close/>
                  </a:path>
                </a:pathLst>
              </a:custGeom>
              <a:solidFill>
                <a:srgbClr val="F2C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43" name="Freeform 274">
                <a:extLst>
                  <a:ext uri="{FF2B5EF4-FFF2-40B4-BE49-F238E27FC236}">
                    <a16:creationId xmlns:a16="http://schemas.microsoft.com/office/drawing/2014/main" id="{8BCE4C28-B4B2-49E3-9CE4-09F54A870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0625" y="6027738"/>
                <a:ext cx="23813" cy="63500"/>
              </a:xfrm>
              <a:custGeom>
                <a:avLst/>
                <a:gdLst>
                  <a:gd name="T0" fmla="*/ 11 w 45"/>
                  <a:gd name="T1" fmla="*/ 121 h 122"/>
                  <a:gd name="T2" fmla="*/ 11 w 45"/>
                  <a:gd name="T3" fmla="*/ 121 h 122"/>
                  <a:gd name="T4" fmla="*/ 8 w 45"/>
                  <a:gd name="T5" fmla="*/ 118 h 122"/>
                  <a:gd name="T6" fmla="*/ 5 w 45"/>
                  <a:gd name="T7" fmla="*/ 116 h 122"/>
                  <a:gd name="T8" fmla="*/ 2 w 45"/>
                  <a:gd name="T9" fmla="*/ 114 h 122"/>
                  <a:gd name="T10" fmla="*/ 1 w 45"/>
                  <a:gd name="T11" fmla="*/ 110 h 122"/>
                  <a:gd name="T12" fmla="*/ 0 w 45"/>
                  <a:gd name="T13" fmla="*/ 106 h 122"/>
                  <a:gd name="T14" fmla="*/ 0 w 45"/>
                  <a:gd name="T15" fmla="*/ 103 h 122"/>
                  <a:gd name="T16" fmla="*/ 0 w 45"/>
                  <a:gd name="T17" fmla="*/ 99 h 122"/>
                  <a:gd name="T18" fmla="*/ 1 w 45"/>
                  <a:gd name="T19" fmla="*/ 96 h 122"/>
                  <a:gd name="T20" fmla="*/ 15 w 45"/>
                  <a:gd name="T21" fmla="*/ 59 h 122"/>
                  <a:gd name="T22" fmla="*/ 14 w 45"/>
                  <a:gd name="T23" fmla="*/ 0 h 122"/>
                  <a:gd name="T24" fmla="*/ 45 w 45"/>
                  <a:gd name="T25" fmla="*/ 87 h 122"/>
                  <a:gd name="T26" fmla="*/ 36 w 45"/>
                  <a:gd name="T27" fmla="*/ 110 h 122"/>
                  <a:gd name="T28" fmla="*/ 34 w 45"/>
                  <a:gd name="T29" fmla="*/ 114 h 122"/>
                  <a:gd name="T30" fmla="*/ 32 w 45"/>
                  <a:gd name="T31" fmla="*/ 116 h 122"/>
                  <a:gd name="T32" fmla="*/ 29 w 45"/>
                  <a:gd name="T33" fmla="*/ 118 h 122"/>
                  <a:gd name="T34" fmla="*/ 26 w 45"/>
                  <a:gd name="T35" fmla="*/ 121 h 122"/>
                  <a:gd name="T36" fmla="*/ 23 w 45"/>
                  <a:gd name="T37" fmla="*/ 122 h 122"/>
                  <a:gd name="T38" fmla="*/ 19 w 45"/>
                  <a:gd name="T39" fmla="*/ 122 h 122"/>
                  <a:gd name="T40" fmla="*/ 15 w 45"/>
                  <a:gd name="T41" fmla="*/ 122 h 122"/>
                  <a:gd name="T42" fmla="*/ 11 w 45"/>
                  <a:gd name="T43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" h="122">
                    <a:moveTo>
                      <a:pt x="11" y="121"/>
                    </a:moveTo>
                    <a:lnTo>
                      <a:pt x="11" y="121"/>
                    </a:lnTo>
                    <a:lnTo>
                      <a:pt x="8" y="118"/>
                    </a:lnTo>
                    <a:lnTo>
                      <a:pt x="5" y="116"/>
                    </a:lnTo>
                    <a:lnTo>
                      <a:pt x="2" y="114"/>
                    </a:lnTo>
                    <a:lnTo>
                      <a:pt x="1" y="110"/>
                    </a:lnTo>
                    <a:lnTo>
                      <a:pt x="0" y="106"/>
                    </a:lnTo>
                    <a:lnTo>
                      <a:pt x="0" y="103"/>
                    </a:lnTo>
                    <a:lnTo>
                      <a:pt x="0" y="99"/>
                    </a:lnTo>
                    <a:lnTo>
                      <a:pt x="1" y="96"/>
                    </a:lnTo>
                    <a:lnTo>
                      <a:pt x="15" y="59"/>
                    </a:lnTo>
                    <a:lnTo>
                      <a:pt x="14" y="0"/>
                    </a:lnTo>
                    <a:lnTo>
                      <a:pt x="45" y="87"/>
                    </a:lnTo>
                    <a:lnTo>
                      <a:pt x="36" y="110"/>
                    </a:lnTo>
                    <a:lnTo>
                      <a:pt x="34" y="114"/>
                    </a:lnTo>
                    <a:lnTo>
                      <a:pt x="32" y="116"/>
                    </a:lnTo>
                    <a:lnTo>
                      <a:pt x="29" y="118"/>
                    </a:lnTo>
                    <a:lnTo>
                      <a:pt x="26" y="121"/>
                    </a:lnTo>
                    <a:lnTo>
                      <a:pt x="23" y="122"/>
                    </a:lnTo>
                    <a:lnTo>
                      <a:pt x="19" y="122"/>
                    </a:lnTo>
                    <a:lnTo>
                      <a:pt x="15" y="122"/>
                    </a:lnTo>
                    <a:lnTo>
                      <a:pt x="11" y="121"/>
                    </a:lnTo>
                    <a:close/>
                  </a:path>
                </a:pathLst>
              </a:custGeom>
              <a:solidFill>
                <a:srgbClr val="F2C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44" name="Freeform 275">
                <a:extLst>
                  <a:ext uri="{FF2B5EF4-FFF2-40B4-BE49-F238E27FC236}">
                    <a16:creationId xmlns:a16="http://schemas.microsoft.com/office/drawing/2014/main" id="{C142ADB0-849B-466B-BC43-69F1C3BB1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288" y="6016625"/>
                <a:ext cx="52388" cy="61913"/>
              </a:xfrm>
              <a:custGeom>
                <a:avLst/>
                <a:gdLst>
                  <a:gd name="T0" fmla="*/ 16 w 99"/>
                  <a:gd name="T1" fmla="*/ 115 h 116"/>
                  <a:gd name="T2" fmla="*/ 16 w 99"/>
                  <a:gd name="T3" fmla="*/ 115 h 116"/>
                  <a:gd name="T4" fmla="*/ 12 w 99"/>
                  <a:gd name="T5" fmla="*/ 114 h 116"/>
                  <a:gd name="T6" fmla="*/ 9 w 99"/>
                  <a:gd name="T7" fmla="*/ 112 h 116"/>
                  <a:gd name="T8" fmla="*/ 6 w 99"/>
                  <a:gd name="T9" fmla="*/ 110 h 116"/>
                  <a:gd name="T10" fmla="*/ 4 w 99"/>
                  <a:gd name="T11" fmla="*/ 106 h 116"/>
                  <a:gd name="T12" fmla="*/ 2 w 99"/>
                  <a:gd name="T13" fmla="*/ 103 h 116"/>
                  <a:gd name="T14" fmla="*/ 2 w 99"/>
                  <a:gd name="T15" fmla="*/ 99 h 116"/>
                  <a:gd name="T16" fmla="*/ 0 w 99"/>
                  <a:gd name="T17" fmla="*/ 96 h 116"/>
                  <a:gd name="T18" fmla="*/ 2 w 99"/>
                  <a:gd name="T19" fmla="*/ 92 h 116"/>
                  <a:gd name="T20" fmla="*/ 52 w 99"/>
                  <a:gd name="T21" fmla="*/ 0 h 116"/>
                  <a:gd name="T22" fmla="*/ 99 w 99"/>
                  <a:gd name="T23" fmla="*/ 9 h 116"/>
                  <a:gd name="T24" fmla="*/ 36 w 99"/>
                  <a:gd name="T25" fmla="*/ 91 h 116"/>
                  <a:gd name="T26" fmla="*/ 38 w 99"/>
                  <a:gd name="T27" fmla="*/ 102 h 116"/>
                  <a:gd name="T28" fmla="*/ 37 w 99"/>
                  <a:gd name="T29" fmla="*/ 105 h 116"/>
                  <a:gd name="T30" fmla="*/ 35 w 99"/>
                  <a:gd name="T31" fmla="*/ 108 h 116"/>
                  <a:gd name="T32" fmla="*/ 33 w 99"/>
                  <a:gd name="T33" fmla="*/ 111 h 116"/>
                  <a:gd name="T34" fmla="*/ 30 w 99"/>
                  <a:gd name="T35" fmla="*/ 112 h 116"/>
                  <a:gd name="T36" fmla="*/ 27 w 99"/>
                  <a:gd name="T37" fmla="*/ 115 h 116"/>
                  <a:gd name="T38" fmla="*/ 23 w 99"/>
                  <a:gd name="T39" fmla="*/ 116 h 116"/>
                  <a:gd name="T40" fmla="*/ 19 w 99"/>
                  <a:gd name="T41" fmla="*/ 116 h 116"/>
                  <a:gd name="T42" fmla="*/ 16 w 99"/>
                  <a:gd name="T43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9" h="116">
                    <a:moveTo>
                      <a:pt x="16" y="115"/>
                    </a:moveTo>
                    <a:lnTo>
                      <a:pt x="16" y="115"/>
                    </a:lnTo>
                    <a:lnTo>
                      <a:pt x="12" y="114"/>
                    </a:lnTo>
                    <a:lnTo>
                      <a:pt x="9" y="112"/>
                    </a:lnTo>
                    <a:lnTo>
                      <a:pt x="6" y="110"/>
                    </a:lnTo>
                    <a:lnTo>
                      <a:pt x="4" y="106"/>
                    </a:lnTo>
                    <a:lnTo>
                      <a:pt x="2" y="103"/>
                    </a:lnTo>
                    <a:lnTo>
                      <a:pt x="2" y="99"/>
                    </a:lnTo>
                    <a:lnTo>
                      <a:pt x="0" y="96"/>
                    </a:lnTo>
                    <a:lnTo>
                      <a:pt x="2" y="92"/>
                    </a:lnTo>
                    <a:lnTo>
                      <a:pt x="52" y="0"/>
                    </a:lnTo>
                    <a:lnTo>
                      <a:pt x="99" y="9"/>
                    </a:lnTo>
                    <a:lnTo>
                      <a:pt x="36" y="91"/>
                    </a:lnTo>
                    <a:lnTo>
                      <a:pt x="38" y="102"/>
                    </a:lnTo>
                    <a:lnTo>
                      <a:pt x="37" y="105"/>
                    </a:lnTo>
                    <a:lnTo>
                      <a:pt x="35" y="108"/>
                    </a:lnTo>
                    <a:lnTo>
                      <a:pt x="33" y="111"/>
                    </a:lnTo>
                    <a:lnTo>
                      <a:pt x="30" y="112"/>
                    </a:lnTo>
                    <a:lnTo>
                      <a:pt x="27" y="115"/>
                    </a:lnTo>
                    <a:lnTo>
                      <a:pt x="23" y="116"/>
                    </a:lnTo>
                    <a:lnTo>
                      <a:pt x="19" y="116"/>
                    </a:lnTo>
                    <a:lnTo>
                      <a:pt x="16" y="115"/>
                    </a:lnTo>
                    <a:close/>
                  </a:path>
                </a:pathLst>
              </a:custGeom>
              <a:solidFill>
                <a:srgbClr val="F2C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45" name="Freeform 276">
                <a:extLst>
                  <a:ext uri="{FF2B5EF4-FFF2-40B4-BE49-F238E27FC236}">
                    <a16:creationId xmlns:a16="http://schemas.microsoft.com/office/drawing/2014/main" id="{57CEB693-A333-4FC7-BBDE-17BC622C5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7925" y="5994400"/>
                <a:ext cx="103188" cy="36513"/>
              </a:xfrm>
              <a:custGeom>
                <a:avLst/>
                <a:gdLst>
                  <a:gd name="T0" fmla="*/ 0 w 195"/>
                  <a:gd name="T1" fmla="*/ 44 h 70"/>
                  <a:gd name="T2" fmla="*/ 189 w 195"/>
                  <a:gd name="T3" fmla="*/ 70 h 70"/>
                  <a:gd name="T4" fmla="*/ 195 w 195"/>
                  <a:gd name="T5" fmla="*/ 26 h 70"/>
                  <a:gd name="T6" fmla="*/ 6 w 195"/>
                  <a:gd name="T7" fmla="*/ 0 h 70"/>
                  <a:gd name="T8" fmla="*/ 0 w 195"/>
                  <a:gd name="T9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70">
                    <a:moveTo>
                      <a:pt x="0" y="44"/>
                    </a:moveTo>
                    <a:lnTo>
                      <a:pt x="189" y="70"/>
                    </a:lnTo>
                    <a:lnTo>
                      <a:pt x="195" y="26"/>
                    </a:lnTo>
                    <a:lnTo>
                      <a:pt x="6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46" name="Freeform 277">
                <a:extLst>
                  <a:ext uri="{FF2B5EF4-FFF2-40B4-BE49-F238E27FC236}">
                    <a16:creationId xmlns:a16="http://schemas.microsoft.com/office/drawing/2014/main" id="{8786E537-0E67-43BC-BE97-C562E2C53D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6338" y="5478463"/>
                <a:ext cx="176213" cy="534988"/>
              </a:xfrm>
              <a:custGeom>
                <a:avLst/>
                <a:gdLst>
                  <a:gd name="T0" fmla="*/ 334 w 335"/>
                  <a:gd name="T1" fmla="*/ 104 h 1013"/>
                  <a:gd name="T2" fmla="*/ 185 w 335"/>
                  <a:gd name="T3" fmla="*/ 0 h 1013"/>
                  <a:gd name="T4" fmla="*/ 174 w 335"/>
                  <a:gd name="T5" fmla="*/ 9 h 1013"/>
                  <a:gd name="T6" fmla="*/ 166 w 335"/>
                  <a:gd name="T7" fmla="*/ 17 h 1013"/>
                  <a:gd name="T8" fmla="*/ 158 w 335"/>
                  <a:gd name="T9" fmla="*/ 27 h 1013"/>
                  <a:gd name="T10" fmla="*/ 151 w 335"/>
                  <a:gd name="T11" fmla="*/ 37 h 1013"/>
                  <a:gd name="T12" fmla="*/ 145 w 335"/>
                  <a:gd name="T13" fmla="*/ 49 h 1013"/>
                  <a:gd name="T14" fmla="*/ 139 w 335"/>
                  <a:gd name="T15" fmla="*/ 61 h 1013"/>
                  <a:gd name="T16" fmla="*/ 134 w 335"/>
                  <a:gd name="T17" fmla="*/ 73 h 1013"/>
                  <a:gd name="T18" fmla="*/ 130 w 335"/>
                  <a:gd name="T19" fmla="*/ 85 h 1013"/>
                  <a:gd name="T20" fmla="*/ 123 w 335"/>
                  <a:gd name="T21" fmla="*/ 109 h 1013"/>
                  <a:gd name="T22" fmla="*/ 120 w 335"/>
                  <a:gd name="T23" fmla="*/ 129 h 1013"/>
                  <a:gd name="T24" fmla="*/ 116 w 335"/>
                  <a:gd name="T25" fmla="*/ 147 h 1013"/>
                  <a:gd name="T26" fmla="*/ 115 w 335"/>
                  <a:gd name="T27" fmla="*/ 158 h 1013"/>
                  <a:gd name="T28" fmla="*/ 0 w 335"/>
                  <a:gd name="T29" fmla="*/ 983 h 1013"/>
                  <a:gd name="T30" fmla="*/ 0 w 335"/>
                  <a:gd name="T31" fmla="*/ 983 h 1013"/>
                  <a:gd name="T32" fmla="*/ 1 w 335"/>
                  <a:gd name="T33" fmla="*/ 984 h 1013"/>
                  <a:gd name="T34" fmla="*/ 208 w 335"/>
                  <a:gd name="T35" fmla="*/ 1013 h 1013"/>
                  <a:gd name="T36" fmla="*/ 208 w 335"/>
                  <a:gd name="T37" fmla="*/ 1013 h 1013"/>
                  <a:gd name="T38" fmla="*/ 208 w 335"/>
                  <a:gd name="T39" fmla="*/ 1013 h 1013"/>
                  <a:gd name="T40" fmla="*/ 335 w 335"/>
                  <a:gd name="T41" fmla="*/ 105 h 1013"/>
                  <a:gd name="T42" fmla="*/ 334 w 335"/>
                  <a:gd name="T43" fmla="*/ 104 h 1013"/>
                  <a:gd name="T44" fmla="*/ 334 w 335"/>
                  <a:gd name="T45" fmla="*/ 104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5" h="1013">
                    <a:moveTo>
                      <a:pt x="334" y="104"/>
                    </a:moveTo>
                    <a:lnTo>
                      <a:pt x="185" y="0"/>
                    </a:lnTo>
                    <a:lnTo>
                      <a:pt x="174" y="9"/>
                    </a:lnTo>
                    <a:lnTo>
                      <a:pt x="166" y="17"/>
                    </a:lnTo>
                    <a:lnTo>
                      <a:pt x="158" y="27"/>
                    </a:lnTo>
                    <a:lnTo>
                      <a:pt x="151" y="37"/>
                    </a:lnTo>
                    <a:lnTo>
                      <a:pt x="145" y="49"/>
                    </a:lnTo>
                    <a:lnTo>
                      <a:pt x="139" y="61"/>
                    </a:lnTo>
                    <a:lnTo>
                      <a:pt x="134" y="73"/>
                    </a:lnTo>
                    <a:lnTo>
                      <a:pt x="130" y="85"/>
                    </a:lnTo>
                    <a:lnTo>
                      <a:pt x="123" y="109"/>
                    </a:lnTo>
                    <a:lnTo>
                      <a:pt x="120" y="129"/>
                    </a:lnTo>
                    <a:lnTo>
                      <a:pt x="116" y="147"/>
                    </a:lnTo>
                    <a:lnTo>
                      <a:pt x="115" y="158"/>
                    </a:lnTo>
                    <a:lnTo>
                      <a:pt x="0" y="983"/>
                    </a:lnTo>
                    <a:lnTo>
                      <a:pt x="0" y="983"/>
                    </a:lnTo>
                    <a:lnTo>
                      <a:pt x="1" y="984"/>
                    </a:lnTo>
                    <a:lnTo>
                      <a:pt x="208" y="1013"/>
                    </a:lnTo>
                    <a:lnTo>
                      <a:pt x="208" y="1013"/>
                    </a:lnTo>
                    <a:lnTo>
                      <a:pt x="208" y="1013"/>
                    </a:lnTo>
                    <a:lnTo>
                      <a:pt x="335" y="105"/>
                    </a:lnTo>
                    <a:lnTo>
                      <a:pt x="334" y="104"/>
                    </a:lnTo>
                    <a:lnTo>
                      <a:pt x="334" y="104"/>
                    </a:lnTo>
                    <a:close/>
                  </a:path>
                </a:pathLst>
              </a:custGeom>
              <a:solidFill>
                <a:srgbClr val="4C6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47" name="Freeform 278">
                <a:extLst>
                  <a:ext uri="{FF2B5EF4-FFF2-40B4-BE49-F238E27FC236}">
                    <a16:creationId xmlns:a16="http://schemas.microsoft.com/office/drawing/2014/main" id="{E3C8495F-862F-4502-986E-8C30DA597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3175" y="5470525"/>
                <a:ext cx="134938" cy="501650"/>
              </a:xfrm>
              <a:custGeom>
                <a:avLst/>
                <a:gdLst>
                  <a:gd name="T0" fmla="*/ 0 w 255"/>
                  <a:gd name="T1" fmla="*/ 16 h 948"/>
                  <a:gd name="T2" fmla="*/ 6 w 255"/>
                  <a:gd name="T3" fmla="*/ 28 h 948"/>
                  <a:gd name="T4" fmla="*/ 13 w 255"/>
                  <a:gd name="T5" fmla="*/ 39 h 948"/>
                  <a:gd name="T6" fmla="*/ 19 w 255"/>
                  <a:gd name="T7" fmla="*/ 55 h 948"/>
                  <a:gd name="T8" fmla="*/ 25 w 255"/>
                  <a:gd name="T9" fmla="*/ 71 h 948"/>
                  <a:gd name="T10" fmla="*/ 31 w 255"/>
                  <a:gd name="T11" fmla="*/ 93 h 948"/>
                  <a:gd name="T12" fmla="*/ 36 w 255"/>
                  <a:gd name="T13" fmla="*/ 117 h 948"/>
                  <a:gd name="T14" fmla="*/ 41 w 255"/>
                  <a:gd name="T15" fmla="*/ 147 h 948"/>
                  <a:gd name="T16" fmla="*/ 46 w 255"/>
                  <a:gd name="T17" fmla="*/ 182 h 948"/>
                  <a:gd name="T18" fmla="*/ 50 w 255"/>
                  <a:gd name="T19" fmla="*/ 231 h 948"/>
                  <a:gd name="T20" fmla="*/ 52 w 255"/>
                  <a:gd name="T21" fmla="*/ 295 h 948"/>
                  <a:gd name="T22" fmla="*/ 54 w 255"/>
                  <a:gd name="T23" fmla="*/ 373 h 948"/>
                  <a:gd name="T24" fmla="*/ 55 w 255"/>
                  <a:gd name="T25" fmla="*/ 461 h 948"/>
                  <a:gd name="T26" fmla="*/ 55 w 255"/>
                  <a:gd name="T27" fmla="*/ 555 h 948"/>
                  <a:gd name="T28" fmla="*/ 57 w 255"/>
                  <a:gd name="T29" fmla="*/ 652 h 948"/>
                  <a:gd name="T30" fmla="*/ 57 w 255"/>
                  <a:gd name="T31" fmla="*/ 749 h 948"/>
                  <a:gd name="T32" fmla="*/ 57 w 255"/>
                  <a:gd name="T33" fmla="*/ 841 h 948"/>
                  <a:gd name="T34" fmla="*/ 57 w 255"/>
                  <a:gd name="T35" fmla="*/ 863 h 948"/>
                  <a:gd name="T36" fmla="*/ 59 w 255"/>
                  <a:gd name="T37" fmla="*/ 880 h 948"/>
                  <a:gd name="T38" fmla="*/ 61 w 255"/>
                  <a:gd name="T39" fmla="*/ 897 h 948"/>
                  <a:gd name="T40" fmla="*/ 65 w 255"/>
                  <a:gd name="T41" fmla="*/ 910 h 948"/>
                  <a:gd name="T42" fmla="*/ 70 w 255"/>
                  <a:gd name="T43" fmla="*/ 921 h 948"/>
                  <a:gd name="T44" fmla="*/ 74 w 255"/>
                  <a:gd name="T45" fmla="*/ 930 h 948"/>
                  <a:gd name="T46" fmla="*/ 80 w 255"/>
                  <a:gd name="T47" fmla="*/ 937 h 948"/>
                  <a:gd name="T48" fmla="*/ 88 w 255"/>
                  <a:gd name="T49" fmla="*/ 942 h 948"/>
                  <a:gd name="T50" fmla="*/ 95 w 255"/>
                  <a:gd name="T51" fmla="*/ 946 h 948"/>
                  <a:gd name="T52" fmla="*/ 102 w 255"/>
                  <a:gd name="T53" fmla="*/ 948 h 948"/>
                  <a:gd name="T54" fmla="*/ 110 w 255"/>
                  <a:gd name="T55" fmla="*/ 948 h 948"/>
                  <a:gd name="T56" fmla="*/ 120 w 255"/>
                  <a:gd name="T57" fmla="*/ 947 h 948"/>
                  <a:gd name="T58" fmla="*/ 128 w 255"/>
                  <a:gd name="T59" fmla="*/ 945 h 948"/>
                  <a:gd name="T60" fmla="*/ 137 w 255"/>
                  <a:gd name="T61" fmla="*/ 942 h 948"/>
                  <a:gd name="T62" fmla="*/ 147 w 255"/>
                  <a:gd name="T63" fmla="*/ 937 h 948"/>
                  <a:gd name="T64" fmla="*/ 155 w 255"/>
                  <a:gd name="T65" fmla="*/ 933 h 948"/>
                  <a:gd name="T66" fmla="*/ 174 w 255"/>
                  <a:gd name="T67" fmla="*/ 921 h 948"/>
                  <a:gd name="T68" fmla="*/ 192 w 255"/>
                  <a:gd name="T69" fmla="*/ 907 h 948"/>
                  <a:gd name="T70" fmla="*/ 209 w 255"/>
                  <a:gd name="T71" fmla="*/ 891 h 948"/>
                  <a:gd name="T72" fmla="*/ 224 w 255"/>
                  <a:gd name="T73" fmla="*/ 877 h 948"/>
                  <a:gd name="T74" fmla="*/ 247 w 255"/>
                  <a:gd name="T75" fmla="*/ 854 h 948"/>
                  <a:gd name="T76" fmla="*/ 255 w 255"/>
                  <a:gd name="T77" fmla="*/ 845 h 948"/>
                  <a:gd name="T78" fmla="*/ 202 w 255"/>
                  <a:gd name="T79" fmla="*/ 109 h 948"/>
                  <a:gd name="T80" fmla="*/ 91 w 255"/>
                  <a:gd name="T81" fmla="*/ 0 h 948"/>
                  <a:gd name="T82" fmla="*/ 0 w 255"/>
                  <a:gd name="T83" fmla="*/ 16 h 9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5" h="948">
                    <a:moveTo>
                      <a:pt x="0" y="16"/>
                    </a:moveTo>
                    <a:lnTo>
                      <a:pt x="6" y="28"/>
                    </a:lnTo>
                    <a:lnTo>
                      <a:pt x="13" y="39"/>
                    </a:lnTo>
                    <a:lnTo>
                      <a:pt x="19" y="55"/>
                    </a:lnTo>
                    <a:lnTo>
                      <a:pt x="25" y="71"/>
                    </a:lnTo>
                    <a:lnTo>
                      <a:pt x="31" y="93"/>
                    </a:lnTo>
                    <a:lnTo>
                      <a:pt x="36" y="117"/>
                    </a:lnTo>
                    <a:lnTo>
                      <a:pt x="41" y="147"/>
                    </a:lnTo>
                    <a:lnTo>
                      <a:pt x="46" y="182"/>
                    </a:lnTo>
                    <a:lnTo>
                      <a:pt x="50" y="231"/>
                    </a:lnTo>
                    <a:lnTo>
                      <a:pt x="52" y="295"/>
                    </a:lnTo>
                    <a:lnTo>
                      <a:pt x="54" y="373"/>
                    </a:lnTo>
                    <a:lnTo>
                      <a:pt x="55" y="461"/>
                    </a:lnTo>
                    <a:lnTo>
                      <a:pt x="55" y="555"/>
                    </a:lnTo>
                    <a:lnTo>
                      <a:pt x="57" y="652"/>
                    </a:lnTo>
                    <a:lnTo>
                      <a:pt x="57" y="749"/>
                    </a:lnTo>
                    <a:lnTo>
                      <a:pt x="57" y="841"/>
                    </a:lnTo>
                    <a:lnTo>
                      <a:pt x="57" y="863"/>
                    </a:lnTo>
                    <a:lnTo>
                      <a:pt x="59" y="880"/>
                    </a:lnTo>
                    <a:lnTo>
                      <a:pt x="61" y="897"/>
                    </a:lnTo>
                    <a:lnTo>
                      <a:pt x="65" y="910"/>
                    </a:lnTo>
                    <a:lnTo>
                      <a:pt x="70" y="921"/>
                    </a:lnTo>
                    <a:lnTo>
                      <a:pt x="74" y="930"/>
                    </a:lnTo>
                    <a:lnTo>
                      <a:pt x="80" y="937"/>
                    </a:lnTo>
                    <a:lnTo>
                      <a:pt x="88" y="942"/>
                    </a:lnTo>
                    <a:lnTo>
                      <a:pt x="95" y="946"/>
                    </a:lnTo>
                    <a:lnTo>
                      <a:pt x="102" y="948"/>
                    </a:lnTo>
                    <a:lnTo>
                      <a:pt x="110" y="948"/>
                    </a:lnTo>
                    <a:lnTo>
                      <a:pt x="120" y="947"/>
                    </a:lnTo>
                    <a:lnTo>
                      <a:pt x="128" y="945"/>
                    </a:lnTo>
                    <a:lnTo>
                      <a:pt x="137" y="942"/>
                    </a:lnTo>
                    <a:lnTo>
                      <a:pt x="147" y="937"/>
                    </a:lnTo>
                    <a:lnTo>
                      <a:pt x="155" y="933"/>
                    </a:lnTo>
                    <a:lnTo>
                      <a:pt x="174" y="921"/>
                    </a:lnTo>
                    <a:lnTo>
                      <a:pt x="192" y="907"/>
                    </a:lnTo>
                    <a:lnTo>
                      <a:pt x="209" y="891"/>
                    </a:lnTo>
                    <a:lnTo>
                      <a:pt x="224" y="877"/>
                    </a:lnTo>
                    <a:lnTo>
                      <a:pt x="247" y="854"/>
                    </a:lnTo>
                    <a:lnTo>
                      <a:pt x="255" y="845"/>
                    </a:lnTo>
                    <a:lnTo>
                      <a:pt x="202" y="109"/>
                    </a:lnTo>
                    <a:lnTo>
                      <a:pt x="91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6880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48" name="Freeform 279">
                <a:extLst>
                  <a:ext uri="{FF2B5EF4-FFF2-40B4-BE49-F238E27FC236}">
                    <a16:creationId xmlns:a16="http://schemas.microsoft.com/office/drawing/2014/main" id="{BB44067E-4509-4A8A-B9DB-416D64CA8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3025" y="5410200"/>
                <a:ext cx="128588" cy="320675"/>
              </a:xfrm>
              <a:custGeom>
                <a:avLst/>
                <a:gdLst>
                  <a:gd name="T0" fmla="*/ 92 w 242"/>
                  <a:gd name="T1" fmla="*/ 0 h 605"/>
                  <a:gd name="T2" fmla="*/ 242 w 242"/>
                  <a:gd name="T3" fmla="*/ 605 h 605"/>
                  <a:gd name="T4" fmla="*/ 32 w 242"/>
                  <a:gd name="T5" fmla="*/ 271 h 605"/>
                  <a:gd name="T6" fmla="*/ 60 w 242"/>
                  <a:gd name="T7" fmla="*/ 213 h 605"/>
                  <a:gd name="T8" fmla="*/ 0 w 242"/>
                  <a:gd name="T9" fmla="*/ 165 h 605"/>
                  <a:gd name="T10" fmla="*/ 64 w 242"/>
                  <a:gd name="T11" fmla="*/ 17 h 605"/>
                  <a:gd name="T12" fmla="*/ 92 w 242"/>
                  <a:gd name="T13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605">
                    <a:moveTo>
                      <a:pt x="92" y="0"/>
                    </a:moveTo>
                    <a:lnTo>
                      <a:pt x="242" y="605"/>
                    </a:lnTo>
                    <a:lnTo>
                      <a:pt x="32" y="271"/>
                    </a:lnTo>
                    <a:lnTo>
                      <a:pt x="60" y="213"/>
                    </a:lnTo>
                    <a:lnTo>
                      <a:pt x="0" y="165"/>
                    </a:lnTo>
                    <a:lnTo>
                      <a:pt x="64" y="17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4C6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49" name="Freeform 280">
                <a:extLst>
                  <a:ext uri="{FF2B5EF4-FFF2-40B4-BE49-F238E27FC236}">
                    <a16:creationId xmlns:a16="http://schemas.microsoft.com/office/drawing/2014/main" id="{8003A78D-9BCB-436E-BE97-24BAEE2BA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5725" y="5410200"/>
                <a:ext cx="115888" cy="320675"/>
              </a:xfrm>
              <a:custGeom>
                <a:avLst/>
                <a:gdLst>
                  <a:gd name="T0" fmla="*/ 69 w 219"/>
                  <a:gd name="T1" fmla="*/ 0 h 605"/>
                  <a:gd name="T2" fmla="*/ 219 w 219"/>
                  <a:gd name="T3" fmla="*/ 605 h 605"/>
                  <a:gd name="T4" fmla="*/ 30 w 219"/>
                  <a:gd name="T5" fmla="*/ 245 h 605"/>
                  <a:gd name="T6" fmla="*/ 61 w 219"/>
                  <a:gd name="T7" fmla="*/ 200 h 605"/>
                  <a:gd name="T8" fmla="*/ 0 w 219"/>
                  <a:gd name="T9" fmla="*/ 152 h 605"/>
                  <a:gd name="T10" fmla="*/ 41 w 219"/>
                  <a:gd name="T11" fmla="*/ 17 h 605"/>
                  <a:gd name="T12" fmla="*/ 69 w 219"/>
                  <a:gd name="T13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" h="605">
                    <a:moveTo>
                      <a:pt x="69" y="0"/>
                    </a:moveTo>
                    <a:lnTo>
                      <a:pt x="219" y="605"/>
                    </a:lnTo>
                    <a:lnTo>
                      <a:pt x="30" y="245"/>
                    </a:lnTo>
                    <a:lnTo>
                      <a:pt x="61" y="200"/>
                    </a:lnTo>
                    <a:lnTo>
                      <a:pt x="0" y="152"/>
                    </a:lnTo>
                    <a:lnTo>
                      <a:pt x="41" y="1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6880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4D2C56C-3E73-49F3-A3E8-879E341BEBD6}"/>
                </a:ext>
              </a:extLst>
            </p:cNvPr>
            <p:cNvGrpSpPr/>
            <p:nvPr/>
          </p:nvGrpSpPr>
          <p:grpSpPr>
            <a:xfrm flipH="1">
              <a:off x="3918040" y="3264888"/>
              <a:ext cx="748821" cy="1000495"/>
              <a:chOff x="9475941" y="5014919"/>
              <a:chExt cx="1331934" cy="1779589"/>
            </a:xfrm>
          </p:grpSpPr>
          <p:sp>
            <p:nvSpPr>
              <p:cNvPr id="122" name="Freeform 108">
                <a:extLst>
                  <a:ext uri="{FF2B5EF4-FFF2-40B4-BE49-F238E27FC236}">
                    <a16:creationId xmlns:a16="http://schemas.microsoft.com/office/drawing/2014/main" id="{0BCF8029-8D41-4E90-997D-5E9A3B2AF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75941" y="6172207"/>
                <a:ext cx="1155719" cy="596901"/>
              </a:xfrm>
              <a:custGeom>
                <a:avLst/>
                <a:gdLst>
                  <a:gd name="T0" fmla="*/ 72 w 2184"/>
                  <a:gd name="T1" fmla="*/ 51 h 1129"/>
                  <a:gd name="T2" fmla="*/ 82 w 2184"/>
                  <a:gd name="T3" fmla="*/ 59 h 1129"/>
                  <a:gd name="T4" fmla="*/ 151 w 2184"/>
                  <a:gd name="T5" fmla="*/ 86 h 1129"/>
                  <a:gd name="T6" fmla="*/ 171 w 2184"/>
                  <a:gd name="T7" fmla="*/ 97 h 1129"/>
                  <a:gd name="T8" fmla="*/ 276 w 2184"/>
                  <a:gd name="T9" fmla="*/ 117 h 1129"/>
                  <a:gd name="T10" fmla="*/ 333 w 2184"/>
                  <a:gd name="T11" fmla="*/ 60 h 1129"/>
                  <a:gd name="T12" fmla="*/ 314 w 2184"/>
                  <a:gd name="T13" fmla="*/ 57 h 1129"/>
                  <a:gd name="T14" fmla="*/ 6 w 2184"/>
                  <a:gd name="T15" fmla="*/ 18 h 1129"/>
                  <a:gd name="T16" fmla="*/ 1 w 2184"/>
                  <a:gd name="T17" fmla="*/ 26 h 1129"/>
                  <a:gd name="T18" fmla="*/ 76 w 2184"/>
                  <a:gd name="T19" fmla="*/ 47 h 1129"/>
                  <a:gd name="T20" fmla="*/ 370 w 2184"/>
                  <a:gd name="T21" fmla="*/ 110 h 1129"/>
                  <a:gd name="T22" fmla="*/ 456 w 2184"/>
                  <a:gd name="T23" fmla="*/ 85 h 1129"/>
                  <a:gd name="T24" fmla="*/ 1229 w 2184"/>
                  <a:gd name="T25" fmla="*/ 205 h 1129"/>
                  <a:gd name="T26" fmla="*/ 1241 w 2184"/>
                  <a:gd name="T27" fmla="*/ 189 h 1129"/>
                  <a:gd name="T28" fmla="*/ 1157 w 2184"/>
                  <a:gd name="T29" fmla="*/ 148 h 1129"/>
                  <a:gd name="T30" fmla="*/ 1114 w 2184"/>
                  <a:gd name="T31" fmla="*/ 95 h 1129"/>
                  <a:gd name="T32" fmla="*/ 1116 w 2184"/>
                  <a:gd name="T33" fmla="*/ 48 h 1129"/>
                  <a:gd name="T34" fmla="*/ 1129 w 2184"/>
                  <a:gd name="T35" fmla="*/ 29 h 1129"/>
                  <a:gd name="T36" fmla="*/ 1190 w 2184"/>
                  <a:gd name="T37" fmla="*/ 8 h 1129"/>
                  <a:gd name="T38" fmla="*/ 1305 w 2184"/>
                  <a:gd name="T39" fmla="*/ 0 h 1129"/>
                  <a:gd name="T40" fmla="*/ 1430 w 2184"/>
                  <a:gd name="T41" fmla="*/ 15 h 1129"/>
                  <a:gd name="T42" fmla="*/ 1533 w 2184"/>
                  <a:gd name="T43" fmla="*/ 62 h 1129"/>
                  <a:gd name="T44" fmla="*/ 1556 w 2184"/>
                  <a:gd name="T45" fmla="*/ 91 h 1129"/>
                  <a:gd name="T46" fmla="*/ 1557 w 2184"/>
                  <a:gd name="T47" fmla="*/ 121 h 1129"/>
                  <a:gd name="T48" fmla="*/ 1533 w 2184"/>
                  <a:gd name="T49" fmla="*/ 149 h 1129"/>
                  <a:gd name="T50" fmla="*/ 1481 w 2184"/>
                  <a:gd name="T51" fmla="*/ 172 h 1129"/>
                  <a:gd name="T52" fmla="*/ 1573 w 2184"/>
                  <a:gd name="T53" fmla="*/ 210 h 1129"/>
                  <a:gd name="T54" fmla="*/ 1808 w 2184"/>
                  <a:gd name="T55" fmla="*/ 254 h 1129"/>
                  <a:gd name="T56" fmla="*/ 1875 w 2184"/>
                  <a:gd name="T57" fmla="*/ 280 h 1129"/>
                  <a:gd name="T58" fmla="*/ 1935 w 2184"/>
                  <a:gd name="T59" fmla="*/ 329 h 1129"/>
                  <a:gd name="T60" fmla="*/ 2058 w 2184"/>
                  <a:gd name="T61" fmla="*/ 430 h 1129"/>
                  <a:gd name="T62" fmla="*/ 2052 w 2184"/>
                  <a:gd name="T63" fmla="*/ 456 h 1129"/>
                  <a:gd name="T64" fmla="*/ 2001 w 2184"/>
                  <a:gd name="T65" fmla="*/ 477 h 1129"/>
                  <a:gd name="T66" fmla="*/ 1916 w 2184"/>
                  <a:gd name="T67" fmla="*/ 482 h 1129"/>
                  <a:gd name="T68" fmla="*/ 2170 w 2184"/>
                  <a:gd name="T69" fmla="*/ 1044 h 1129"/>
                  <a:gd name="T70" fmla="*/ 2169 w 2184"/>
                  <a:gd name="T71" fmla="*/ 1062 h 1129"/>
                  <a:gd name="T72" fmla="*/ 2184 w 2184"/>
                  <a:gd name="T73" fmla="*/ 1091 h 1129"/>
                  <a:gd name="T74" fmla="*/ 2149 w 2184"/>
                  <a:gd name="T75" fmla="*/ 1100 h 1129"/>
                  <a:gd name="T76" fmla="*/ 2123 w 2184"/>
                  <a:gd name="T77" fmla="*/ 1103 h 1129"/>
                  <a:gd name="T78" fmla="*/ 2038 w 2184"/>
                  <a:gd name="T79" fmla="*/ 1126 h 1129"/>
                  <a:gd name="T80" fmla="*/ 1912 w 2184"/>
                  <a:gd name="T81" fmla="*/ 1126 h 1129"/>
                  <a:gd name="T82" fmla="*/ 1877 w 2184"/>
                  <a:gd name="T83" fmla="*/ 1116 h 1129"/>
                  <a:gd name="T84" fmla="*/ 1879 w 2184"/>
                  <a:gd name="T85" fmla="*/ 1100 h 1129"/>
                  <a:gd name="T86" fmla="*/ 1952 w 2184"/>
                  <a:gd name="T87" fmla="*/ 1067 h 1129"/>
                  <a:gd name="T88" fmla="*/ 1917 w 2184"/>
                  <a:gd name="T89" fmla="*/ 1050 h 1129"/>
                  <a:gd name="T90" fmla="*/ 1645 w 2184"/>
                  <a:gd name="T91" fmla="*/ 626 h 1129"/>
                  <a:gd name="T92" fmla="*/ 1872 w 2184"/>
                  <a:gd name="T93" fmla="*/ 1050 h 1129"/>
                  <a:gd name="T94" fmla="*/ 1881 w 2184"/>
                  <a:gd name="T95" fmla="*/ 1072 h 1129"/>
                  <a:gd name="T96" fmla="*/ 1885 w 2184"/>
                  <a:gd name="T97" fmla="*/ 1089 h 1129"/>
                  <a:gd name="T98" fmla="*/ 1843 w 2184"/>
                  <a:gd name="T99" fmla="*/ 1096 h 1129"/>
                  <a:gd name="T100" fmla="*/ 1813 w 2184"/>
                  <a:gd name="T101" fmla="*/ 1100 h 1129"/>
                  <a:gd name="T102" fmla="*/ 1759 w 2184"/>
                  <a:gd name="T103" fmla="*/ 1119 h 1129"/>
                  <a:gd name="T104" fmla="*/ 1636 w 2184"/>
                  <a:gd name="T105" fmla="*/ 1118 h 1129"/>
                  <a:gd name="T106" fmla="*/ 1595 w 2184"/>
                  <a:gd name="T107" fmla="*/ 1108 h 1129"/>
                  <a:gd name="T108" fmla="*/ 1594 w 2184"/>
                  <a:gd name="T109" fmla="*/ 1099 h 1129"/>
                  <a:gd name="T110" fmla="*/ 1663 w 2184"/>
                  <a:gd name="T111" fmla="*/ 1072 h 1129"/>
                  <a:gd name="T112" fmla="*/ 1687 w 2184"/>
                  <a:gd name="T113" fmla="*/ 1048 h 1129"/>
                  <a:gd name="T114" fmla="*/ 1310 w 2184"/>
                  <a:gd name="T115" fmla="*/ 577 h 1129"/>
                  <a:gd name="T116" fmla="*/ 392 w 2184"/>
                  <a:gd name="T117" fmla="*/ 149 h 1129"/>
                  <a:gd name="T118" fmla="*/ 395 w 2184"/>
                  <a:gd name="T119" fmla="*/ 84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84" h="1129">
                    <a:moveTo>
                      <a:pt x="370" y="110"/>
                    </a:moveTo>
                    <a:lnTo>
                      <a:pt x="370" y="141"/>
                    </a:lnTo>
                    <a:lnTo>
                      <a:pt x="345" y="136"/>
                    </a:lnTo>
                    <a:lnTo>
                      <a:pt x="370" y="110"/>
                    </a:lnTo>
                    <a:close/>
                    <a:moveTo>
                      <a:pt x="72" y="51"/>
                    </a:moveTo>
                    <a:lnTo>
                      <a:pt x="72" y="51"/>
                    </a:lnTo>
                    <a:lnTo>
                      <a:pt x="72" y="53"/>
                    </a:lnTo>
                    <a:lnTo>
                      <a:pt x="73" y="56"/>
                    </a:lnTo>
                    <a:lnTo>
                      <a:pt x="77" y="58"/>
                    </a:lnTo>
                    <a:lnTo>
                      <a:pt x="82" y="59"/>
                    </a:lnTo>
                    <a:lnTo>
                      <a:pt x="97" y="65"/>
                    </a:lnTo>
                    <a:lnTo>
                      <a:pt x="114" y="71"/>
                    </a:lnTo>
                    <a:lnTo>
                      <a:pt x="133" y="78"/>
                    </a:lnTo>
                    <a:lnTo>
                      <a:pt x="153" y="85"/>
                    </a:lnTo>
                    <a:lnTo>
                      <a:pt x="151" y="86"/>
                    </a:lnTo>
                    <a:lnTo>
                      <a:pt x="151" y="89"/>
                    </a:lnTo>
                    <a:lnTo>
                      <a:pt x="152" y="91"/>
                    </a:lnTo>
                    <a:lnTo>
                      <a:pt x="156" y="94"/>
                    </a:lnTo>
                    <a:lnTo>
                      <a:pt x="162" y="96"/>
                    </a:lnTo>
                    <a:lnTo>
                      <a:pt x="171" y="97"/>
                    </a:lnTo>
                    <a:lnTo>
                      <a:pt x="197" y="98"/>
                    </a:lnTo>
                    <a:lnTo>
                      <a:pt x="218" y="105"/>
                    </a:lnTo>
                    <a:lnTo>
                      <a:pt x="240" y="110"/>
                    </a:lnTo>
                    <a:lnTo>
                      <a:pt x="259" y="115"/>
                    </a:lnTo>
                    <a:lnTo>
                      <a:pt x="276" y="117"/>
                    </a:lnTo>
                    <a:lnTo>
                      <a:pt x="356" y="126"/>
                    </a:lnTo>
                    <a:lnTo>
                      <a:pt x="370" y="110"/>
                    </a:lnTo>
                    <a:lnTo>
                      <a:pt x="370" y="75"/>
                    </a:lnTo>
                    <a:lnTo>
                      <a:pt x="335" y="62"/>
                    </a:lnTo>
                    <a:lnTo>
                      <a:pt x="333" y="60"/>
                    </a:lnTo>
                    <a:lnTo>
                      <a:pt x="332" y="60"/>
                    </a:lnTo>
                    <a:lnTo>
                      <a:pt x="326" y="58"/>
                    </a:lnTo>
                    <a:lnTo>
                      <a:pt x="323" y="58"/>
                    </a:lnTo>
                    <a:lnTo>
                      <a:pt x="319" y="57"/>
                    </a:lnTo>
                    <a:lnTo>
                      <a:pt x="314" y="57"/>
                    </a:lnTo>
                    <a:lnTo>
                      <a:pt x="147" y="39"/>
                    </a:lnTo>
                    <a:lnTo>
                      <a:pt x="33" y="16"/>
                    </a:lnTo>
                    <a:lnTo>
                      <a:pt x="22" y="15"/>
                    </a:lnTo>
                    <a:lnTo>
                      <a:pt x="13" y="15"/>
                    </a:lnTo>
                    <a:lnTo>
                      <a:pt x="6" y="18"/>
                    </a:lnTo>
                    <a:lnTo>
                      <a:pt x="1" y="20"/>
                    </a:lnTo>
                    <a:lnTo>
                      <a:pt x="0" y="21"/>
                    </a:lnTo>
                    <a:lnTo>
                      <a:pt x="0" y="22"/>
                    </a:lnTo>
                    <a:lnTo>
                      <a:pt x="0" y="25"/>
                    </a:lnTo>
                    <a:lnTo>
                      <a:pt x="1" y="26"/>
                    </a:lnTo>
                    <a:lnTo>
                      <a:pt x="6" y="29"/>
                    </a:lnTo>
                    <a:lnTo>
                      <a:pt x="15" y="32"/>
                    </a:lnTo>
                    <a:lnTo>
                      <a:pt x="83" y="45"/>
                    </a:lnTo>
                    <a:lnTo>
                      <a:pt x="79" y="46"/>
                    </a:lnTo>
                    <a:lnTo>
                      <a:pt x="76" y="47"/>
                    </a:lnTo>
                    <a:lnTo>
                      <a:pt x="73" y="50"/>
                    </a:lnTo>
                    <a:lnTo>
                      <a:pt x="72" y="51"/>
                    </a:lnTo>
                    <a:lnTo>
                      <a:pt x="72" y="51"/>
                    </a:lnTo>
                    <a:close/>
                    <a:moveTo>
                      <a:pt x="370" y="141"/>
                    </a:moveTo>
                    <a:lnTo>
                      <a:pt x="370" y="110"/>
                    </a:lnTo>
                    <a:lnTo>
                      <a:pt x="401" y="78"/>
                    </a:lnTo>
                    <a:lnTo>
                      <a:pt x="453" y="88"/>
                    </a:lnTo>
                    <a:lnTo>
                      <a:pt x="456" y="85"/>
                    </a:lnTo>
                    <a:lnTo>
                      <a:pt x="456" y="85"/>
                    </a:lnTo>
                    <a:lnTo>
                      <a:pt x="456" y="85"/>
                    </a:lnTo>
                    <a:lnTo>
                      <a:pt x="1142" y="204"/>
                    </a:lnTo>
                    <a:lnTo>
                      <a:pt x="1142" y="203"/>
                    </a:lnTo>
                    <a:lnTo>
                      <a:pt x="1173" y="205"/>
                    </a:lnTo>
                    <a:lnTo>
                      <a:pt x="1210" y="205"/>
                    </a:lnTo>
                    <a:lnTo>
                      <a:pt x="1229" y="205"/>
                    </a:lnTo>
                    <a:lnTo>
                      <a:pt x="1248" y="203"/>
                    </a:lnTo>
                    <a:lnTo>
                      <a:pt x="1266" y="202"/>
                    </a:lnTo>
                    <a:lnTo>
                      <a:pt x="1284" y="198"/>
                    </a:lnTo>
                    <a:lnTo>
                      <a:pt x="1261" y="193"/>
                    </a:lnTo>
                    <a:lnTo>
                      <a:pt x="1241" y="189"/>
                    </a:lnTo>
                    <a:lnTo>
                      <a:pt x="1221" y="183"/>
                    </a:lnTo>
                    <a:lnTo>
                      <a:pt x="1203" y="174"/>
                    </a:lnTo>
                    <a:lnTo>
                      <a:pt x="1186" y="166"/>
                    </a:lnTo>
                    <a:lnTo>
                      <a:pt x="1171" y="158"/>
                    </a:lnTo>
                    <a:lnTo>
                      <a:pt x="1157" y="148"/>
                    </a:lnTo>
                    <a:lnTo>
                      <a:pt x="1145" y="138"/>
                    </a:lnTo>
                    <a:lnTo>
                      <a:pt x="1134" y="128"/>
                    </a:lnTo>
                    <a:lnTo>
                      <a:pt x="1126" y="117"/>
                    </a:lnTo>
                    <a:lnTo>
                      <a:pt x="1119" y="105"/>
                    </a:lnTo>
                    <a:lnTo>
                      <a:pt x="1114" y="95"/>
                    </a:lnTo>
                    <a:lnTo>
                      <a:pt x="1112" y="84"/>
                    </a:lnTo>
                    <a:lnTo>
                      <a:pt x="1110" y="73"/>
                    </a:lnTo>
                    <a:lnTo>
                      <a:pt x="1113" y="63"/>
                    </a:lnTo>
                    <a:lnTo>
                      <a:pt x="1116" y="53"/>
                    </a:lnTo>
                    <a:lnTo>
                      <a:pt x="1116" y="48"/>
                    </a:lnTo>
                    <a:lnTo>
                      <a:pt x="1116" y="45"/>
                    </a:lnTo>
                    <a:lnTo>
                      <a:pt x="1119" y="40"/>
                    </a:lnTo>
                    <a:lnTo>
                      <a:pt x="1121" y="37"/>
                    </a:lnTo>
                    <a:lnTo>
                      <a:pt x="1125" y="33"/>
                    </a:lnTo>
                    <a:lnTo>
                      <a:pt x="1129" y="29"/>
                    </a:lnTo>
                    <a:lnTo>
                      <a:pt x="1134" y="26"/>
                    </a:lnTo>
                    <a:lnTo>
                      <a:pt x="1140" y="24"/>
                    </a:lnTo>
                    <a:lnTo>
                      <a:pt x="1154" y="18"/>
                    </a:lnTo>
                    <a:lnTo>
                      <a:pt x="1171" y="13"/>
                    </a:lnTo>
                    <a:lnTo>
                      <a:pt x="1190" y="8"/>
                    </a:lnTo>
                    <a:lnTo>
                      <a:pt x="1211" y="6"/>
                    </a:lnTo>
                    <a:lnTo>
                      <a:pt x="1233" y="3"/>
                    </a:lnTo>
                    <a:lnTo>
                      <a:pt x="1257" y="1"/>
                    </a:lnTo>
                    <a:lnTo>
                      <a:pt x="1280" y="0"/>
                    </a:lnTo>
                    <a:lnTo>
                      <a:pt x="1305" y="0"/>
                    </a:lnTo>
                    <a:lnTo>
                      <a:pt x="1330" y="1"/>
                    </a:lnTo>
                    <a:lnTo>
                      <a:pt x="1355" y="3"/>
                    </a:lnTo>
                    <a:lnTo>
                      <a:pt x="1379" y="6"/>
                    </a:lnTo>
                    <a:lnTo>
                      <a:pt x="1401" y="9"/>
                    </a:lnTo>
                    <a:lnTo>
                      <a:pt x="1430" y="15"/>
                    </a:lnTo>
                    <a:lnTo>
                      <a:pt x="1456" y="22"/>
                    </a:lnTo>
                    <a:lnTo>
                      <a:pt x="1480" y="31"/>
                    </a:lnTo>
                    <a:lnTo>
                      <a:pt x="1500" y="40"/>
                    </a:lnTo>
                    <a:lnTo>
                      <a:pt x="1518" y="51"/>
                    </a:lnTo>
                    <a:lnTo>
                      <a:pt x="1533" y="62"/>
                    </a:lnTo>
                    <a:lnTo>
                      <a:pt x="1539" y="67"/>
                    </a:lnTo>
                    <a:lnTo>
                      <a:pt x="1545" y="73"/>
                    </a:lnTo>
                    <a:lnTo>
                      <a:pt x="1550" y="79"/>
                    </a:lnTo>
                    <a:lnTo>
                      <a:pt x="1554" y="85"/>
                    </a:lnTo>
                    <a:lnTo>
                      <a:pt x="1556" y="91"/>
                    </a:lnTo>
                    <a:lnTo>
                      <a:pt x="1558" y="97"/>
                    </a:lnTo>
                    <a:lnTo>
                      <a:pt x="1559" y="103"/>
                    </a:lnTo>
                    <a:lnTo>
                      <a:pt x="1559" y="109"/>
                    </a:lnTo>
                    <a:lnTo>
                      <a:pt x="1558" y="115"/>
                    </a:lnTo>
                    <a:lnTo>
                      <a:pt x="1557" y="121"/>
                    </a:lnTo>
                    <a:lnTo>
                      <a:pt x="1555" y="127"/>
                    </a:lnTo>
                    <a:lnTo>
                      <a:pt x="1551" y="133"/>
                    </a:lnTo>
                    <a:lnTo>
                      <a:pt x="1545" y="139"/>
                    </a:lnTo>
                    <a:lnTo>
                      <a:pt x="1540" y="145"/>
                    </a:lnTo>
                    <a:lnTo>
                      <a:pt x="1533" y="149"/>
                    </a:lnTo>
                    <a:lnTo>
                      <a:pt x="1525" y="154"/>
                    </a:lnTo>
                    <a:lnTo>
                      <a:pt x="1516" y="159"/>
                    </a:lnTo>
                    <a:lnTo>
                      <a:pt x="1505" y="164"/>
                    </a:lnTo>
                    <a:lnTo>
                      <a:pt x="1494" y="168"/>
                    </a:lnTo>
                    <a:lnTo>
                      <a:pt x="1481" y="172"/>
                    </a:lnTo>
                    <a:lnTo>
                      <a:pt x="1479" y="173"/>
                    </a:lnTo>
                    <a:lnTo>
                      <a:pt x="1481" y="173"/>
                    </a:lnTo>
                    <a:lnTo>
                      <a:pt x="1494" y="196"/>
                    </a:lnTo>
                    <a:lnTo>
                      <a:pt x="1530" y="203"/>
                    </a:lnTo>
                    <a:lnTo>
                      <a:pt x="1573" y="210"/>
                    </a:lnTo>
                    <a:lnTo>
                      <a:pt x="1620" y="218"/>
                    </a:lnTo>
                    <a:lnTo>
                      <a:pt x="1669" y="227"/>
                    </a:lnTo>
                    <a:lnTo>
                      <a:pt x="1719" y="235"/>
                    </a:lnTo>
                    <a:lnTo>
                      <a:pt x="1765" y="244"/>
                    </a:lnTo>
                    <a:lnTo>
                      <a:pt x="1808" y="254"/>
                    </a:lnTo>
                    <a:lnTo>
                      <a:pt x="1843" y="265"/>
                    </a:lnTo>
                    <a:lnTo>
                      <a:pt x="1860" y="269"/>
                    </a:lnTo>
                    <a:lnTo>
                      <a:pt x="1870" y="275"/>
                    </a:lnTo>
                    <a:lnTo>
                      <a:pt x="1873" y="278"/>
                    </a:lnTo>
                    <a:lnTo>
                      <a:pt x="1875" y="280"/>
                    </a:lnTo>
                    <a:lnTo>
                      <a:pt x="1877" y="281"/>
                    </a:lnTo>
                    <a:lnTo>
                      <a:pt x="1879" y="282"/>
                    </a:lnTo>
                    <a:lnTo>
                      <a:pt x="1889" y="291"/>
                    </a:lnTo>
                    <a:lnTo>
                      <a:pt x="1909" y="306"/>
                    </a:lnTo>
                    <a:lnTo>
                      <a:pt x="1935" y="329"/>
                    </a:lnTo>
                    <a:lnTo>
                      <a:pt x="1966" y="353"/>
                    </a:lnTo>
                    <a:lnTo>
                      <a:pt x="1998" y="378"/>
                    </a:lnTo>
                    <a:lnTo>
                      <a:pt x="2025" y="401"/>
                    </a:lnTo>
                    <a:lnTo>
                      <a:pt x="2048" y="419"/>
                    </a:lnTo>
                    <a:lnTo>
                      <a:pt x="2058" y="430"/>
                    </a:lnTo>
                    <a:lnTo>
                      <a:pt x="2061" y="433"/>
                    </a:lnTo>
                    <a:lnTo>
                      <a:pt x="2062" y="438"/>
                    </a:lnTo>
                    <a:lnTo>
                      <a:pt x="2061" y="444"/>
                    </a:lnTo>
                    <a:lnTo>
                      <a:pt x="2057" y="450"/>
                    </a:lnTo>
                    <a:lnTo>
                      <a:pt x="2052" y="456"/>
                    </a:lnTo>
                    <a:lnTo>
                      <a:pt x="2044" y="462"/>
                    </a:lnTo>
                    <a:lnTo>
                      <a:pt x="2033" y="468"/>
                    </a:lnTo>
                    <a:lnTo>
                      <a:pt x="2019" y="474"/>
                    </a:lnTo>
                    <a:lnTo>
                      <a:pt x="2018" y="473"/>
                    </a:lnTo>
                    <a:lnTo>
                      <a:pt x="2001" y="477"/>
                    </a:lnTo>
                    <a:lnTo>
                      <a:pt x="1979" y="481"/>
                    </a:lnTo>
                    <a:lnTo>
                      <a:pt x="1965" y="482"/>
                    </a:lnTo>
                    <a:lnTo>
                      <a:pt x="1950" y="483"/>
                    </a:lnTo>
                    <a:lnTo>
                      <a:pt x="1934" y="482"/>
                    </a:lnTo>
                    <a:lnTo>
                      <a:pt x="1916" y="482"/>
                    </a:lnTo>
                    <a:lnTo>
                      <a:pt x="1884" y="479"/>
                    </a:lnTo>
                    <a:lnTo>
                      <a:pt x="1950" y="626"/>
                    </a:lnTo>
                    <a:lnTo>
                      <a:pt x="1938" y="627"/>
                    </a:lnTo>
                    <a:lnTo>
                      <a:pt x="1927" y="627"/>
                    </a:lnTo>
                    <a:lnTo>
                      <a:pt x="2170" y="1044"/>
                    </a:lnTo>
                    <a:lnTo>
                      <a:pt x="2171" y="1048"/>
                    </a:lnTo>
                    <a:lnTo>
                      <a:pt x="2170" y="1051"/>
                    </a:lnTo>
                    <a:lnTo>
                      <a:pt x="2168" y="1053"/>
                    </a:lnTo>
                    <a:lnTo>
                      <a:pt x="2163" y="1056"/>
                    </a:lnTo>
                    <a:lnTo>
                      <a:pt x="2169" y="1062"/>
                    </a:lnTo>
                    <a:lnTo>
                      <a:pt x="2175" y="1068"/>
                    </a:lnTo>
                    <a:lnTo>
                      <a:pt x="2178" y="1074"/>
                    </a:lnTo>
                    <a:lnTo>
                      <a:pt x="2182" y="1080"/>
                    </a:lnTo>
                    <a:lnTo>
                      <a:pt x="2184" y="1087"/>
                    </a:lnTo>
                    <a:lnTo>
                      <a:pt x="2184" y="1091"/>
                    </a:lnTo>
                    <a:lnTo>
                      <a:pt x="2180" y="1094"/>
                    </a:lnTo>
                    <a:lnTo>
                      <a:pt x="2171" y="1097"/>
                    </a:lnTo>
                    <a:lnTo>
                      <a:pt x="2162" y="1099"/>
                    </a:lnTo>
                    <a:lnTo>
                      <a:pt x="2153" y="1100"/>
                    </a:lnTo>
                    <a:lnTo>
                      <a:pt x="2149" y="1100"/>
                    </a:lnTo>
                    <a:lnTo>
                      <a:pt x="2144" y="1097"/>
                    </a:lnTo>
                    <a:lnTo>
                      <a:pt x="2140" y="1097"/>
                    </a:lnTo>
                    <a:lnTo>
                      <a:pt x="2136" y="1099"/>
                    </a:lnTo>
                    <a:lnTo>
                      <a:pt x="2130" y="1100"/>
                    </a:lnTo>
                    <a:lnTo>
                      <a:pt x="2123" y="1103"/>
                    </a:lnTo>
                    <a:lnTo>
                      <a:pt x="2106" y="1109"/>
                    </a:lnTo>
                    <a:lnTo>
                      <a:pt x="2092" y="1114"/>
                    </a:lnTo>
                    <a:lnTo>
                      <a:pt x="2076" y="1119"/>
                    </a:lnTo>
                    <a:lnTo>
                      <a:pt x="2052" y="1124"/>
                    </a:lnTo>
                    <a:lnTo>
                      <a:pt x="2038" y="1126"/>
                    </a:lnTo>
                    <a:lnTo>
                      <a:pt x="2022" y="1127"/>
                    </a:lnTo>
                    <a:lnTo>
                      <a:pt x="2004" y="1128"/>
                    </a:lnTo>
                    <a:lnTo>
                      <a:pt x="1985" y="1129"/>
                    </a:lnTo>
                    <a:lnTo>
                      <a:pt x="1946" y="1128"/>
                    </a:lnTo>
                    <a:lnTo>
                      <a:pt x="1912" y="1126"/>
                    </a:lnTo>
                    <a:lnTo>
                      <a:pt x="1898" y="1125"/>
                    </a:lnTo>
                    <a:lnTo>
                      <a:pt x="1887" y="1121"/>
                    </a:lnTo>
                    <a:lnTo>
                      <a:pt x="1883" y="1120"/>
                    </a:lnTo>
                    <a:lnTo>
                      <a:pt x="1879" y="1119"/>
                    </a:lnTo>
                    <a:lnTo>
                      <a:pt x="1877" y="1116"/>
                    </a:lnTo>
                    <a:lnTo>
                      <a:pt x="1874" y="1114"/>
                    </a:lnTo>
                    <a:lnTo>
                      <a:pt x="1873" y="1110"/>
                    </a:lnTo>
                    <a:lnTo>
                      <a:pt x="1873" y="1107"/>
                    </a:lnTo>
                    <a:lnTo>
                      <a:pt x="1875" y="1103"/>
                    </a:lnTo>
                    <a:lnTo>
                      <a:pt x="1879" y="1100"/>
                    </a:lnTo>
                    <a:lnTo>
                      <a:pt x="1892" y="1093"/>
                    </a:lnTo>
                    <a:lnTo>
                      <a:pt x="1913" y="1086"/>
                    </a:lnTo>
                    <a:lnTo>
                      <a:pt x="1928" y="1080"/>
                    </a:lnTo>
                    <a:lnTo>
                      <a:pt x="1940" y="1074"/>
                    </a:lnTo>
                    <a:lnTo>
                      <a:pt x="1952" y="1067"/>
                    </a:lnTo>
                    <a:lnTo>
                      <a:pt x="1961" y="1059"/>
                    </a:lnTo>
                    <a:lnTo>
                      <a:pt x="1943" y="1058"/>
                    </a:lnTo>
                    <a:lnTo>
                      <a:pt x="1929" y="1055"/>
                    </a:lnTo>
                    <a:lnTo>
                      <a:pt x="1922" y="1052"/>
                    </a:lnTo>
                    <a:lnTo>
                      <a:pt x="1917" y="1050"/>
                    </a:lnTo>
                    <a:lnTo>
                      <a:pt x="1912" y="1048"/>
                    </a:lnTo>
                    <a:lnTo>
                      <a:pt x="1910" y="1044"/>
                    </a:lnTo>
                    <a:lnTo>
                      <a:pt x="1665" y="627"/>
                    </a:lnTo>
                    <a:lnTo>
                      <a:pt x="1656" y="626"/>
                    </a:lnTo>
                    <a:lnTo>
                      <a:pt x="1645" y="626"/>
                    </a:lnTo>
                    <a:lnTo>
                      <a:pt x="1636" y="625"/>
                    </a:lnTo>
                    <a:lnTo>
                      <a:pt x="1625" y="623"/>
                    </a:lnTo>
                    <a:lnTo>
                      <a:pt x="1872" y="1044"/>
                    </a:lnTo>
                    <a:lnTo>
                      <a:pt x="1872" y="1048"/>
                    </a:lnTo>
                    <a:lnTo>
                      <a:pt x="1872" y="1050"/>
                    </a:lnTo>
                    <a:lnTo>
                      <a:pt x="1870" y="1052"/>
                    </a:lnTo>
                    <a:lnTo>
                      <a:pt x="1865" y="1055"/>
                    </a:lnTo>
                    <a:lnTo>
                      <a:pt x="1872" y="1061"/>
                    </a:lnTo>
                    <a:lnTo>
                      <a:pt x="1878" y="1067"/>
                    </a:lnTo>
                    <a:lnTo>
                      <a:pt x="1881" y="1072"/>
                    </a:lnTo>
                    <a:lnTo>
                      <a:pt x="1884" y="1077"/>
                    </a:lnTo>
                    <a:lnTo>
                      <a:pt x="1885" y="1081"/>
                    </a:lnTo>
                    <a:lnTo>
                      <a:pt x="1886" y="1084"/>
                    </a:lnTo>
                    <a:lnTo>
                      <a:pt x="1886" y="1087"/>
                    </a:lnTo>
                    <a:lnTo>
                      <a:pt x="1885" y="1089"/>
                    </a:lnTo>
                    <a:lnTo>
                      <a:pt x="1880" y="1091"/>
                    </a:lnTo>
                    <a:lnTo>
                      <a:pt x="1870" y="1094"/>
                    </a:lnTo>
                    <a:lnTo>
                      <a:pt x="1858" y="1096"/>
                    </a:lnTo>
                    <a:lnTo>
                      <a:pt x="1849" y="1097"/>
                    </a:lnTo>
                    <a:lnTo>
                      <a:pt x="1843" y="1096"/>
                    </a:lnTo>
                    <a:lnTo>
                      <a:pt x="1839" y="1095"/>
                    </a:lnTo>
                    <a:lnTo>
                      <a:pt x="1835" y="1094"/>
                    </a:lnTo>
                    <a:lnTo>
                      <a:pt x="1829" y="1095"/>
                    </a:lnTo>
                    <a:lnTo>
                      <a:pt x="1821" y="1097"/>
                    </a:lnTo>
                    <a:lnTo>
                      <a:pt x="1813" y="1100"/>
                    </a:lnTo>
                    <a:lnTo>
                      <a:pt x="1794" y="1106"/>
                    </a:lnTo>
                    <a:lnTo>
                      <a:pt x="1777" y="1110"/>
                    </a:lnTo>
                    <a:lnTo>
                      <a:pt x="1769" y="1114"/>
                    </a:lnTo>
                    <a:lnTo>
                      <a:pt x="1764" y="1118"/>
                    </a:lnTo>
                    <a:lnTo>
                      <a:pt x="1759" y="1119"/>
                    </a:lnTo>
                    <a:lnTo>
                      <a:pt x="1751" y="1120"/>
                    </a:lnTo>
                    <a:lnTo>
                      <a:pt x="1738" y="1120"/>
                    </a:lnTo>
                    <a:lnTo>
                      <a:pt x="1719" y="1121"/>
                    </a:lnTo>
                    <a:lnTo>
                      <a:pt x="1674" y="1120"/>
                    </a:lnTo>
                    <a:lnTo>
                      <a:pt x="1636" y="1118"/>
                    </a:lnTo>
                    <a:lnTo>
                      <a:pt x="1620" y="1116"/>
                    </a:lnTo>
                    <a:lnTo>
                      <a:pt x="1607" y="1114"/>
                    </a:lnTo>
                    <a:lnTo>
                      <a:pt x="1602" y="1112"/>
                    </a:lnTo>
                    <a:lnTo>
                      <a:pt x="1597" y="1110"/>
                    </a:lnTo>
                    <a:lnTo>
                      <a:pt x="1595" y="1108"/>
                    </a:lnTo>
                    <a:lnTo>
                      <a:pt x="1593" y="1107"/>
                    </a:lnTo>
                    <a:lnTo>
                      <a:pt x="1593" y="1105"/>
                    </a:lnTo>
                    <a:lnTo>
                      <a:pt x="1592" y="1102"/>
                    </a:lnTo>
                    <a:lnTo>
                      <a:pt x="1593" y="1101"/>
                    </a:lnTo>
                    <a:lnTo>
                      <a:pt x="1594" y="1099"/>
                    </a:lnTo>
                    <a:lnTo>
                      <a:pt x="1597" y="1095"/>
                    </a:lnTo>
                    <a:lnTo>
                      <a:pt x="1603" y="1091"/>
                    </a:lnTo>
                    <a:lnTo>
                      <a:pt x="1620" y="1086"/>
                    </a:lnTo>
                    <a:lnTo>
                      <a:pt x="1641" y="1078"/>
                    </a:lnTo>
                    <a:lnTo>
                      <a:pt x="1663" y="1072"/>
                    </a:lnTo>
                    <a:lnTo>
                      <a:pt x="1678" y="1065"/>
                    </a:lnTo>
                    <a:lnTo>
                      <a:pt x="1691" y="1059"/>
                    </a:lnTo>
                    <a:lnTo>
                      <a:pt x="1702" y="1052"/>
                    </a:lnTo>
                    <a:lnTo>
                      <a:pt x="1694" y="1050"/>
                    </a:lnTo>
                    <a:lnTo>
                      <a:pt x="1687" y="1048"/>
                    </a:lnTo>
                    <a:lnTo>
                      <a:pt x="1682" y="1044"/>
                    </a:lnTo>
                    <a:lnTo>
                      <a:pt x="1678" y="1040"/>
                    </a:lnTo>
                    <a:lnTo>
                      <a:pt x="1341" y="583"/>
                    </a:lnTo>
                    <a:lnTo>
                      <a:pt x="1325" y="579"/>
                    </a:lnTo>
                    <a:lnTo>
                      <a:pt x="1310" y="577"/>
                    </a:lnTo>
                    <a:lnTo>
                      <a:pt x="1138" y="285"/>
                    </a:lnTo>
                    <a:lnTo>
                      <a:pt x="1138" y="285"/>
                    </a:lnTo>
                    <a:lnTo>
                      <a:pt x="1139" y="285"/>
                    </a:lnTo>
                    <a:lnTo>
                      <a:pt x="392" y="149"/>
                    </a:lnTo>
                    <a:lnTo>
                      <a:pt x="392" y="149"/>
                    </a:lnTo>
                    <a:lnTo>
                      <a:pt x="392" y="149"/>
                    </a:lnTo>
                    <a:lnTo>
                      <a:pt x="395" y="146"/>
                    </a:lnTo>
                    <a:lnTo>
                      <a:pt x="370" y="141"/>
                    </a:lnTo>
                    <a:close/>
                    <a:moveTo>
                      <a:pt x="370" y="110"/>
                    </a:moveTo>
                    <a:lnTo>
                      <a:pt x="395" y="84"/>
                    </a:lnTo>
                    <a:lnTo>
                      <a:pt x="370" y="75"/>
                    </a:lnTo>
                    <a:lnTo>
                      <a:pt x="370" y="110"/>
                    </a:lnTo>
                    <a:close/>
                  </a:path>
                </a:pathLst>
              </a:custGeom>
              <a:solidFill>
                <a:srgbClr val="0F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23" name="Freeform 109">
                <a:extLst>
                  <a:ext uri="{FF2B5EF4-FFF2-40B4-BE49-F238E27FC236}">
                    <a16:creationId xmlns:a16="http://schemas.microsoft.com/office/drawing/2014/main" id="{E5291C25-81DF-46DA-93E3-1BA01A1AA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98307" y="6648458"/>
                <a:ext cx="173040" cy="146050"/>
              </a:xfrm>
              <a:custGeom>
                <a:avLst/>
                <a:gdLst>
                  <a:gd name="T0" fmla="*/ 309 w 328"/>
                  <a:gd name="T1" fmla="*/ 12 h 276"/>
                  <a:gd name="T2" fmla="*/ 319 w 328"/>
                  <a:gd name="T3" fmla="*/ 43 h 276"/>
                  <a:gd name="T4" fmla="*/ 325 w 328"/>
                  <a:gd name="T5" fmla="*/ 80 h 276"/>
                  <a:gd name="T6" fmla="*/ 328 w 328"/>
                  <a:gd name="T7" fmla="*/ 117 h 276"/>
                  <a:gd name="T8" fmla="*/ 326 w 328"/>
                  <a:gd name="T9" fmla="*/ 154 h 276"/>
                  <a:gd name="T10" fmla="*/ 321 w 328"/>
                  <a:gd name="T11" fmla="*/ 171 h 276"/>
                  <a:gd name="T12" fmla="*/ 313 w 328"/>
                  <a:gd name="T13" fmla="*/ 180 h 276"/>
                  <a:gd name="T14" fmla="*/ 296 w 328"/>
                  <a:gd name="T15" fmla="*/ 189 h 276"/>
                  <a:gd name="T16" fmla="*/ 285 w 328"/>
                  <a:gd name="T17" fmla="*/ 192 h 276"/>
                  <a:gd name="T18" fmla="*/ 281 w 328"/>
                  <a:gd name="T19" fmla="*/ 189 h 276"/>
                  <a:gd name="T20" fmla="*/ 278 w 328"/>
                  <a:gd name="T21" fmla="*/ 185 h 276"/>
                  <a:gd name="T22" fmla="*/ 274 w 328"/>
                  <a:gd name="T23" fmla="*/ 186 h 276"/>
                  <a:gd name="T24" fmla="*/ 263 w 328"/>
                  <a:gd name="T25" fmla="*/ 193 h 276"/>
                  <a:gd name="T26" fmla="*/ 236 w 328"/>
                  <a:gd name="T27" fmla="*/ 219 h 276"/>
                  <a:gd name="T28" fmla="*/ 209 w 328"/>
                  <a:gd name="T29" fmla="*/ 239 h 276"/>
                  <a:gd name="T30" fmla="*/ 187 w 328"/>
                  <a:gd name="T31" fmla="*/ 253 h 276"/>
                  <a:gd name="T32" fmla="*/ 157 w 328"/>
                  <a:gd name="T33" fmla="*/ 265 h 276"/>
                  <a:gd name="T34" fmla="*/ 121 w 328"/>
                  <a:gd name="T35" fmla="*/ 275 h 276"/>
                  <a:gd name="T36" fmla="*/ 82 w 328"/>
                  <a:gd name="T37" fmla="*/ 276 h 276"/>
                  <a:gd name="T38" fmla="*/ 45 w 328"/>
                  <a:gd name="T39" fmla="*/ 272 h 276"/>
                  <a:gd name="T40" fmla="*/ 24 w 328"/>
                  <a:gd name="T41" fmla="*/ 265 h 276"/>
                  <a:gd name="T42" fmla="*/ 13 w 328"/>
                  <a:gd name="T43" fmla="*/ 259 h 276"/>
                  <a:gd name="T44" fmla="*/ 5 w 328"/>
                  <a:gd name="T45" fmla="*/ 250 h 276"/>
                  <a:gd name="T46" fmla="*/ 0 w 328"/>
                  <a:gd name="T47" fmla="*/ 239 h 276"/>
                  <a:gd name="T48" fmla="*/ 2 w 328"/>
                  <a:gd name="T49" fmla="*/ 221 h 276"/>
                  <a:gd name="T50" fmla="*/ 7 w 328"/>
                  <a:gd name="T51" fmla="*/ 200 h 276"/>
                  <a:gd name="T52" fmla="*/ 22 w 328"/>
                  <a:gd name="T53" fmla="*/ 182 h 276"/>
                  <a:gd name="T54" fmla="*/ 43 w 328"/>
                  <a:gd name="T55" fmla="*/ 162 h 276"/>
                  <a:gd name="T56" fmla="*/ 70 w 328"/>
                  <a:gd name="T57" fmla="*/ 136 h 276"/>
                  <a:gd name="T58" fmla="*/ 99 w 328"/>
                  <a:gd name="T59" fmla="*/ 104 h 276"/>
                  <a:gd name="T60" fmla="*/ 123 w 328"/>
                  <a:gd name="T61" fmla="*/ 68 h 276"/>
                  <a:gd name="T62" fmla="*/ 141 w 328"/>
                  <a:gd name="T63" fmla="*/ 37 h 276"/>
                  <a:gd name="T64" fmla="*/ 148 w 328"/>
                  <a:gd name="T65" fmla="*/ 19 h 276"/>
                  <a:gd name="T66" fmla="*/ 155 w 328"/>
                  <a:gd name="T67" fmla="*/ 12 h 276"/>
                  <a:gd name="T68" fmla="*/ 167 w 328"/>
                  <a:gd name="T69" fmla="*/ 6 h 276"/>
                  <a:gd name="T70" fmla="*/ 187 w 328"/>
                  <a:gd name="T71" fmla="*/ 5 h 276"/>
                  <a:gd name="T72" fmla="*/ 205 w 328"/>
                  <a:gd name="T73" fmla="*/ 9 h 276"/>
                  <a:gd name="T74" fmla="*/ 219 w 328"/>
                  <a:gd name="T75" fmla="*/ 18 h 276"/>
                  <a:gd name="T76" fmla="*/ 232 w 328"/>
                  <a:gd name="T77" fmla="*/ 35 h 276"/>
                  <a:gd name="T78" fmla="*/ 246 w 328"/>
                  <a:gd name="T79" fmla="*/ 53 h 276"/>
                  <a:gd name="T80" fmla="*/ 257 w 328"/>
                  <a:gd name="T81" fmla="*/ 60 h 276"/>
                  <a:gd name="T82" fmla="*/ 265 w 328"/>
                  <a:gd name="T83" fmla="*/ 59 h 276"/>
                  <a:gd name="T84" fmla="*/ 277 w 328"/>
                  <a:gd name="T85" fmla="*/ 49 h 276"/>
                  <a:gd name="T86" fmla="*/ 289 w 328"/>
                  <a:gd name="T87" fmla="*/ 29 h 276"/>
                  <a:gd name="T88" fmla="*/ 296 w 328"/>
                  <a:gd name="T89" fmla="*/ 10 h 276"/>
                  <a:gd name="T90" fmla="*/ 300 w 328"/>
                  <a:gd name="T91" fmla="*/ 2 h 276"/>
                  <a:gd name="T92" fmla="*/ 303 w 328"/>
                  <a:gd name="T93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28" h="276">
                    <a:moveTo>
                      <a:pt x="304" y="2"/>
                    </a:moveTo>
                    <a:lnTo>
                      <a:pt x="309" y="12"/>
                    </a:lnTo>
                    <a:lnTo>
                      <a:pt x="314" y="27"/>
                    </a:lnTo>
                    <a:lnTo>
                      <a:pt x="319" y="43"/>
                    </a:lnTo>
                    <a:lnTo>
                      <a:pt x="322" y="61"/>
                    </a:lnTo>
                    <a:lnTo>
                      <a:pt x="325" y="80"/>
                    </a:lnTo>
                    <a:lnTo>
                      <a:pt x="327" y="99"/>
                    </a:lnTo>
                    <a:lnTo>
                      <a:pt x="328" y="117"/>
                    </a:lnTo>
                    <a:lnTo>
                      <a:pt x="328" y="131"/>
                    </a:lnTo>
                    <a:lnTo>
                      <a:pt x="326" y="154"/>
                    </a:lnTo>
                    <a:lnTo>
                      <a:pt x="323" y="167"/>
                    </a:lnTo>
                    <a:lnTo>
                      <a:pt x="321" y="171"/>
                    </a:lnTo>
                    <a:lnTo>
                      <a:pt x="318" y="176"/>
                    </a:lnTo>
                    <a:lnTo>
                      <a:pt x="313" y="180"/>
                    </a:lnTo>
                    <a:lnTo>
                      <a:pt x="307" y="183"/>
                    </a:lnTo>
                    <a:lnTo>
                      <a:pt x="296" y="189"/>
                    </a:lnTo>
                    <a:lnTo>
                      <a:pt x="288" y="193"/>
                    </a:lnTo>
                    <a:lnTo>
                      <a:pt x="285" y="192"/>
                    </a:lnTo>
                    <a:lnTo>
                      <a:pt x="283" y="190"/>
                    </a:lnTo>
                    <a:lnTo>
                      <a:pt x="281" y="189"/>
                    </a:lnTo>
                    <a:lnTo>
                      <a:pt x="279" y="186"/>
                    </a:lnTo>
                    <a:lnTo>
                      <a:pt x="278" y="185"/>
                    </a:lnTo>
                    <a:lnTo>
                      <a:pt x="277" y="185"/>
                    </a:lnTo>
                    <a:lnTo>
                      <a:pt x="274" y="186"/>
                    </a:lnTo>
                    <a:lnTo>
                      <a:pt x="271" y="187"/>
                    </a:lnTo>
                    <a:lnTo>
                      <a:pt x="263" y="193"/>
                    </a:lnTo>
                    <a:lnTo>
                      <a:pt x="255" y="201"/>
                    </a:lnTo>
                    <a:lnTo>
                      <a:pt x="236" y="219"/>
                    </a:lnTo>
                    <a:lnTo>
                      <a:pt x="218" y="233"/>
                    </a:lnTo>
                    <a:lnTo>
                      <a:pt x="209" y="239"/>
                    </a:lnTo>
                    <a:lnTo>
                      <a:pt x="199" y="246"/>
                    </a:lnTo>
                    <a:lnTo>
                      <a:pt x="187" y="253"/>
                    </a:lnTo>
                    <a:lnTo>
                      <a:pt x="173" y="259"/>
                    </a:lnTo>
                    <a:lnTo>
                      <a:pt x="157" y="265"/>
                    </a:lnTo>
                    <a:lnTo>
                      <a:pt x="141" y="271"/>
                    </a:lnTo>
                    <a:lnTo>
                      <a:pt x="121" y="275"/>
                    </a:lnTo>
                    <a:lnTo>
                      <a:pt x="102" y="276"/>
                    </a:lnTo>
                    <a:lnTo>
                      <a:pt x="82" y="276"/>
                    </a:lnTo>
                    <a:lnTo>
                      <a:pt x="63" y="275"/>
                    </a:lnTo>
                    <a:lnTo>
                      <a:pt x="45" y="272"/>
                    </a:lnTo>
                    <a:lnTo>
                      <a:pt x="31" y="268"/>
                    </a:lnTo>
                    <a:lnTo>
                      <a:pt x="24" y="265"/>
                    </a:lnTo>
                    <a:lnTo>
                      <a:pt x="18" y="263"/>
                    </a:lnTo>
                    <a:lnTo>
                      <a:pt x="13" y="259"/>
                    </a:lnTo>
                    <a:lnTo>
                      <a:pt x="9" y="255"/>
                    </a:lnTo>
                    <a:lnTo>
                      <a:pt x="5" y="250"/>
                    </a:lnTo>
                    <a:lnTo>
                      <a:pt x="3" y="245"/>
                    </a:lnTo>
                    <a:lnTo>
                      <a:pt x="0" y="239"/>
                    </a:lnTo>
                    <a:lnTo>
                      <a:pt x="0" y="233"/>
                    </a:lnTo>
                    <a:lnTo>
                      <a:pt x="2" y="221"/>
                    </a:lnTo>
                    <a:lnTo>
                      <a:pt x="4" y="211"/>
                    </a:lnTo>
                    <a:lnTo>
                      <a:pt x="7" y="200"/>
                    </a:lnTo>
                    <a:lnTo>
                      <a:pt x="13" y="190"/>
                    </a:lnTo>
                    <a:lnTo>
                      <a:pt x="22" y="182"/>
                    </a:lnTo>
                    <a:lnTo>
                      <a:pt x="31" y="171"/>
                    </a:lnTo>
                    <a:lnTo>
                      <a:pt x="43" y="162"/>
                    </a:lnTo>
                    <a:lnTo>
                      <a:pt x="56" y="150"/>
                    </a:lnTo>
                    <a:lnTo>
                      <a:pt x="70" y="136"/>
                    </a:lnTo>
                    <a:lnTo>
                      <a:pt x="85" y="120"/>
                    </a:lnTo>
                    <a:lnTo>
                      <a:pt x="99" y="104"/>
                    </a:lnTo>
                    <a:lnTo>
                      <a:pt x="111" y="86"/>
                    </a:lnTo>
                    <a:lnTo>
                      <a:pt x="123" y="68"/>
                    </a:lnTo>
                    <a:lnTo>
                      <a:pt x="132" y="51"/>
                    </a:lnTo>
                    <a:lnTo>
                      <a:pt x="141" y="37"/>
                    </a:lnTo>
                    <a:lnTo>
                      <a:pt x="145" y="25"/>
                    </a:lnTo>
                    <a:lnTo>
                      <a:pt x="148" y="19"/>
                    </a:lnTo>
                    <a:lnTo>
                      <a:pt x="151" y="16"/>
                    </a:lnTo>
                    <a:lnTo>
                      <a:pt x="155" y="12"/>
                    </a:lnTo>
                    <a:lnTo>
                      <a:pt x="158" y="10"/>
                    </a:lnTo>
                    <a:lnTo>
                      <a:pt x="167" y="6"/>
                    </a:lnTo>
                    <a:lnTo>
                      <a:pt x="177" y="4"/>
                    </a:lnTo>
                    <a:lnTo>
                      <a:pt x="187" y="5"/>
                    </a:lnTo>
                    <a:lnTo>
                      <a:pt x="196" y="6"/>
                    </a:lnTo>
                    <a:lnTo>
                      <a:pt x="205" y="9"/>
                    </a:lnTo>
                    <a:lnTo>
                      <a:pt x="213" y="12"/>
                    </a:lnTo>
                    <a:lnTo>
                      <a:pt x="219" y="18"/>
                    </a:lnTo>
                    <a:lnTo>
                      <a:pt x="225" y="25"/>
                    </a:lnTo>
                    <a:lnTo>
                      <a:pt x="232" y="35"/>
                    </a:lnTo>
                    <a:lnTo>
                      <a:pt x="239" y="44"/>
                    </a:lnTo>
                    <a:lnTo>
                      <a:pt x="246" y="53"/>
                    </a:lnTo>
                    <a:lnTo>
                      <a:pt x="253" y="59"/>
                    </a:lnTo>
                    <a:lnTo>
                      <a:pt x="257" y="60"/>
                    </a:lnTo>
                    <a:lnTo>
                      <a:pt x="262" y="60"/>
                    </a:lnTo>
                    <a:lnTo>
                      <a:pt x="265" y="59"/>
                    </a:lnTo>
                    <a:lnTo>
                      <a:pt x="270" y="56"/>
                    </a:lnTo>
                    <a:lnTo>
                      <a:pt x="277" y="49"/>
                    </a:lnTo>
                    <a:lnTo>
                      <a:pt x="284" y="38"/>
                    </a:lnTo>
                    <a:lnTo>
                      <a:pt x="289" y="29"/>
                    </a:lnTo>
                    <a:lnTo>
                      <a:pt x="293" y="18"/>
                    </a:lnTo>
                    <a:lnTo>
                      <a:pt x="296" y="10"/>
                    </a:lnTo>
                    <a:lnTo>
                      <a:pt x="299" y="4"/>
                    </a:lnTo>
                    <a:lnTo>
                      <a:pt x="300" y="2"/>
                    </a:lnTo>
                    <a:lnTo>
                      <a:pt x="301" y="0"/>
                    </a:lnTo>
                    <a:lnTo>
                      <a:pt x="303" y="0"/>
                    </a:lnTo>
                    <a:lnTo>
                      <a:pt x="304" y="2"/>
                    </a:lnTo>
                    <a:close/>
                  </a:path>
                </a:pathLst>
              </a:custGeom>
              <a:solidFill>
                <a:srgbClr val="6880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24" name="Freeform 110">
                <a:extLst>
                  <a:ext uri="{FF2B5EF4-FFF2-40B4-BE49-F238E27FC236}">
                    <a16:creationId xmlns:a16="http://schemas.microsoft.com/office/drawing/2014/main" id="{28D5F18F-5AA2-4B73-806D-BC768445D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4154" y="6648458"/>
                <a:ext cx="200028" cy="139700"/>
              </a:xfrm>
              <a:custGeom>
                <a:avLst/>
                <a:gdLst>
                  <a:gd name="T0" fmla="*/ 357 w 379"/>
                  <a:gd name="T1" fmla="*/ 11 h 263"/>
                  <a:gd name="T2" fmla="*/ 368 w 379"/>
                  <a:gd name="T3" fmla="*/ 41 h 263"/>
                  <a:gd name="T4" fmla="*/ 376 w 379"/>
                  <a:gd name="T5" fmla="*/ 76 h 263"/>
                  <a:gd name="T6" fmla="*/ 379 w 379"/>
                  <a:gd name="T7" fmla="*/ 111 h 263"/>
                  <a:gd name="T8" fmla="*/ 378 w 379"/>
                  <a:gd name="T9" fmla="*/ 137 h 263"/>
                  <a:gd name="T10" fmla="*/ 375 w 379"/>
                  <a:gd name="T11" fmla="*/ 154 h 263"/>
                  <a:gd name="T12" fmla="*/ 371 w 379"/>
                  <a:gd name="T13" fmla="*/ 164 h 263"/>
                  <a:gd name="T14" fmla="*/ 362 w 379"/>
                  <a:gd name="T15" fmla="*/ 171 h 263"/>
                  <a:gd name="T16" fmla="*/ 341 w 379"/>
                  <a:gd name="T17" fmla="*/ 181 h 263"/>
                  <a:gd name="T18" fmla="*/ 329 w 379"/>
                  <a:gd name="T19" fmla="*/ 183 h 263"/>
                  <a:gd name="T20" fmla="*/ 325 w 379"/>
                  <a:gd name="T21" fmla="*/ 180 h 263"/>
                  <a:gd name="T22" fmla="*/ 321 w 379"/>
                  <a:gd name="T23" fmla="*/ 176 h 263"/>
                  <a:gd name="T24" fmla="*/ 316 w 379"/>
                  <a:gd name="T25" fmla="*/ 177 h 263"/>
                  <a:gd name="T26" fmla="*/ 305 w 379"/>
                  <a:gd name="T27" fmla="*/ 185 h 263"/>
                  <a:gd name="T28" fmla="*/ 271 w 379"/>
                  <a:gd name="T29" fmla="*/ 209 h 263"/>
                  <a:gd name="T30" fmla="*/ 243 w 379"/>
                  <a:gd name="T31" fmla="*/ 228 h 263"/>
                  <a:gd name="T32" fmla="*/ 217 w 379"/>
                  <a:gd name="T33" fmla="*/ 242 h 263"/>
                  <a:gd name="T34" fmla="*/ 182 w 379"/>
                  <a:gd name="T35" fmla="*/ 253 h 263"/>
                  <a:gd name="T36" fmla="*/ 141 w 379"/>
                  <a:gd name="T37" fmla="*/ 262 h 263"/>
                  <a:gd name="T38" fmla="*/ 95 w 379"/>
                  <a:gd name="T39" fmla="*/ 263 h 263"/>
                  <a:gd name="T40" fmla="*/ 54 w 379"/>
                  <a:gd name="T41" fmla="*/ 259 h 263"/>
                  <a:gd name="T42" fmla="*/ 29 w 379"/>
                  <a:gd name="T43" fmla="*/ 253 h 263"/>
                  <a:gd name="T44" fmla="*/ 16 w 379"/>
                  <a:gd name="T45" fmla="*/ 248 h 263"/>
                  <a:gd name="T46" fmla="*/ 6 w 379"/>
                  <a:gd name="T47" fmla="*/ 239 h 263"/>
                  <a:gd name="T48" fmla="*/ 2 w 379"/>
                  <a:gd name="T49" fmla="*/ 228 h 263"/>
                  <a:gd name="T50" fmla="*/ 2 w 379"/>
                  <a:gd name="T51" fmla="*/ 211 h 263"/>
                  <a:gd name="T52" fmla="*/ 10 w 379"/>
                  <a:gd name="T53" fmla="*/ 192 h 263"/>
                  <a:gd name="T54" fmla="*/ 25 w 379"/>
                  <a:gd name="T55" fmla="*/ 174 h 263"/>
                  <a:gd name="T56" fmla="*/ 50 w 379"/>
                  <a:gd name="T57" fmla="*/ 154 h 263"/>
                  <a:gd name="T58" fmla="*/ 82 w 379"/>
                  <a:gd name="T59" fmla="*/ 130 h 263"/>
                  <a:gd name="T60" fmla="*/ 114 w 379"/>
                  <a:gd name="T61" fmla="*/ 99 h 263"/>
                  <a:gd name="T62" fmla="*/ 142 w 379"/>
                  <a:gd name="T63" fmla="*/ 66 h 263"/>
                  <a:gd name="T64" fmla="*/ 162 w 379"/>
                  <a:gd name="T65" fmla="*/ 35 h 263"/>
                  <a:gd name="T66" fmla="*/ 171 w 379"/>
                  <a:gd name="T67" fmla="*/ 19 h 263"/>
                  <a:gd name="T68" fmla="*/ 179 w 379"/>
                  <a:gd name="T69" fmla="*/ 12 h 263"/>
                  <a:gd name="T70" fmla="*/ 193 w 379"/>
                  <a:gd name="T71" fmla="*/ 5 h 263"/>
                  <a:gd name="T72" fmla="*/ 215 w 379"/>
                  <a:gd name="T73" fmla="*/ 5 h 263"/>
                  <a:gd name="T74" fmla="*/ 237 w 379"/>
                  <a:gd name="T75" fmla="*/ 9 h 263"/>
                  <a:gd name="T76" fmla="*/ 252 w 379"/>
                  <a:gd name="T77" fmla="*/ 17 h 263"/>
                  <a:gd name="T78" fmla="*/ 268 w 379"/>
                  <a:gd name="T79" fmla="*/ 34 h 263"/>
                  <a:gd name="T80" fmla="*/ 284 w 379"/>
                  <a:gd name="T81" fmla="*/ 50 h 263"/>
                  <a:gd name="T82" fmla="*/ 297 w 379"/>
                  <a:gd name="T83" fmla="*/ 57 h 263"/>
                  <a:gd name="T84" fmla="*/ 307 w 379"/>
                  <a:gd name="T85" fmla="*/ 56 h 263"/>
                  <a:gd name="T86" fmla="*/ 320 w 379"/>
                  <a:gd name="T87" fmla="*/ 47 h 263"/>
                  <a:gd name="T88" fmla="*/ 333 w 379"/>
                  <a:gd name="T89" fmla="*/ 28 h 263"/>
                  <a:gd name="T90" fmla="*/ 341 w 379"/>
                  <a:gd name="T91" fmla="*/ 10 h 263"/>
                  <a:gd name="T92" fmla="*/ 346 w 379"/>
                  <a:gd name="T93" fmla="*/ 2 h 263"/>
                  <a:gd name="T94" fmla="*/ 350 w 379"/>
                  <a:gd name="T95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79" h="263">
                    <a:moveTo>
                      <a:pt x="351" y="2"/>
                    </a:moveTo>
                    <a:lnTo>
                      <a:pt x="357" y="11"/>
                    </a:lnTo>
                    <a:lnTo>
                      <a:pt x="363" y="25"/>
                    </a:lnTo>
                    <a:lnTo>
                      <a:pt x="368" y="41"/>
                    </a:lnTo>
                    <a:lnTo>
                      <a:pt x="372" y="59"/>
                    </a:lnTo>
                    <a:lnTo>
                      <a:pt x="376" y="76"/>
                    </a:lnTo>
                    <a:lnTo>
                      <a:pt x="378" y="94"/>
                    </a:lnTo>
                    <a:lnTo>
                      <a:pt x="379" y="111"/>
                    </a:lnTo>
                    <a:lnTo>
                      <a:pt x="378" y="125"/>
                    </a:lnTo>
                    <a:lnTo>
                      <a:pt x="378" y="137"/>
                    </a:lnTo>
                    <a:lnTo>
                      <a:pt x="377" y="147"/>
                    </a:lnTo>
                    <a:lnTo>
                      <a:pt x="375" y="154"/>
                    </a:lnTo>
                    <a:lnTo>
                      <a:pt x="373" y="160"/>
                    </a:lnTo>
                    <a:lnTo>
                      <a:pt x="371" y="164"/>
                    </a:lnTo>
                    <a:lnTo>
                      <a:pt x="366" y="168"/>
                    </a:lnTo>
                    <a:lnTo>
                      <a:pt x="362" y="171"/>
                    </a:lnTo>
                    <a:lnTo>
                      <a:pt x="354" y="175"/>
                    </a:lnTo>
                    <a:lnTo>
                      <a:pt x="341" y="181"/>
                    </a:lnTo>
                    <a:lnTo>
                      <a:pt x="333" y="183"/>
                    </a:lnTo>
                    <a:lnTo>
                      <a:pt x="329" y="183"/>
                    </a:lnTo>
                    <a:lnTo>
                      <a:pt x="327" y="182"/>
                    </a:lnTo>
                    <a:lnTo>
                      <a:pt x="325" y="180"/>
                    </a:lnTo>
                    <a:lnTo>
                      <a:pt x="322" y="177"/>
                    </a:lnTo>
                    <a:lnTo>
                      <a:pt x="321" y="176"/>
                    </a:lnTo>
                    <a:lnTo>
                      <a:pt x="319" y="176"/>
                    </a:lnTo>
                    <a:lnTo>
                      <a:pt x="316" y="177"/>
                    </a:lnTo>
                    <a:lnTo>
                      <a:pt x="313" y="179"/>
                    </a:lnTo>
                    <a:lnTo>
                      <a:pt x="305" y="185"/>
                    </a:lnTo>
                    <a:lnTo>
                      <a:pt x="294" y="192"/>
                    </a:lnTo>
                    <a:lnTo>
                      <a:pt x="271" y="209"/>
                    </a:lnTo>
                    <a:lnTo>
                      <a:pt x="252" y="223"/>
                    </a:lnTo>
                    <a:lnTo>
                      <a:pt x="243" y="228"/>
                    </a:lnTo>
                    <a:lnTo>
                      <a:pt x="230" y="234"/>
                    </a:lnTo>
                    <a:lnTo>
                      <a:pt x="217" y="242"/>
                    </a:lnTo>
                    <a:lnTo>
                      <a:pt x="200" y="248"/>
                    </a:lnTo>
                    <a:lnTo>
                      <a:pt x="182" y="253"/>
                    </a:lnTo>
                    <a:lnTo>
                      <a:pt x="162" y="258"/>
                    </a:lnTo>
                    <a:lnTo>
                      <a:pt x="141" y="262"/>
                    </a:lnTo>
                    <a:lnTo>
                      <a:pt x="118" y="263"/>
                    </a:lnTo>
                    <a:lnTo>
                      <a:pt x="95" y="263"/>
                    </a:lnTo>
                    <a:lnTo>
                      <a:pt x="74" y="262"/>
                    </a:lnTo>
                    <a:lnTo>
                      <a:pt x="54" y="259"/>
                    </a:lnTo>
                    <a:lnTo>
                      <a:pt x="36" y="256"/>
                    </a:lnTo>
                    <a:lnTo>
                      <a:pt x="29" y="253"/>
                    </a:lnTo>
                    <a:lnTo>
                      <a:pt x="22" y="250"/>
                    </a:lnTo>
                    <a:lnTo>
                      <a:pt x="16" y="248"/>
                    </a:lnTo>
                    <a:lnTo>
                      <a:pt x="10" y="243"/>
                    </a:lnTo>
                    <a:lnTo>
                      <a:pt x="6" y="239"/>
                    </a:lnTo>
                    <a:lnTo>
                      <a:pt x="4" y="234"/>
                    </a:lnTo>
                    <a:lnTo>
                      <a:pt x="2" y="228"/>
                    </a:lnTo>
                    <a:lnTo>
                      <a:pt x="0" y="223"/>
                    </a:lnTo>
                    <a:lnTo>
                      <a:pt x="2" y="211"/>
                    </a:lnTo>
                    <a:lnTo>
                      <a:pt x="5" y="201"/>
                    </a:lnTo>
                    <a:lnTo>
                      <a:pt x="10" y="192"/>
                    </a:lnTo>
                    <a:lnTo>
                      <a:pt x="16" y="182"/>
                    </a:lnTo>
                    <a:lnTo>
                      <a:pt x="25" y="174"/>
                    </a:lnTo>
                    <a:lnTo>
                      <a:pt x="36" y="164"/>
                    </a:lnTo>
                    <a:lnTo>
                      <a:pt x="50" y="154"/>
                    </a:lnTo>
                    <a:lnTo>
                      <a:pt x="66" y="143"/>
                    </a:lnTo>
                    <a:lnTo>
                      <a:pt x="82" y="130"/>
                    </a:lnTo>
                    <a:lnTo>
                      <a:pt x="99" y="114"/>
                    </a:lnTo>
                    <a:lnTo>
                      <a:pt x="114" y="99"/>
                    </a:lnTo>
                    <a:lnTo>
                      <a:pt x="129" y="81"/>
                    </a:lnTo>
                    <a:lnTo>
                      <a:pt x="142" y="66"/>
                    </a:lnTo>
                    <a:lnTo>
                      <a:pt x="154" y="49"/>
                    </a:lnTo>
                    <a:lnTo>
                      <a:pt x="162" y="35"/>
                    </a:lnTo>
                    <a:lnTo>
                      <a:pt x="168" y="24"/>
                    </a:lnTo>
                    <a:lnTo>
                      <a:pt x="171" y="19"/>
                    </a:lnTo>
                    <a:lnTo>
                      <a:pt x="175" y="15"/>
                    </a:lnTo>
                    <a:lnTo>
                      <a:pt x="179" y="12"/>
                    </a:lnTo>
                    <a:lnTo>
                      <a:pt x="183" y="9"/>
                    </a:lnTo>
                    <a:lnTo>
                      <a:pt x="193" y="5"/>
                    </a:lnTo>
                    <a:lnTo>
                      <a:pt x="205" y="4"/>
                    </a:lnTo>
                    <a:lnTo>
                      <a:pt x="215" y="5"/>
                    </a:lnTo>
                    <a:lnTo>
                      <a:pt x="227" y="6"/>
                    </a:lnTo>
                    <a:lnTo>
                      <a:pt x="237" y="9"/>
                    </a:lnTo>
                    <a:lnTo>
                      <a:pt x="245" y="12"/>
                    </a:lnTo>
                    <a:lnTo>
                      <a:pt x="252" y="17"/>
                    </a:lnTo>
                    <a:lnTo>
                      <a:pt x="261" y="24"/>
                    </a:lnTo>
                    <a:lnTo>
                      <a:pt x="268" y="34"/>
                    </a:lnTo>
                    <a:lnTo>
                      <a:pt x="276" y="43"/>
                    </a:lnTo>
                    <a:lnTo>
                      <a:pt x="284" y="50"/>
                    </a:lnTo>
                    <a:lnTo>
                      <a:pt x="293" y="56"/>
                    </a:lnTo>
                    <a:lnTo>
                      <a:pt x="297" y="57"/>
                    </a:lnTo>
                    <a:lnTo>
                      <a:pt x="302" y="57"/>
                    </a:lnTo>
                    <a:lnTo>
                      <a:pt x="307" y="56"/>
                    </a:lnTo>
                    <a:lnTo>
                      <a:pt x="312" y="54"/>
                    </a:lnTo>
                    <a:lnTo>
                      <a:pt x="320" y="47"/>
                    </a:lnTo>
                    <a:lnTo>
                      <a:pt x="327" y="37"/>
                    </a:lnTo>
                    <a:lnTo>
                      <a:pt x="333" y="28"/>
                    </a:lnTo>
                    <a:lnTo>
                      <a:pt x="338" y="18"/>
                    </a:lnTo>
                    <a:lnTo>
                      <a:pt x="341" y="10"/>
                    </a:lnTo>
                    <a:lnTo>
                      <a:pt x="345" y="3"/>
                    </a:lnTo>
                    <a:lnTo>
                      <a:pt x="346" y="2"/>
                    </a:lnTo>
                    <a:lnTo>
                      <a:pt x="347" y="0"/>
                    </a:lnTo>
                    <a:lnTo>
                      <a:pt x="350" y="0"/>
                    </a:lnTo>
                    <a:lnTo>
                      <a:pt x="351" y="2"/>
                    </a:lnTo>
                    <a:close/>
                  </a:path>
                </a:pathLst>
              </a:custGeom>
              <a:solidFill>
                <a:srgbClr val="6880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25" name="Freeform 111">
                <a:extLst>
                  <a:ext uri="{FF2B5EF4-FFF2-40B4-BE49-F238E27FC236}">
                    <a16:creationId xmlns:a16="http://schemas.microsoft.com/office/drawing/2014/main" id="{A3310EDE-3321-42CC-B958-D15620685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39583" y="5962657"/>
                <a:ext cx="136527" cy="725488"/>
              </a:xfrm>
              <a:custGeom>
                <a:avLst/>
                <a:gdLst>
                  <a:gd name="T0" fmla="*/ 216 w 260"/>
                  <a:gd name="T1" fmla="*/ 0 h 1372"/>
                  <a:gd name="T2" fmla="*/ 42 w 260"/>
                  <a:gd name="T3" fmla="*/ 0 h 1372"/>
                  <a:gd name="T4" fmla="*/ 34 w 260"/>
                  <a:gd name="T5" fmla="*/ 1 h 1372"/>
                  <a:gd name="T6" fmla="*/ 26 w 260"/>
                  <a:gd name="T7" fmla="*/ 4 h 1372"/>
                  <a:gd name="T8" fmla="*/ 19 w 260"/>
                  <a:gd name="T9" fmla="*/ 7 h 1372"/>
                  <a:gd name="T10" fmla="*/ 11 w 260"/>
                  <a:gd name="T11" fmla="*/ 13 h 1372"/>
                  <a:gd name="T12" fmla="*/ 7 w 260"/>
                  <a:gd name="T13" fmla="*/ 19 h 1372"/>
                  <a:gd name="T14" fmla="*/ 2 w 260"/>
                  <a:gd name="T15" fmla="*/ 27 h 1372"/>
                  <a:gd name="T16" fmla="*/ 0 w 260"/>
                  <a:gd name="T17" fmla="*/ 35 h 1372"/>
                  <a:gd name="T18" fmla="*/ 0 w 260"/>
                  <a:gd name="T19" fmla="*/ 44 h 1372"/>
                  <a:gd name="T20" fmla="*/ 0 w 260"/>
                  <a:gd name="T21" fmla="*/ 1328 h 1372"/>
                  <a:gd name="T22" fmla="*/ 0 w 260"/>
                  <a:gd name="T23" fmla="*/ 1338 h 1372"/>
                  <a:gd name="T24" fmla="*/ 2 w 260"/>
                  <a:gd name="T25" fmla="*/ 1345 h 1372"/>
                  <a:gd name="T26" fmla="*/ 7 w 260"/>
                  <a:gd name="T27" fmla="*/ 1353 h 1372"/>
                  <a:gd name="T28" fmla="*/ 11 w 260"/>
                  <a:gd name="T29" fmla="*/ 1359 h 1372"/>
                  <a:gd name="T30" fmla="*/ 19 w 260"/>
                  <a:gd name="T31" fmla="*/ 1365 h 1372"/>
                  <a:gd name="T32" fmla="*/ 26 w 260"/>
                  <a:gd name="T33" fmla="*/ 1369 h 1372"/>
                  <a:gd name="T34" fmla="*/ 34 w 260"/>
                  <a:gd name="T35" fmla="*/ 1371 h 1372"/>
                  <a:gd name="T36" fmla="*/ 42 w 260"/>
                  <a:gd name="T37" fmla="*/ 1372 h 1372"/>
                  <a:gd name="T38" fmla="*/ 216 w 260"/>
                  <a:gd name="T39" fmla="*/ 1372 h 1372"/>
                  <a:gd name="T40" fmla="*/ 225 w 260"/>
                  <a:gd name="T41" fmla="*/ 1371 h 1372"/>
                  <a:gd name="T42" fmla="*/ 232 w 260"/>
                  <a:gd name="T43" fmla="*/ 1369 h 1372"/>
                  <a:gd name="T44" fmla="*/ 241 w 260"/>
                  <a:gd name="T45" fmla="*/ 1365 h 1372"/>
                  <a:gd name="T46" fmla="*/ 247 w 260"/>
                  <a:gd name="T47" fmla="*/ 1359 h 1372"/>
                  <a:gd name="T48" fmla="*/ 251 w 260"/>
                  <a:gd name="T49" fmla="*/ 1353 h 1372"/>
                  <a:gd name="T50" fmla="*/ 256 w 260"/>
                  <a:gd name="T51" fmla="*/ 1345 h 1372"/>
                  <a:gd name="T52" fmla="*/ 259 w 260"/>
                  <a:gd name="T53" fmla="*/ 1338 h 1372"/>
                  <a:gd name="T54" fmla="*/ 260 w 260"/>
                  <a:gd name="T55" fmla="*/ 1328 h 1372"/>
                  <a:gd name="T56" fmla="*/ 260 w 260"/>
                  <a:gd name="T57" fmla="*/ 44 h 1372"/>
                  <a:gd name="T58" fmla="*/ 259 w 260"/>
                  <a:gd name="T59" fmla="*/ 35 h 1372"/>
                  <a:gd name="T60" fmla="*/ 256 w 260"/>
                  <a:gd name="T61" fmla="*/ 27 h 1372"/>
                  <a:gd name="T62" fmla="*/ 251 w 260"/>
                  <a:gd name="T63" fmla="*/ 19 h 1372"/>
                  <a:gd name="T64" fmla="*/ 247 w 260"/>
                  <a:gd name="T65" fmla="*/ 13 h 1372"/>
                  <a:gd name="T66" fmla="*/ 241 w 260"/>
                  <a:gd name="T67" fmla="*/ 7 h 1372"/>
                  <a:gd name="T68" fmla="*/ 232 w 260"/>
                  <a:gd name="T69" fmla="*/ 4 h 1372"/>
                  <a:gd name="T70" fmla="*/ 225 w 260"/>
                  <a:gd name="T71" fmla="*/ 1 h 1372"/>
                  <a:gd name="T72" fmla="*/ 216 w 260"/>
                  <a:gd name="T73" fmla="*/ 0 h 1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0" h="1372">
                    <a:moveTo>
                      <a:pt x="216" y="0"/>
                    </a:moveTo>
                    <a:lnTo>
                      <a:pt x="42" y="0"/>
                    </a:lnTo>
                    <a:lnTo>
                      <a:pt x="34" y="1"/>
                    </a:lnTo>
                    <a:lnTo>
                      <a:pt x="26" y="4"/>
                    </a:lnTo>
                    <a:lnTo>
                      <a:pt x="19" y="7"/>
                    </a:lnTo>
                    <a:lnTo>
                      <a:pt x="11" y="13"/>
                    </a:lnTo>
                    <a:lnTo>
                      <a:pt x="7" y="19"/>
                    </a:lnTo>
                    <a:lnTo>
                      <a:pt x="2" y="27"/>
                    </a:lnTo>
                    <a:lnTo>
                      <a:pt x="0" y="35"/>
                    </a:lnTo>
                    <a:lnTo>
                      <a:pt x="0" y="44"/>
                    </a:lnTo>
                    <a:lnTo>
                      <a:pt x="0" y="1328"/>
                    </a:lnTo>
                    <a:lnTo>
                      <a:pt x="0" y="1338"/>
                    </a:lnTo>
                    <a:lnTo>
                      <a:pt x="2" y="1345"/>
                    </a:lnTo>
                    <a:lnTo>
                      <a:pt x="7" y="1353"/>
                    </a:lnTo>
                    <a:lnTo>
                      <a:pt x="11" y="1359"/>
                    </a:lnTo>
                    <a:lnTo>
                      <a:pt x="19" y="1365"/>
                    </a:lnTo>
                    <a:lnTo>
                      <a:pt x="26" y="1369"/>
                    </a:lnTo>
                    <a:lnTo>
                      <a:pt x="34" y="1371"/>
                    </a:lnTo>
                    <a:lnTo>
                      <a:pt x="42" y="1372"/>
                    </a:lnTo>
                    <a:lnTo>
                      <a:pt x="216" y="1372"/>
                    </a:lnTo>
                    <a:lnTo>
                      <a:pt x="225" y="1371"/>
                    </a:lnTo>
                    <a:lnTo>
                      <a:pt x="232" y="1369"/>
                    </a:lnTo>
                    <a:lnTo>
                      <a:pt x="241" y="1365"/>
                    </a:lnTo>
                    <a:lnTo>
                      <a:pt x="247" y="1359"/>
                    </a:lnTo>
                    <a:lnTo>
                      <a:pt x="251" y="1353"/>
                    </a:lnTo>
                    <a:lnTo>
                      <a:pt x="256" y="1345"/>
                    </a:lnTo>
                    <a:lnTo>
                      <a:pt x="259" y="1338"/>
                    </a:lnTo>
                    <a:lnTo>
                      <a:pt x="260" y="1328"/>
                    </a:lnTo>
                    <a:lnTo>
                      <a:pt x="260" y="44"/>
                    </a:lnTo>
                    <a:lnTo>
                      <a:pt x="259" y="35"/>
                    </a:lnTo>
                    <a:lnTo>
                      <a:pt x="256" y="27"/>
                    </a:lnTo>
                    <a:lnTo>
                      <a:pt x="251" y="19"/>
                    </a:lnTo>
                    <a:lnTo>
                      <a:pt x="247" y="13"/>
                    </a:lnTo>
                    <a:lnTo>
                      <a:pt x="241" y="7"/>
                    </a:lnTo>
                    <a:lnTo>
                      <a:pt x="232" y="4"/>
                    </a:lnTo>
                    <a:lnTo>
                      <a:pt x="225" y="1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4C6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26" name="Freeform 112">
                <a:extLst>
                  <a:ext uri="{FF2B5EF4-FFF2-40B4-BE49-F238E27FC236}">
                    <a16:creationId xmlns:a16="http://schemas.microsoft.com/office/drawing/2014/main" id="{C5E050BE-6F5F-4080-BFE5-5DB098B58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80831" y="5813432"/>
                <a:ext cx="136527" cy="874713"/>
              </a:xfrm>
              <a:custGeom>
                <a:avLst/>
                <a:gdLst>
                  <a:gd name="T0" fmla="*/ 216 w 260"/>
                  <a:gd name="T1" fmla="*/ 0 h 1653"/>
                  <a:gd name="T2" fmla="*/ 43 w 260"/>
                  <a:gd name="T3" fmla="*/ 0 h 1653"/>
                  <a:gd name="T4" fmla="*/ 35 w 260"/>
                  <a:gd name="T5" fmla="*/ 1 h 1653"/>
                  <a:gd name="T6" fmla="*/ 26 w 260"/>
                  <a:gd name="T7" fmla="*/ 3 h 1653"/>
                  <a:gd name="T8" fmla="*/ 19 w 260"/>
                  <a:gd name="T9" fmla="*/ 7 h 1653"/>
                  <a:gd name="T10" fmla="*/ 12 w 260"/>
                  <a:gd name="T11" fmla="*/ 13 h 1653"/>
                  <a:gd name="T12" fmla="*/ 7 w 260"/>
                  <a:gd name="T13" fmla="*/ 19 h 1653"/>
                  <a:gd name="T14" fmla="*/ 4 w 260"/>
                  <a:gd name="T15" fmla="*/ 26 h 1653"/>
                  <a:gd name="T16" fmla="*/ 0 w 260"/>
                  <a:gd name="T17" fmla="*/ 34 h 1653"/>
                  <a:gd name="T18" fmla="*/ 0 w 260"/>
                  <a:gd name="T19" fmla="*/ 44 h 1653"/>
                  <a:gd name="T20" fmla="*/ 0 w 260"/>
                  <a:gd name="T21" fmla="*/ 1609 h 1653"/>
                  <a:gd name="T22" fmla="*/ 0 w 260"/>
                  <a:gd name="T23" fmla="*/ 1619 h 1653"/>
                  <a:gd name="T24" fmla="*/ 4 w 260"/>
                  <a:gd name="T25" fmla="*/ 1626 h 1653"/>
                  <a:gd name="T26" fmla="*/ 7 w 260"/>
                  <a:gd name="T27" fmla="*/ 1634 h 1653"/>
                  <a:gd name="T28" fmla="*/ 12 w 260"/>
                  <a:gd name="T29" fmla="*/ 1640 h 1653"/>
                  <a:gd name="T30" fmla="*/ 19 w 260"/>
                  <a:gd name="T31" fmla="*/ 1646 h 1653"/>
                  <a:gd name="T32" fmla="*/ 26 w 260"/>
                  <a:gd name="T33" fmla="*/ 1650 h 1653"/>
                  <a:gd name="T34" fmla="*/ 35 w 260"/>
                  <a:gd name="T35" fmla="*/ 1652 h 1653"/>
                  <a:gd name="T36" fmla="*/ 43 w 260"/>
                  <a:gd name="T37" fmla="*/ 1653 h 1653"/>
                  <a:gd name="T38" fmla="*/ 216 w 260"/>
                  <a:gd name="T39" fmla="*/ 1653 h 1653"/>
                  <a:gd name="T40" fmla="*/ 226 w 260"/>
                  <a:gd name="T41" fmla="*/ 1652 h 1653"/>
                  <a:gd name="T42" fmla="*/ 233 w 260"/>
                  <a:gd name="T43" fmla="*/ 1650 h 1653"/>
                  <a:gd name="T44" fmla="*/ 241 w 260"/>
                  <a:gd name="T45" fmla="*/ 1646 h 1653"/>
                  <a:gd name="T46" fmla="*/ 247 w 260"/>
                  <a:gd name="T47" fmla="*/ 1640 h 1653"/>
                  <a:gd name="T48" fmla="*/ 253 w 260"/>
                  <a:gd name="T49" fmla="*/ 1634 h 1653"/>
                  <a:gd name="T50" fmla="*/ 257 w 260"/>
                  <a:gd name="T51" fmla="*/ 1626 h 1653"/>
                  <a:gd name="T52" fmla="*/ 259 w 260"/>
                  <a:gd name="T53" fmla="*/ 1619 h 1653"/>
                  <a:gd name="T54" fmla="*/ 260 w 260"/>
                  <a:gd name="T55" fmla="*/ 1609 h 1653"/>
                  <a:gd name="T56" fmla="*/ 260 w 260"/>
                  <a:gd name="T57" fmla="*/ 44 h 1653"/>
                  <a:gd name="T58" fmla="*/ 259 w 260"/>
                  <a:gd name="T59" fmla="*/ 34 h 1653"/>
                  <a:gd name="T60" fmla="*/ 257 w 260"/>
                  <a:gd name="T61" fmla="*/ 26 h 1653"/>
                  <a:gd name="T62" fmla="*/ 253 w 260"/>
                  <a:gd name="T63" fmla="*/ 19 h 1653"/>
                  <a:gd name="T64" fmla="*/ 247 w 260"/>
                  <a:gd name="T65" fmla="*/ 13 h 1653"/>
                  <a:gd name="T66" fmla="*/ 241 w 260"/>
                  <a:gd name="T67" fmla="*/ 7 h 1653"/>
                  <a:gd name="T68" fmla="*/ 233 w 260"/>
                  <a:gd name="T69" fmla="*/ 3 h 1653"/>
                  <a:gd name="T70" fmla="*/ 226 w 260"/>
                  <a:gd name="T71" fmla="*/ 1 h 1653"/>
                  <a:gd name="T72" fmla="*/ 216 w 260"/>
                  <a:gd name="T73" fmla="*/ 0 h 1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0" h="1653">
                    <a:moveTo>
                      <a:pt x="216" y="0"/>
                    </a:moveTo>
                    <a:lnTo>
                      <a:pt x="43" y="0"/>
                    </a:lnTo>
                    <a:lnTo>
                      <a:pt x="35" y="1"/>
                    </a:lnTo>
                    <a:lnTo>
                      <a:pt x="26" y="3"/>
                    </a:lnTo>
                    <a:lnTo>
                      <a:pt x="19" y="7"/>
                    </a:lnTo>
                    <a:lnTo>
                      <a:pt x="12" y="13"/>
                    </a:lnTo>
                    <a:lnTo>
                      <a:pt x="7" y="19"/>
                    </a:lnTo>
                    <a:lnTo>
                      <a:pt x="4" y="26"/>
                    </a:lnTo>
                    <a:lnTo>
                      <a:pt x="0" y="34"/>
                    </a:lnTo>
                    <a:lnTo>
                      <a:pt x="0" y="44"/>
                    </a:lnTo>
                    <a:lnTo>
                      <a:pt x="0" y="1609"/>
                    </a:lnTo>
                    <a:lnTo>
                      <a:pt x="0" y="1619"/>
                    </a:lnTo>
                    <a:lnTo>
                      <a:pt x="4" y="1626"/>
                    </a:lnTo>
                    <a:lnTo>
                      <a:pt x="7" y="1634"/>
                    </a:lnTo>
                    <a:lnTo>
                      <a:pt x="12" y="1640"/>
                    </a:lnTo>
                    <a:lnTo>
                      <a:pt x="19" y="1646"/>
                    </a:lnTo>
                    <a:lnTo>
                      <a:pt x="26" y="1650"/>
                    </a:lnTo>
                    <a:lnTo>
                      <a:pt x="35" y="1652"/>
                    </a:lnTo>
                    <a:lnTo>
                      <a:pt x="43" y="1653"/>
                    </a:lnTo>
                    <a:lnTo>
                      <a:pt x="216" y="1653"/>
                    </a:lnTo>
                    <a:lnTo>
                      <a:pt x="226" y="1652"/>
                    </a:lnTo>
                    <a:lnTo>
                      <a:pt x="233" y="1650"/>
                    </a:lnTo>
                    <a:lnTo>
                      <a:pt x="241" y="1646"/>
                    </a:lnTo>
                    <a:lnTo>
                      <a:pt x="247" y="1640"/>
                    </a:lnTo>
                    <a:lnTo>
                      <a:pt x="253" y="1634"/>
                    </a:lnTo>
                    <a:lnTo>
                      <a:pt x="257" y="1626"/>
                    </a:lnTo>
                    <a:lnTo>
                      <a:pt x="259" y="1619"/>
                    </a:lnTo>
                    <a:lnTo>
                      <a:pt x="260" y="1609"/>
                    </a:lnTo>
                    <a:lnTo>
                      <a:pt x="260" y="44"/>
                    </a:lnTo>
                    <a:lnTo>
                      <a:pt x="259" y="34"/>
                    </a:lnTo>
                    <a:lnTo>
                      <a:pt x="257" y="26"/>
                    </a:lnTo>
                    <a:lnTo>
                      <a:pt x="253" y="19"/>
                    </a:lnTo>
                    <a:lnTo>
                      <a:pt x="247" y="13"/>
                    </a:lnTo>
                    <a:lnTo>
                      <a:pt x="241" y="7"/>
                    </a:lnTo>
                    <a:lnTo>
                      <a:pt x="233" y="3"/>
                    </a:lnTo>
                    <a:lnTo>
                      <a:pt x="226" y="1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4C6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27" name="Freeform 113">
                <a:extLst>
                  <a:ext uri="{FF2B5EF4-FFF2-40B4-BE49-F238E27FC236}">
                    <a16:creationId xmlns:a16="http://schemas.microsoft.com/office/drawing/2014/main" id="{47F4669A-9193-4769-A994-B3C82F471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12525" y="5202244"/>
                <a:ext cx="477845" cy="322263"/>
              </a:xfrm>
              <a:custGeom>
                <a:avLst/>
                <a:gdLst>
                  <a:gd name="T0" fmla="*/ 903 w 904"/>
                  <a:gd name="T1" fmla="*/ 442 h 609"/>
                  <a:gd name="T2" fmla="*/ 904 w 904"/>
                  <a:gd name="T3" fmla="*/ 442 h 609"/>
                  <a:gd name="T4" fmla="*/ 903 w 904"/>
                  <a:gd name="T5" fmla="*/ 442 h 609"/>
                  <a:gd name="T6" fmla="*/ 101 w 904"/>
                  <a:gd name="T7" fmla="*/ 0 h 609"/>
                  <a:gd name="T8" fmla="*/ 101 w 904"/>
                  <a:gd name="T9" fmla="*/ 0 h 609"/>
                  <a:gd name="T10" fmla="*/ 101 w 904"/>
                  <a:gd name="T11" fmla="*/ 0 h 609"/>
                  <a:gd name="T12" fmla="*/ 0 w 904"/>
                  <a:gd name="T13" fmla="*/ 183 h 609"/>
                  <a:gd name="T14" fmla="*/ 0 w 904"/>
                  <a:gd name="T15" fmla="*/ 183 h 609"/>
                  <a:gd name="T16" fmla="*/ 0 w 904"/>
                  <a:gd name="T17" fmla="*/ 184 h 609"/>
                  <a:gd name="T18" fmla="*/ 727 w 904"/>
                  <a:gd name="T19" fmla="*/ 609 h 609"/>
                  <a:gd name="T20" fmla="*/ 747 w 904"/>
                  <a:gd name="T21" fmla="*/ 585 h 609"/>
                  <a:gd name="T22" fmla="*/ 797 w 904"/>
                  <a:gd name="T23" fmla="*/ 533 h 609"/>
                  <a:gd name="T24" fmla="*/ 827 w 904"/>
                  <a:gd name="T25" fmla="*/ 503 h 609"/>
                  <a:gd name="T26" fmla="*/ 856 w 904"/>
                  <a:gd name="T27" fmla="*/ 476 h 609"/>
                  <a:gd name="T28" fmla="*/ 870 w 904"/>
                  <a:gd name="T29" fmla="*/ 464 h 609"/>
                  <a:gd name="T30" fmla="*/ 882 w 904"/>
                  <a:gd name="T31" fmla="*/ 455 h 609"/>
                  <a:gd name="T32" fmla="*/ 894 w 904"/>
                  <a:gd name="T33" fmla="*/ 448 h 609"/>
                  <a:gd name="T34" fmla="*/ 903 w 904"/>
                  <a:gd name="T35" fmla="*/ 44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4" h="609">
                    <a:moveTo>
                      <a:pt x="903" y="442"/>
                    </a:moveTo>
                    <a:lnTo>
                      <a:pt x="904" y="442"/>
                    </a:lnTo>
                    <a:lnTo>
                      <a:pt x="903" y="442"/>
                    </a:lnTo>
                    <a:lnTo>
                      <a:pt x="101" y="0"/>
                    </a:lnTo>
                    <a:lnTo>
                      <a:pt x="101" y="0"/>
                    </a:lnTo>
                    <a:lnTo>
                      <a:pt x="101" y="0"/>
                    </a:lnTo>
                    <a:lnTo>
                      <a:pt x="0" y="183"/>
                    </a:lnTo>
                    <a:lnTo>
                      <a:pt x="0" y="183"/>
                    </a:lnTo>
                    <a:lnTo>
                      <a:pt x="0" y="184"/>
                    </a:lnTo>
                    <a:lnTo>
                      <a:pt x="727" y="609"/>
                    </a:lnTo>
                    <a:lnTo>
                      <a:pt x="747" y="585"/>
                    </a:lnTo>
                    <a:lnTo>
                      <a:pt x="797" y="533"/>
                    </a:lnTo>
                    <a:lnTo>
                      <a:pt x="827" y="503"/>
                    </a:lnTo>
                    <a:lnTo>
                      <a:pt x="856" y="476"/>
                    </a:lnTo>
                    <a:lnTo>
                      <a:pt x="870" y="464"/>
                    </a:lnTo>
                    <a:lnTo>
                      <a:pt x="882" y="455"/>
                    </a:lnTo>
                    <a:lnTo>
                      <a:pt x="894" y="448"/>
                    </a:lnTo>
                    <a:lnTo>
                      <a:pt x="903" y="442"/>
                    </a:lnTo>
                    <a:close/>
                  </a:path>
                </a:pathLst>
              </a:custGeom>
              <a:solidFill>
                <a:srgbClr val="4C6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28" name="Freeform 114">
                <a:extLst>
                  <a:ext uri="{FF2B5EF4-FFF2-40B4-BE49-F238E27FC236}">
                    <a16:creationId xmlns:a16="http://schemas.microsoft.com/office/drawing/2014/main" id="{4E0F363A-7056-4A93-A638-9C1A39ABF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247" y="5094294"/>
                <a:ext cx="112714" cy="82550"/>
              </a:xfrm>
              <a:custGeom>
                <a:avLst/>
                <a:gdLst>
                  <a:gd name="T0" fmla="*/ 11 w 213"/>
                  <a:gd name="T1" fmla="*/ 47 h 155"/>
                  <a:gd name="T2" fmla="*/ 171 w 213"/>
                  <a:gd name="T3" fmla="*/ 150 h 155"/>
                  <a:gd name="T4" fmla="*/ 175 w 213"/>
                  <a:gd name="T5" fmla="*/ 153 h 155"/>
                  <a:gd name="T6" fmla="*/ 180 w 213"/>
                  <a:gd name="T7" fmla="*/ 154 h 155"/>
                  <a:gd name="T8" fmla="*/ 185 w 213"/>
                  <a:gd name="T9" fmla="*/ 155 h 155"/>
                  <a:gd name="T10" fmla="*/ 190 w 213"/>
                  <a:gd name="T11" fmla="*/ 154 h 155"/>
                  <a:gd name="T12" fmla="*/ 194 w 213"/>
                  <a:gd name="T13" fmla="*/ 153 h 155"/>
                  <a:gd name="T14" fmla="*/ 199 w 213"/>
                  <a:gd name="T15" fmla="*/ 150 h 155"/>
                  <a:gd name="T16" fmla="*/ 204 w 213"/>
                  <a:gd name="T17" fmla="*/ 148 h 155"/>
                  <a:gd name="T18" fmla="*/ 208 w 213"/>
                  <a:gd name="T19" fmla="*/ 143 h 155"/>
                  <a:gd name="T20" fmla="*/ 208 w 213"/>
                  <a:gd name="T21" fmla="*/ 143 h 155"/>
                  <a:gd name="T22" fmla="*/ 211 w 213"/>
                  <a:gd name="T23" fmla="*/ 140 h 155"/>
                  <a:gd name="T24" fmla="*/ 212 w 213"/>
                  <a:gd name="T25" fmla="*/ 135 h 155"/>
                  <a:gd name="T26" fmla="*/ 213 w 213"/>
                  <a:gd name="T27" fmla="*/ 130 h 155"/>
                  <a:gd name="T28" fmla="*/ 213 w 213"/>
                  <a:gd name="T29" fmla="*/ 127 h 155"/>
                  <a:gd name="T30" fmla="*/ 212 w 213"/>
                  <a:gd name="T31" fmla="*/ 122 h 155"/>
                  <a:gd name="T32" fmla="*/ 210 w 213"/>
                  <a:gd name="T33" fmla="*/ 117 h 155"/>
                  <a:gd name="T34" fmla="*/ 208 w 213"/>
                  <a:gd name="T35" fmla="*/ 114 h 155"/>
                  <a:gd name="T36" fmla="*/ 204 w 213"/>
                  <a:gd name="T37" fmla="*/ 111 h 155"/>
                  <a:gd name="T38" fmla="*/ 38 w 213"/>
                  <a:gd name="T39" fmla="*/ 3 h 155"/>
                  <a:gd name="T40" fmla="*/ 33 w 213"/>
                  <a:gd name="T41" fmla="*/ 1 h 155"/>
                  <a:gd name="T42" fmla="*/ 28 w 213"/>
                  <a:gd name="T43" fmla="*/ 0 h 155"/>
                  <a:gd name="T44" fmla="*/ 23 w 213"/>
                  <a:gd name="T45" fmla="*/ 0 h 155"/>
                  <a:gd name="T46" fmla="*/ 19 w 213"/>
                  <a:gd name="T47" fmla="*/ 1 h 155"/>
                  <a:gd name="T48" fmla="*/ 14 w 213"/>
                  <a:gd name="T49" fmla="*/ 3 h 155"/>
                  <a:gd name="T50" fmla="*/ 10 w 213"/>
                  <a:gd name="T51" fmla="*/ 6 h 155"/>
                  <a:gd name="T52" fmla="*/ 7 w 213"/>
                  <a:gd name="T53" fmla="*/ 9 h 155"/>
                  <a:gd name="T54" fmla="*/ 4 w 213"/>
                  <a:gd name="T55" fmla="*/ 13 h 155"/>
                  <a:gd name="T56" fmla="*/ 2 w 213"/>
                  <a:gd name="T57" fmla="*/ 17 h 155"/>
                  <a:gd name="T58" fmla="*/ 1 w 213"/>
                  <a:gd name="T59" fmla="*/ 21 h 155"/>
                  <a:gd name="T60" fmla="*/ 0 w 213"/>
                  <a:gd name="T61" fmla="*/ 26 h 155"/>
                  <a:gd name="T62" fmla="*/ 0 w 213"/>
                  <a:gd name="T63" fmla="*/ 30 h 155"/>
                  <a:gd name="T64" fmla="*/ 1 w 213"/>
                  <a:gd name="T65" fmla="*/ 35 h 155"/>
                  <a:gd name="T66" fmla="*/ 3 w 213"/>
                  <a:gd name="T67" fmla="*/ 40 h 155"/>
                  <a:gd name="T68" fmla="*/ 7 w 213"/>
                  <a:gd name="T69" fmla="*/ 44 h 155"/>
                  <a:gd name="T70" fmla="*/ 11 w 213"/>
                  <a:gd name="T71" fmla="*/ 47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13" h="155">
                    <a:moveTo>
                      <a:pt x="11" y="47"/>
                    </a:moveTo>
                    <a:lnTo>
                      <a:pt x="171" y="150"/>
                    </a:lnTo>
                    <a:lnTo>
                      <a:pt x="175" y="153"/>
                    </a:lnTo>
                    <a:lnTo>
                      <a:pt x="180" y="154"/>
                    </a:lnTo>
                    <a:lnTo>
                      <a:pt x="185" y="155"/>
                    </a:lnTo>
                    <a:lnTo>
                      <a:pt x="190" y="154"/>
                    </a:lnTo>
                    <a:lnTo>
                      <a:pt x="194" y="153"/>
                    </a:lnTo>
                    <a:lnTo>
                      <a:pt x="199" y="150"/>
                    </a:lnTo>
                    <a:lnTo>
                      <a:pt x="204" y="148"/>
                    </a:lnTo>
                    <a:lnTo>
                      <a:pt x="208" y="143"/>
                    </a:lnTo>
                    <a:lnTo>
                      <a:pt x="208" y="143"/>
                    </a:lnTo>
                    <a:lnTo>
                      <a:pt x="211" y="140"/>
                    </a:lnTo>
                    <a:lnTo>
                      <a:pt x="212" y="135"/>
                    </a:lnTo>
                    <a:lnTo>
                      <a:pt x="213" y="130"/>
                    </a:lnTo>
                    <a:lnTo>
                      <a:pt x="213" y="127"/>
                    </a:lnTo>
                    <a:lnTo>
                      <a:pt x="212" y="122"/>
                    </a:lnTo>
                    <a:lnTo>
                      <a:pt x="210" y="117"/>
                    </a:lnTo>
                    <a:lnTo>
                      <a:pt x="208" y="114"/>
                    </a:lnTo>
                    <a:lnTo>
                      <a:pt x="204" y="111"/>
                    </a:lnTo>
                    <a:lnTo>
                      <a:pt x="38" y="3"/>
                    </a:lnTo>
                    <a:lnTo>
                      <a:pt x="33" y="1"/>
                    </a:lnTo>
                    <a:lnTo>
                      <a:pt x="28" y="0"/>
                    </a:lnTo>
                    <a:lnTo>
                      <a:pt x="23" y="0"/>
                    </a:lnTo>
                    <a:lnTo>
                      <a:pt x="19" y="1"/>
                    </a:lnTo>
                    <a:lnTo>
                      <a:pt x="14" y="3"/>
                    </a:lnTo>
                    <a:lnTo>
                      <a:pt x="10" y="6"/>
                    </a:lnTo>
                    <a:lnTo>
                      <a:pt x="7" y="9"/>
                    </a:lnTo>
                    <a:lnTo>
                      <a:pt x="4" y="13"/>
                    </a:lnTo>
                    <a:lnTo>
                      <a:pt x="2" y="17"/>
                    </a:lnTo>
                    <a:lnTo>
                      <a:pt x="1" y="21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1" y="35"/>
                    </a:lnTo>
                    <a:lnTo>
                      <a:pt x="3" y="40"/>
                    </a:lnTo>
                    <a:lnTo>
                      <a:pt x="7" y="44"/>
                    </a:ln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FD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29" name="Freeform 115">
                <a:extLst>
                  <a:ext uri="{FF2B5EF4-FFF2-40B4-BE49-F238E27FC236}">
                    <a16:creationId xmlns:a16="http://schemas.microsoft.com/office/drawing/2014/main" id="{434B5FB5-23D8-45CD-A7C8-B04CECFFA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4410" y="5138744"/>
                <a:ext cx="160340" cy="123825"/>
              </a:xfrm>
              <a:custGeom>
                <a:avLst/>
                <a:gdLst>
                  <a:gd name="T0" fmla="*/ 238 w 302"/>
                  <a:gd name="T1" fmla="*/ 232 h 232"/>
                  <a:gd name="T2" fmla="*/ 164 w 302"/>
                  <a:gd name="T3" fmla="*/ 208 h 232"/>
                  <a:gd name="T4" fmla="*/ 153 w 302"/>
                  <a:gd name="T5" fmla="*/ 204 h 232"/>
                  <a:gd name="T6" fmla="*/ 143 w 302"/>
                  <a:gd name="T7" fmla="*/ 197 h 232"/>
                  <a:gd name="T8" fmla="*/ 132 w 302"/>
                  <a:gd name="T9" fmla="*/ 190 h 232"/>
                  <a:gd name="T10" fmla="*/ 121 w 302"/>
                  <a:gd name="T11" fmla="*/ 181 h 232"/>
                  <a:gd name="T12" fmla="*/ 97 w 302"/>
                  <a:gd name="T13" fmla="*/ 159 h 232"/>
                  <a:gd name="T14" fmla="*/ 75 w 302"/>
                  <a:gd name="T15" fmla="*/ 134 h 232"/>
                  <a:gd name="T16" fmla="*/ 33 w 302"/>
                  <a:gd name="T17" fmla="*/ 82 h 232"/>
                  <a:gd name="T18" fmla="*/ 0 w 302"/>
                  <a:gd name="T19" fmla="*/ 38 h 232"/>
                  <a:gd name="T20" fmla="*/ 80 w 302"/>
                  <a:gd name="T21" fmla="*/ 0 h 232"/>
                  <a:gd name="T22" fmla="*/ 247 w 302"/>
                  <a:gd name="T23" fmla="*/ 37 h 232"/>
                  <a:gd name="T24" fmla="*/ 302 w 302"/>
                  <a:gd name="T25" fmla="*/ 114 h 232"/>
                  <a:gd name="T26" fmla="*/ 238 w 302"/>
                  <a:gd name="T27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2" h="232">
                    <a:moveTo>
                      <a:pt x="238" y="232"/>
                    </a:moveTo>
                    <a:lnTo>
                      <a:pt x="164" y="208"/>
                    </a:lnTo>
                    <a:lnTo>
                      <a:pt x="153" y="204"/>
                    </a:lnTo>
                    <a:lnTo>
                      <a:pt x="143" y="197"/>
                    </a:lnTo>
                    <a:lnTo>
                      <a:pt x="132" y="190"/>
                    </a:lnTo>
                    <a:lnTo>
                      <a:pt x="121" y="181"/>
                    </a:lnTo>
                    <a:lnTo>
                      <a:pt x="97" y="159"/>
                    </a:lnTo>
                    <a:lnTo>
                      <a:pt x="75" y="134"/>
                    </a:lnTo>
                    <a:lnTo>
                      <a:pt x="33" y="82"/>
                    </a:lnTo>
                    <a:lnTo>
                      <a:pt x="0" y="38"/>
                    </a:lnTo>
                    <a:lnTo>
                      <a:pt x="80" y="0"/>
                    </a:lnTo>
                    <a:lnTo>
                      <a:pt x="247" y="37"/>
                    </a:lnTo>
                    <a:lnTo>
                      <a:pt x="302" y="114"/>
                    </a:lnTo>
                    <a:lnTo>
                      <a:pt x="238" y="232"/>
                    </a:lnTo>
                    <a:close/>
                  </a:path>
                </a:pathLst>
              </a:cu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30" name="Freeform 116">
                <a:extLst>
                  <a:ext uri="{FF2B5EF4-FFF2-40B4-BE49-F238E27FC236}">
                    <a16:creationId xmlns:a16="http://schemas.microsoft.com/office/drawing/2014/main" id="{9D1F14C5-73FC-4C3E-9F45-B1D0AD636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1887" y="5191131"/>
                <a:ext cx="85726" cy="109538"/>
              </a:xfrm>
              <a:custGeom>
                <a:avLst/>
                <a:gdLst>
                  <a:gd name="T0" fmla="*/ 162 w 162"/>
                  <a:gd name="T1" fmla="*/ 40 h 207"/>
                  <a:gd name="T2" fmla="*/ 71 w 162"/>
                  <a:gd name="T3" fmla="*/ 207 h 207"/>
                  <a:gd name="T4" fmla="*/ 0 w 162"/>
                  <a:gd name="T5" fmla="*/ 167 h 207"/>
                  <a:gd name="T6" fmla="*/ 90 w 162"/>
                  <a:gd name="T7" fmla="*/ 0 h 207"/>
                  <a:gd name="T8" fmla="*/ 162 w 162"/>
                  <a:gd name="T9" fmla="*/ 4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207">
                    <a:moveTo>
                      <a:pt x="162" y="40"/>
                    </a:moveTo>
                    <a:lnTo>
                      <a:pt x="71" y="207"/>
                    </a:lnTo>
                    <a:lnTo>
                      <a:pt x="0" y="167"/>
                    </a:lnTo>
                    <a:lnTo>
                      <a:pt x="90" y="0"/>
                    </a:lnTo>
                    <a:lnTo>
                      <a:pt x="162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31" name="Freeform 117">
                <a:extLst>
                  <a:ext uri="{FF2B5EF4-FFF2-40B4-BE49-F238E27FC236}">
                    <a16:creationId xmlns:a16="http://schemas.microsoft.com/office/drawing/2014/main" id="{C19A3E62-6388-4A36-8566-1292C9FD74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2985" y="5195894"/>
                <a:ext cx="42863" cy="26988"/>
              </a:xfrm>
              <a:custGeom>
                <a:avLst/>
                <a:gdLst>
                  <a:gd name="T0" fmla="*/ 0 w 80"/>
                  <a:gd name="T1" fmla="*/ 18 h 51"/>
                  <a:gd name="T2" fmla="*/ 0 w 80"/>
                  <a:gd name="T3" fmla="*/ 18 h 51"/>
                  <a:gd name="T4" fmla="*/ 0 w 80"/>
                  <a:gd name="T5" fmla="*/ 23 h 51"/>
                  <a:gd name="T6" fmla="*/ 0 w 80"/>
                  <a:gd name="T7" fmla="*/ 27 h 51"/>
                  <a:gd name="T8" fmla="*/ 2 w 80"/>
                  <a:gd name="T9" fmla="*/ 31 h 51"/>
                  <a:gd name="T10" fmla="*/ 4 w 80"/>
                  <a:gd name="T11" fmla="*/ 35 h 51"/>
                  <a:gd name="T12" fmla="*/ 6 w 80"/>
                  <a:gd name="T13" fmla="*/ 38 h 51"/>
                  <a:gd name="T14" fmla="*/ 9 w 80"/>
                  <a:gd name="T15" fmla="*/ 40 h 51"/>
                  <a:gd name="T16" fmla="*/ 12 w 80"/>
                  <a:gd name="T17" fmla="*/ 43 h 51"/>
                  <a:gd name="T18" fmla="*/ 17 w 80"/>
                  <a:gd name="T19" fmla="*/ 44 h 51"/>
                  <a:gd name="T20" fmla="*/ 54 w 80"/>
                  <a:gd name="T21" fmla="*/ 51 h 51"/>
                  <a:gd name="T22" fmla="*/ 59 w 80"/>
                  <a:gd name="T23" fmla="*/ 51 h 51"/>
                  <a:gd name="T24" fmla="*/ 62 w 80"/>
                  <a:gd name="T25" fmla="*/ 51 h 51"/>
                  <a:gd name="T26" fmla="*/ 67 w 80"/>
                  <a:gd name="T27" fmla="*/ 50 h 51"/>
                  <a:gd name="T28" fmla="*/ 71 w 80"/>
                  <a:gd name="T29" fmla="*/ 48 h 51"/>
                  <a:gd name="T30" fmla="*/ 73 w 80"/>
                  <a:gd name="T31" fmla="*/ 45 h 51"/>
                  <a:gd name="T32" fmla="*/ 75 w 80"/>
                  <a:gd name="T33" fmla="*/ 42 h 51"/>
                  <a:gd name="T34" fmla="*/ 78 w 80"/>
                  <a:gd name="T35" fmla="*/ 37 h 51"/>
                  <a:gd name="T36" fmla="*/ 79 w 80"/>
                  <a:gd name="T37" fmla="*/ 33 h 51"/>
                  <a:gd name="T38" fmla="*/ 79 w 80"/>
                  <a:gd name="T39" fmla="*/ 33 h 51"/>
                  <a:gd name="T40" fmla="*/ 80 w 80"/>
                  <a:gd name="T41" fmla="*/ 29 h 51"/>
                  <a:gd name="T42" fmla="*/ 79 w 80"/>
                  <a:gd name="T43" fmla="*/ 24 h 51"/>
                  <a:gd name="T44" fmla="*/ 78 w 80"/>
                  <a:gd name="T45" fmla="*/ 20 h 51"/>
                  <a:gd name="T46" fmla="*/ 77 w 80"/>
                  <a:gd name="T47" fmla="*/ 17 h 51"/>
                  <a:gd name="T48" fmla="*/ 74 w 80"/>
                  <a:gd name="T49" fmla="*/ 13 h 51"/>
                  <a:gd name="T50" fmla="*/ 71 w 80"/>
                  <a:gd name="T51" fmla="*/ 11 h 51"/>
                  <a:gd name="T52" fmla="*/ 67 w 80"/>
                  <a:gd name="T53" fmla="*/ 8 h 51"/>
                  <a:gd name="T54" fmla="*/ 63 w 80"/>
                  <a:gd name="T55" fmla="*/ 7 h 51"/>
                  <a:gd name="T56" fmla="*/ 25 w 80"/>
                  <a:gd name="T57" fmla="*/ 0 h 51"/>
                  <a:gd name="T58" fmla="*/ 22 w 80"/>
                  <a:gd name="T59" fmla="*/ 0 h 51"/>
                  <a:gd name="T60" fmla="*/ 17 w 80"/>
                  <a:gd name="T61" fmla="*/ 0 h 51"/>
                  <a:gd name="T62" fmla="*/ 14 w 80"/>
                  <a:gd name="T63" fmla="*/ 1 h 51"/>
                  <a:gd name="T64" fmla="*/ 10 w 80"/>
                  <a:gd name="T65" fmla="*/ 4 h 51"/>
                  <a:gd name="T66" fmla="*/ 6 w 80"/>
                  <a:gd name="T67" fmla="*/ 7 h 51"/>
                  <a:gd name="T68" fmla="*/ 4 w 80"/>
                  <a:gd name="T69" fmla="*/ 10 h 51"/>
                  <a:gd name="T70" fmla="*/ 2 w 80"/>
                  <a:gd name="T71" fmla="*/ 14 h 51"/>
                  <a:gd name="T72" fmla="*/ 0 w 80"/>
                  <a:gd name="T73" fmla="*/ 1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0" h="51">
                    <a:moveTo>
                      <a:pt x="0" y="18"/>
                    </a:moveTo>
                    <a:lnTo>
                      <a:pt x="0" y="18"/>
                    </a:lnTo>
                    <a:lnTo>
                      <a:pt x="0" y="23"/>
                    </a:lnTo>
                    <a:lnTo>
                      <a:pt x="0" y="27"/>
                    </a:lnTo>
                    <a:lnTo>
                      <a:pt x="2" y="31"/>
                    </a:lnTo>
                    <a:lnTo>
                      <a:pt x="4" y="35"/>
                    </a:lnTo>
                    <a:lnTo>
                      <a:pt x="6" y="38"/>
                    </a:lnTo>
                    <a:lnTo>
                      <a:pt x="9" y="40"/>
                    </a:lnTo>
                    <a:lnTo>
                      <a:pt x="12" y="43"/>
                    </a:lnTo>
                    <a:lnTo>
                      <a:pt x="17" y="44"/>
                    </a:lnTo>
                    <a:lnTo>
                      <a:pt x="54" y="51"/>
                    </a:lnTo>
                    <a:lnTo>
                      <a:pt x="59" y="51"/>
                    </a:lnTo>
                    <a:lnTo>
                      <a:pt x="62" y="51"/>
                    </a:lnTo>
                    <a:lnTo>
                      <a:pt x="67" y="50"/>
                    </a:lnTo>
                    <a:lnTo>
                      <a:pt x="71" y="48"/>
                    </a:lnTo>
                    <a:lnTo>
                      <a:pt x="73" y="45"/>
                    </a:lnTo>
                    <a:lnTo>
                      <a:pt x="75" y="42"/>
                    </a:lnTo>
                    <a:lnTo>
                      <a:pt x="78" y="37"/>
                    </a:lnTo>
                    <a:lnTo>
                      <a:pt x="79" y="33"/>
                    </a:lnTo>
                    <a:lnTo>
                      <a:pt x="79" y="33"/>
                    </a:lnTo>
                    <a:lnTo>
                      <a:pt x="80" y="29"/>
                    </a:lnTo>
                    <a:lnTo>
                      <a:pt x="79" y="24"/>
                    </a:lnTo>
                    <a:lnTo>
                      <a:pt x="78" y="20"/>
                    </a:lnTo>
                    <a:lnTo>
                      <a:pt x="77" y="17"/>
                    </a:lnTo>
                    <a:lnTo>
                      <a:pt x="74" y="13"/>
                    </a:lnTo>
                    <a:lnTo>
                      <a:pt x="71" y="11"/>
                    </a:lnTo>
                    <a:lnTo>
                      <a:pt x="67" y="8"/>
                    </a:lnTo>
                    <a:lnTo>
                      <a:pt x="63" y="7"/>
                    </a:lnTo>
                    <a:lnTo>
                      <a:pt x="25" y="0"/>
                    </a:lnTo>
                    <a:lnTo>
                      <a:pt x="22" y="0"/>
                    </a:lnTo>
                    <a:lnTo>
                      <a:pt x="17" y="0"/>
                    </a:lnTo>
                    <a:lnTo>
                      <a:pt x="14" y="1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D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32" name="Freeform 118">
                <a:extLst>
                  <a:ext uri="{FF2B5EF4-FFF2-40B4-BE49-F238E27FC236}">
                    <a16:creationId xmlns:a16="http://schemas.microsoft.com/office/drawing/2014/main" id="{E2F02A6F-DC81-4266-8DD2-A22F4B6BA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7110" y="5167319"/>
                <a:ext cx="44451" cy="31750"/>
              </a:xfrm>
              <a:custGeom>
                <a:avLst/>
                <a:gdLst>
                  <a:gd name="T0" fmla="*/ 1 w 85"/>
                  <a:gd name="T1" fmla="*/ 22 h 60"/>
                  <a:gd name="T2" fmla="*/ 1 w 85"/>
                  <a:gd name="T3" fmla="*/ 22 h 60"/>
                  <a:gd name="T4" fmla="*/ 0 w 85"/>
                  <a:gd name="T5" fmla="*/ 28 h 60"/>
                  <a:gd name="T6" fmla="*/ 0 w 85"/>
                  <a:gd name="T7" fmla="*/ 32 h 60"/>
                  <a:gd name="T8" fmla="*/ 1 w 85"/>
                  <a:gd name="T9" fmla="*/ 37 h 60"/>
                  <a:gd name="T10" fmla="*/ 3 w 85"/>
                  <a:gd name="T11" fmla="*/ 41 h 60"/>
                  <a:gd name="T12" fmla="*/ 7 w 85"/>
                  <a:gd name="T13" fmla="*/ 46 h 60"/>
                  <a:gd name="T14" fmla="*/ 10 w 85"/>
                  <a:gd name="T15" fmla="*/ 48 h 60"/>
                  <a:gd name="T16" fmla="*/ 14 w 85"/>
                  <a:gd name="T17" fmla="*/ 50 h 60"/>
                  <a:gd name="T18" fmla="*/ 19 w 85"/>
                  <a:gd name="T19" fmla="*/ 51 h 60"/>
                  <a:gd name="T20" fmla="*/ 55 w 85"/>
                  <a:gd name="T21" fmla="*/ 59 h 60"/>
                  <a:gd name="T22" fmla="*/ 61 w 85"/>
                  <a:gd name="T23" fmla="*/ 60 h 60"/>
                  <a:gd name="T24" fmla="*/ 65 w 85"/>
                  <a:gd name="T25" fmla="*/ 59 h 60"/>
                  <a:gd name="T26" fmla="*/ 70 w 85"/>
                  <a:gd name="T27" fmla="*/ 57 h 60"/>
                  <a:gd name="T28" fmla="*/ 74 w 85"/>
                  <a:gd name="T29" fmla="*/ 55 h 60"/>
                  <a:gd name="T30" fmla="*/ 78 w 85"/>
                  <a:gd name="T31" fmla="*/ 51 h 60"/>
                  <a:gd name="T32" fmla="*/ 80 w 85"/>
                  <a:gd name="T33" fmla="*/ 48 h 60"/>
                  <a:gd name="T34" fmla="*/ 83 w 85"/>
                  <a:gd name="T35" fmla="*/ 43 h 60"/>
                  <a:gd name="T36" fmla="*/ 85 w 85"/>
                  <a:gd name="T37" fmla="*/ 38 h 60"/>
                  <a:gd name="T38" fmla="*/ 85 w 85"/>
                  <a:gd name="T39" fmla="*/ 38 h 60"/>
                  <a:gd name="T40" fmla="*/ 85 w 85"/>
                  <a:gd name="T41" fmla="*/ 32 h 60"/>
                  <a:gd name="T42" fmla="*/ 85 w 85"/>
                  <a:gd name="T43" fmla="*/ 28 h 60"/>
                  <a:gd name="T44" fmla="*/ 84 w 85"/>
                  <a:gd name="T45" fmla="*/ 23 h 60"/>
                  <a:gd name="T46" fmla="*/ 82 w 85"/>
                  <a:gd name="T47" fmla="*/ 18 h 60"/>
                  <a:gd name="T48" fmla="*/ 78 w 85"/>
                  <a:gd name="T49" fmla="*/ 15 h 60"/>
                  <a:gd name="T50" fmla="*/ 74 w 85"/>
                  <a:gd name="T51" fmla="*/ 12 h 60"/>
                  <a:gd name="T52" fmla="*/ 71 w 85"/>
                  <a:gd name="T53" fmla="*/ 10 h 60"/>
                  <a:gd name="T54" fmla="*/ 66 w 85"/>
                  <a:gd name="T55" fmla="*/ 8 h 60"/>
                  <a:gd name="T56" fmla="*/ 29 w 85"/>
                  <a:gd name="T57" fmla="*/ 0 h 60"/>
                  <a:gd name="T58" fmla="*/ 25 w 85"/>
                  <a:gd name="T59" fmla="*/ 0 h 60"/>
                  <a:gd name="T60" fmla="*/ 20 w 85"/>
                  <a:gd name="T61" fmla="*/ 2 h 60"/>
                  <a:gd name="T62" fmla="*/ 15 w 85"/>
                  <a:gd name="T63" fmla="*/ 3 h 60"/>
                  <a:gd name="T64" fmla="*/ 10 w 85"/>
                  <a:gd name="T65" fmla="*/ 5 h 60"/>
                  <a:gd name="T66" fmla="*/ 7 w 85"/>
                  <a:gd name="T67" fmla="*/ 9 h 60"/>
                  <a:gd name="T68" fmla="*/ 4 w 85"/>
                  <a:gd name="T69" fmla="*/ 12 h 60"/>
                  <a:gd name="T70" fmla="*/ 2 w 85"/>
                  <a:gd name="T71" fmla="*/ 17 h 60"/>
                  <a:gd name="T72" fmla="*/ 1 w 85"/>
                  <a:gd name="T73" fmla="*/ 2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5" h="60">
                    <a:moveTo>
                      <a:pt x="1" y="22"/>
                    </a:moveTo>
                    <a:lnTo>
                      <a:pt x="1" y="22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1" y="37"/>
                    </a:lnTo>
                    <a:lnTo>
                      <a:pt x="3" y="41"/>
                    </a:lnTo>
                    <a:lnTo>
                      <a:pt x="7" y="46"/>
                    </a:lnTo>
                    <a:lnTo>
                      <a:pt x="10" y="48"/>
                    </a:lnTo>
                    <a:lnTo>
                      <a:pt x="14" y="50"/>
                    </a:lnTo>
                    <a:lnTo>
                      <a:pt x="19" y="51"/>
                    </a:lnTo>
                    <a:lnTo>
                      <a:pt x="55" y="59"/>
                    </a:lnTo>
                    <a:lnTo>
                      <a:pt x="61" y="60"/>
                    </a:lnTo>
                    <a:lnTo>
                      <a:pt x="65" y="59"/>
                    </a:lnTo>
                    <a:lnTo>
                      <a:pt x="70" y="57"/>
                    </a:lnTo>
                    <a:lnTo>
                      <a:pt x="74" y="55"/>
                    </a:lnTo>
                    <a:lnTo>
                      <a:pt x="78" y="51"/>
                    </a:lnTo>
                    <a:lnTo>
                      <a:pt x="80" y="48"/>
                    </a:lnTo>
                    <a:lnTo>
                      <a:pt x="83" y="43"/>
                    </a:lnTo>
                    <a:lnTo>
                      <a:pt x="85" y="38"/>
                    </a:lnTo>
                    <a:lnTo>
                      <a:pt x="85" y="38"/>
                    </a:lnTo>
                    <a:lnTo>
                      <a:pt x="85" y="32"/>
                    </a:lnTo>
                    <a:lnTo>
                      <a:pt x="85" y="28"/>
                    </a:lnTo>
                    <a:lnTo>
                      <a:pt x="84" y="23"/>
                    </a:lnTo>
                    <a:lnTo>
                      <a:pt x="82" y="18"/>
                    </a:lnTo>
                    <a:lnTo>
                      <a:pt x="78" y="15"/>
                    </a:lnTo>
                    <a:lnTo>
                      <a:pt x="74" y="12"/>
                    </a:lnTo>
                    <a:lnTo>
                      <a:pt x="71" y="10"/>
                    </a:lnTo>
                    <a:lnTo>
                      <a:pt x="66" y="8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0" y="2"/>
                    </a:lnTo>
                    <a:lnTo>
                      <a:pt x="15" y="3"/>
                    </a:lnTo>
                    <a:lnTo>
                      <a:pt x="10" y="5"/>
                    </a:lnTo>
                    <a:lnTo>
                      <a:pt x="7" y="9"/>
                    </a:lnTo>
                    <a:lnTo>
                      <a:pt x="4" y="12"/>
                    </a:lnTo>
                    <a:lnTo>
                      <a:pt x="2" y="17"/>
                    </a:lnTo>
                    <a:lnTo>
                      <a:pt x="1" y="22"/>
                    </a:lnTo>
                    <a:close/>
                  </a:path>
                </a:pathLst>
              </a:custGeom>
              <a:solidFill>
                <a:srgbClr val="FFD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33" name="Freeform 119">
                <a:extLst>
                  <a:ext uri="{FF2B5EF4-FFF2-40B4-BE49-F238E27FC236}">
                    <a16:creationId xmlns:a16="http://schemas.microsoft.com/office/drawing/2014/main" id="{34CFBF64-0CAC-40DA-8BAA-790259FCE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7748" y="5173669"/>
                <a:ext cx="22225" cy="22225"/>
              </a:xfrm>
              <a:custGeom>
                <a:avLst/>
                <a:gdLst>
                  <a:gd name="T0" fmla="*/ 0 w 43"/>
                  <a:gd name="T1" fmla="*/ 17 h 42"/>
                  <a:gd name="T2" fmla="*/ 0 w 43"/>
                  <a:gd name="T3" fmla="*/ 17 h 42"/>
                  <a:gd name="T4" fmla="*/ 0 w 43"/>
                  <a:gd name="T5" fmla="*/ 22 h 42"/>
                  <a:gd name="T6" fmla="*/ 0 w 43"/>
                  <a:gd name="T7" fmla="*/ 25 h 42"/>
                  <a:gd name="T8" fmla="*/ 1 w 43"/>
                  <a:gd name="T9" fmla="*/ 29 h 42"/>
                  <a:gd name="T10" fmla="*/ 3 w 43"/>
                  <a:gd name="T11" fmla="*/ 32 h 42"/>
                  <a:gd name="T12" fmla="*/ 6 w 43"/>
                  <a:gd name="T13" fmla="*/ 35 h 42"/>
                  <a:gd name="T14" fmla="*/ 8 w 43"/>
                  <a:gd name="T15" fmla="*/ 38 h 42"/>
                  <a:gd name="T16" fmla="*/ 12 w 43"/>
                  <a:gd name="T17" fmla="*/ 39 h 42"/>
                  <a:gd name="T18" fmla="*/ 15 w 43"/>
                  <a:gd name="T19" fmla="*/ 41 h 42"/>
                  <a:gd name="T20" fmla="*/ 19 w 43"/>
                  <a:gd name="T21" fmla="*/ 42 h 42"/>
                  <a:gd name="T22" fmla="*/ 22 w 43"/>
                  <a:gd name="T23" fmla="*/ 42 h 42"/>
                  <a:gd name="T24" fmla="*/ 26 w 43"/>
                  <a:gd name="T25" fmla="*/ 41 h 42"/>
                  <a:gd name="T26" fmla="*/ 29 w 43"/>
                  <a:gd name="T27" fmla="*/ 39 h 42"/>
                  <a:gd name="T28" fmla="*/ 33 w 43"/>
                  <a:gd name="T29" fmla="*/ 38 h 42"/>
                  <a:gd name="T30" fmla="*/ 37 w 43"/>
                  <a:gd name="T31" fmla="*/ 36 h 42"/>
                  <a:gd name="T32" fmla="*/ 39 w 43"/>
                  <a:gd name="T33" fmla="*/ 32 h 42"/>
                  <a:gd name="T34" fmla="*/ 40 w 43"/>
                  <a:gd name="T35" fmla="*/ 29 h 42"/>
                  <a:gd name="T36" fmla="*/ 41 w 43"/>
                  <a:gd name="T37" fmla="*/ 25 h 42"/>
                  <a:gd name="T38" fmla="*/ 41 w 43"/>
                  <a:gd name="T39" fmla="*/ 25 h 42"/>
                  <a:gd name="T40" fmla="*/ 43 w 43"/>
                  <a:gd name="T41" fmla="*/ 20 h 42"/>
                  <a:gd name="T42" fmla="*/ 41 w 43"/>
                  <a:gd name="T43" fmla="*/ 17 h 42"/>
                  <a:gd name="T44" fmla="*/ 40 w 43"/>
                  <a:gd name="T45" fmla="*/ 13 h 42"/>
                  <a:gd name="T46" fmla="*/ 39 w 43"/>
                  <a:gd name="T47" fmla="*/ 10 h 42"/>
                  <a:gd name="T48" fmla="*/ 37 w 43"/>
                  <a:gd name="T49" fmla="*/ 6 h 42"/>
                  <a:gd name="T50" fmla="*/ 34 w 43"/>
                  <a:gd name="T51" fmla="*/ 4 h 42"/>
                  <a:gd name="T52" fmla="*/ 31 w 43"/>
                  <a:gd name="T53" fmla="*/ 3 h 42"/>
                  <a:gd name="T54" fmla="*/ 27 w 43"/>
                  <a:gd name="T55" fmla="*/ 1 h 42"/>
                  <a:gd name="T56" fmla="*/ 24 w 43"/>
                  <a:gd name="T57" fmla="*/ 0 h 42"/>
                  <a:gd name="T58" fmla="*/ 19 w 43"/>
                  <a:gd name="T59" fmla="*/ 0 h 42"/>
                  <a:gd name="T60" fmla="*/ 15 w 43"/>
                  <a:gd name="T61" fmla="*/ 0 h 42"/>
                  <a:gd name="T62" fmla="*/ 12 w 43"/>
                  <a:gd name="T63" fmla="*/ 1 h 42"/>
                  <a:gd name="T64" fmla="*/ 9 w 43"/>
                  <a:gd name="T65" fmla="*/ 4 h 42"/>
                  <a:gd name="T66" fmla="*/ 6 w 43"/>
                  <a:gd name="T67" fmla="*/ 6 h 42"/>
                  <a:gd name="T68" fmla="*/ 3 w 43"/>
                  <a:gd name="T69" fmla="*/ 10 h 42"/>
                  <a:gd name="T70" fmla="*/ 1 w 43"/>
                  <a:gd name="T71" fmla="*/ 13 h 42"/>
                  <a:gd name="T72" fmla="*/ 0 w 43"/>
                  <a:gd name="T73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42">
                    <a:moveTo>
                      <a:pt x="0" y="17"/>
                    </a:moveTo>
                    <a:lnTo>
                      <a:pt x="0" y="17"/>
                    </a:lnTo>
                    <a:lnTo>
                      <a:pt x="0" y="22"/>
                    </a:lnTo>
                    <a:lnTo>
                      <a:pt x="0" y="25"/>
                    </a:lnTo>
                    <a:lnTo>
                      <a:pt x="1" y="29"/>
                    </a:lnTo>
                    <a:lnTo>
                      <a:pt x="3" y="32"/>
                    </a:lnTo>
                    <a:lnTo>
                      <a:pt x="6" y="35"/>
                    </a:lnTo>
                    <a:lnTo>
                      <a:pt x="8" y="38"/>
                    </a:lnTo>
                    <a:lnTo>
                      <a:pt x="12" y="39"/>
                    </a:lnTo>
                    <a:lnTo>
                      <a:pt x="15" y="41"/>
                    </a:lnTo>
                    <a:lnTo>
                      <a:pt x="19" y="42"/>
                    </a:lnTo>
                    <a:lnTo>
                      <a:pt x="22" y="42"/>
                    </a:lnTo>
                    <a:lnTo>
                      <a:pt x="26" y="41"/>
                    </a:lnTo>
                    <a:lnTo>
                      <a:pt x="29" y="39"/>
                    </a:lnTo>
                    <a:lnTo>
                      <a:pt x="33" y="38"/>
                    </a:lnTo>
                    <a:lnTo>
                      <a:pt x="37" y="36"/>
                    </a:lnTo>
                    <a:lnTo>
                      <a:pt x="39" y="32"/>
                    </a:lnTo>
                    <a:lnTo>
                      <a:pt x="40" y="29"/>
                    </a:lnTo>
                    <a:lnTo>
                      <a:pt x="41" y="25"/>
                    </a:lnTo>
                    <a:lnTo>
                      <a:pt x="41" y="25"/>
                    </a:lnTo>
                    <a:lnTo>
                      <a:pt x="43" y="20"/>
                    </a:lnTo>
                    <a:lnTo>
                      <a:pt x="41" y="17"/>
                    </a:lnTo>
                    <a:lnTo>
                      <a:pt x="40" y="13"/>
                    </a:lnTo>
                    <a:lnTo>
                      <a:pt x="39" y="10"/>
                    </a:lnTo>
                    <a:lnTo>
                      <a:pt x="37" y="6"/>
                    </a:lnTo>
                    <a:lnTo>
                      <a:pt x="34" y="4"/>
                    </a:lnTo>
                    <a:lnTo>
                      <a:pt x="31" y="3"/>
                    </a:lnTo>
                    <a:lnTo>
                      <a:pt x="27" y="1"/>
                    </a:lnTo>
                    <a:lnTo>
                      <a:pt x="24" y="0"/>
                    </a:lnTo>
                    <a:lnTo>
                      <a:pt x="19" y="0"/>
                    </a:lnTo>
                    <a:lnTo>
                      <a:pt x="15" y="0"/>
                    </a:lnTo>
                    <a:lnTo>
                      <a:pt x="12" y="1"/>
                    </a:lnTo>
                    <a:lnTo>
                      <a:pt x="9" y="4"/>
                    </a:lnTo>
                    <a:lnTo>
                      <a:pt x="6" y="6"/>
                    </a:lnTo>
                    <a:lnTo>
                      <a:pt x="3" y="10"/>
                    </a:lnTo>
                    <a:lnTo>
                      <a:pt x="1" y="13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FE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34" name="Freeform 120">
                <a:extLst>
                  <a:ext uri="{FF2B5EF4-FFF2-40B4-BE49-F238E27FC236}">
                    <a16:creationId xmlns:a16="http://schemas.microsoft.com/office/drawing/2014/main" id="{0B6D7E31-D94E-4125-BB55-1D56C5FB5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2036" y="5200656"/>
                <a:ext cx="20638" cy="20638"/>
              </a:xfrm>
              <a:custGeom>
                <a:avLst/>
                <a:gdLst>
                  <a:gd name="T0" fmla="*/ 0 w 39"/>
                  <a:gd name="T1" fmla="*/ 16 h 40"/>
                  <a:gd name="T2" fmla="*/ 0 w 39"/>
                  <a:gd name="T3" fmla="*/ 16 h 40"/>
                  <a:gd name="T4" fmla="*/ 0 w 39"/>
                  <a:gd name="T5" fmla="*/ 21 h 40"/>
                  <a:gd name="T6" fmla="*/ 0 w 39"/>
                  <a:gd name="T7" fmla="*/ 24 h 40"/>
                  <a:gd name="T8" fmla="*/ 1 w 39"/>
                  <a:gd name="T9" fmla="*/ 28 h 40"/>
                  <a:gd name="T10" fmla="*/ 2 w 39"/>
                  <a:gd name="T11" fmla="*/ 30 h 40"/>
                  <a:gd name="T12" fmla="*/ 5 w 39"/>
                  <a:gd name="T13" fmla="*/ 34 h 40"/>
                  <a:gd name="T14" fmla="*/ 7 w 39"/>
                  <a:gd name="T15" fmla="*/ 36 h 40"/>
                  <a:gd name="T16" fmla="*/ 11 w 39"/>
                  <a:gd name="T17" fmla="*/ 37 h 40"/>
                  <a:gd name="T18" fmla="*/ 14 w 39"/>
                  <a:gd name="T19" fmla="*/ 38 h 40"/>
                  <a:gd name="T20" fmla="*/ 18 w 39"/>
                  <a:gd name="T21" fmla="*/ 38 h 40"/>
                  <a:gd name="T22" fmla="*/ 21 w 39"/>
                  <a:gd name="T23" fmla="*/ 40 h 40"/>
                  <a:gd name="T24" fmla="*/ 25 w 39"/>
                  <a:gd name="T25" fmla="*/ 38 h 40"/>
                  <a:gd name="T26" fmla="*/ 27 w 39"/>
                  <a:gd name="T27" fmla="*/ 37 h 40"/>
                  <a:gd name="T28" fmla="*/ 31 w 39"/>
                  <a:gd name="T29" fmla="*/ 36 h 40"/>
                  <a:gd name="T30" fmla="*/ 33 w 39"/>
                  <a:gd name="T31" fmla="*/ 34 h 40"/>
                  <a:gd name="T32" fmla="*/ 36 w 39"/>
                  <a:gd name="T33" fmla="*/ 30 h 40"/>
                  <a:gd name="T34" fmla="*/ 37 w 39"/>
                  <a:gd name="T35" fmla="*/ 28 h 40"/>
                  <a:gd name="T36" fmla="*/ 38 w 39"/>
                  <a:gd name="T37" fmla="*/ 23 h 40"/>
                  <a:gd name="T38" fmla="*/ 38 w 39"/>
                  <a:gd name="T39" fmla="*/ 23 h 40"/>
                  <a:gd name="T40" fmla="*/ 39 w 39"/>
                  <a:gd name="T41" fmla="*/ 19 h 40"/>
                  <a:gd name="T42" fmla="*/ 38 w 39"/>
                  <a:gd name="T43" fmla="*/ 16 h 40"/>
                  <a:gd name="T44" fmla="*/ 38 w 39"/>
                  <a:gd name="T45" fmla="*/ 12 h 40"/>
                  <a:gd name="T46" fmla="*/ 36 w 39"/>
                  <a:gd name="T47" fmla="*/ 10 h 40"/>
                  <a:gd name="T48" fmla="*/ 35 w 39"/>
                  <a:gd name="T49" fmla="*/ 6 h 40"/>
                  <a:gd name="T50" fmla="*/ 31 w 39"/>
                  <a:gd name="T51" fmla="*/ 4 h 40"/>
                  <a:gd name="T52" fmla="*/ 29 w 39"/>
                  <a:gd name="T53" fmla="*/ 3 h 40"/>
                  <a:gd name="T54" fmla="*/ 25 w 39"/>
                  <a:gd name="T55" fmla="*/ 2 h 40"/>
                  <a:gd name="T56" fmla="*/ 21 w 39"/>
                  <a:gd name="T57" fmla="*/ 0 h 40"/>
                  <a:gd name="T58" fmla="*/ 18 w 39"/>
                  <a:gd name="T59" fmla="*/ 0 h 40"/>
                  <a:gd name="T60" fmla="*/ 14 w 39"/>
                  <a:gd name="T61" fmla="*/ 2 h 40"/>
                  <a:gd name="T62" fmla="*/ 11 w 39"/>
                  <a:gd name="T63" fmla="*/ 3 h 40"/>
                  <a:gd name="T64" fmla="*/ 8 w 39"/>
                  <a:gd name="T65" fmla="*/ 4 h 40"/>
                  <a:gd name="T66" fmla="*/ 6 w 39"/>
                  <a:gd name="T67" fmla="*/ 6 h 40"/>
                  <a:gd name="T68" fmla="*/ 4 w 39"/>
                  <a:gd name="T69" fmla="*/ 10 h 40"/>
                  <a:gd name="T70" fmla="*/ 1 w 39"/>
                  <a:gd name="T71" fmla="*/ 12 h 40"/>
                  <a:gd name="T72" fmla="*/ 0 w 39"/>
                  <a:gd name="T73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" h="40">
                    <a:moveTo>
                      <a:pt x="0" y="16"/>
                    </a:moveTo>
                    <a:lnTo>
                      <a:pt x="0" y="16"/>
                    </a:lnTo>
                    <a:lnTo>
                      <a:pt x="0" y="21"/>
                    </a:lnTo>
                    <a:lnTo>
                      <a:pt x="0" y="24"/>
                    </a:lnTo>
                    <a:lnTo>
                      <a:pt x="1" y="28"/>
                    </a:lnTo>
                    <a:lnTo>
                      <a:pt x="2" y="30"/>
                    </a:lnTo>
                    <a:lnTo>
                      <a:pt x="5" y="34"/>
                    </a:lnTo>
                    <a:lnTo>
                      <a:pt x="7" y="36"/>
                    </a:lnTo>
                    <a:lnTo>
                      <a:pt x="11" y="37"/>
                    </a:lnTo>
                    <a:lnTo>
                      <a:pt x="14" y="38"/>
                    </a:lnTo>
                    <a:lnTo>
                      <a:pt x="18" y="38"/>
                    </a:lnTo>
                    <a:lnTo>
                      <a:pt x="21" y="40"/>
                    </a:lnTo>
                    <a:lnTo>
                      <a:pt x="25" y="38"/>
                    </a:lnTo>
                    <a:lnTo>
                      <a:pt x="27" y="37"/>
                    </a:lnTo>
                    <a:lnTo>
                      <a:pt x="31" y="36"/>
                    </a:lnTo>
                    <a:lnTo>
                      <a:pt x="33" y="34"/>
                    </a:lnTo>
                    <a:lnTo>
                      <a:pt x="36" y="30"/>
                    </a:lnTo>
                    <a:lnTo>
                      <a:pt x="37" y="28"/>
                    </a:lnTo>
                    <a:lnTo>
                      <a:pt x="38" y="23"/>
                    </a:lnTo>
                    <a:lnTo>
                      <a:pt x="38" y="23"/>
                    </a:lnTo>
                    <a:lnTo>
                      <a:pt x="39" y="19"/>
                    </a:lnTo>
                    <a:lnTo>
                      <a:pt x="38" y="16"/>
                    </a:lnTo>
                    <a:lnTo>
                      <a:pt x="38" y="12"/>
                    </a:lnTo>
                    <a:lnTo>
                      <a:pt x="36" y="10"/>
                    </a:lnTo>
                    <a:lnTo>
                      <a:pt x="35" y="6"/>
                    </a:lnTo>
                    <a:lnTo>
                      <a:pt x="31" y="4"/>
                    </a:lnTo>
                    <a:lnTo>
                      <a:pt x="29" y="3"/>
                    </a:lnTo>
                    <a:lnTo>
                      <a:pt x="25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11" y="3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1" y="12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E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35" name="Freeform 121">
                <a:extLst>
                  <a:ext uri="{FF2B5EF4-FFF2-40B4-BE49-F238E27FC236}">
                    <a16:creationId xmlns:a16="http://schemas.microsoft.com/office/drawing/2014/main" id="{95B49058-ABBF-4073-B148-32196E9D1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2822" y="5138744"/>
                <a:ext cx="46038" cy="30163"/>
              </a:xfrm>
              <a:custGeom>
                <a:avLst/>
                <a:gdLst>
                  <a:gd name="T0" fmla="*/ 2 w 88"/>
                  <a:gd name="T1" fmla="*/ 21 h 57"/>
                  <a:gd name="T2" fmla="*/ 2 w 88"/>
                  <a:gd name="T3" fmla="*/ 21 h 57"/>
                  <a:gd name="T4" fmla="*/ 0 w 88"/>
                  <a:gd name="T5" fmla="*/ 26 h 57"/>
                  <a:gd name="T6" fmla="*/ 0 w 88"/>
                  <a:gd name="T7" fmla="*/ 31 h 57"/>
                  <a:gd name="T8" fmla="*/ 0 w 88"/>
                  <a:gd name="T9" fmla="*/ 35 h 57"/>
                  <a:gd name="T10" fmla="*/ 3 w 88"/>
                  <a:gd name="T11" fmla="*/ 39 h 57"/>
                  <a:gd name="T12" fmla="*/ 5 w 88"/>
                  <a:gd name="T13" fmla="*/ 43 h 57"/>
                  <a:gd name="T14" fmla="*/ 9 w 88"/>
                  <a:gd name="T15" fmla="*/ 46 h 57"/>
                  <a:gd name="T16" fmla="*/ 12 w 88"/>
                  <a:gd name="T17" fmla="*/ 48 h 57"/>
                  <a:gd name="T18" fmla="*/ 17 w 88"/>
                  <a:gd name="T19" fmla="*/ 50 h 57"/>
                  <a:gd name="T20" fmla="*/ 55 w 88"/>
                  <a:gd name="T21" fmla="*/ 57 h 57"/>
                  <a:gd name="T22" fmla="*/ 60 w 88"/>
                  <a:gd name="T23" fmla="*/ 57 h 57"/>
                  <a:gd name="T24" fmla="*/ 65 w 88"/>
                  <a:gd name="T25" fmla="*/ 57 h 57"/>
                  <a:gd name="T26" fmla="*/ 69 w 88"/>
                  <a:gd name="T27" fmla="*/ 56 h 57"/>
                  <a:gd name="T28" fmla="*/ 74 w 88"/>
                  <a:gd name="T29" fmla="*/ 53 h 57"/>
                  <a:gd name="T30" fmla="*/ 79 w 88"/>
                  <a:gd name="T31" fmla="*/ 50 h 57"/>
                  <a:gd name="T32" fmla="*/ 82 w 88"/>
                  <a:gd name="T33" fmla="*/ 46 h 57"/>
                  <a:gd name="T34" fmla="*/ 85 w 88"/>
                  <a:gd name="T35" fmla="*/ 41 h 57"/>
                  <a:gd name="T36" fmla="*/ 87 w 88"/>
                  <a:gd name="T37" fmla="*/ 37 h 57"/>
                  <a:gd name="T38" fmla="*/ 87 w 88"/>
                  <a:gd name="T39" fmla="*/ 37 h 57"/>
                  <a:gd name="T40" fmla="*/ 88 w 88"/>
                  <a:gd name="T41" fmla="*/ 32 h 57"/>
                  <a:gd name="T42" fmla="*/ 88 w 88"/>
                  <a:gd name="T43" fmla="*/ 27 h 57"/>
                  <a:gd name="T44" fmla="*/ 88 w 88"/>
                  <a:gd name="T45" fmla="*/ 22 h 57"/>
                  <a:gd name="T46" fmla="*/ 86 w 88"/>
                  <a:gd name="T47" fmla="*/ 19 h 57"/>
                  <a:gd name="T48" fmla="*/ 84 w 88"/>
                  <a:gd name="T49" fmla="*/ 15 h 57"/>
                  <a:gd name="T50" fmla="*/ 80 w 88"/>
                  <a:gd name="T51" fmla="*/ 12 h 57"/>
                  <a:gd name="T52" fmla="*/ 76 w 88"/>
                  <a:gd name="T53" fmla="*/ 9 h 57"/>
                  <a:gd name="T54" fmla="*/ 72 w 88"/>
                  <a:gd name="T55" fmla="*/ 8 h 57"/>
                  <a:gd name="T56" fmla="*/ 34 w 88"/>
                  <a:gd name="T57" fmla="*/ 1 h 57"/>
                  <a:gd name="T58" fmla="*/ 29 w 88"/>
                  <a:gd name="T59" fmla="*/ 0 h 57"/>
                  <a:gd name="T60" fmla="*/ 24 w 88"/>
                  <a:gd name="T61" fmla="*/ 1 h 57"/>
                  <a:gd name="T62" fmla="*/ 19 w 88"/>
                  <a:gd name="T63" fmla="*/ 2 h 57"/>
                  <a:gd name="T64" fmla="*/ 15 w 88"/>
                  <a:gd name="T65" fmla="*/ 5 h 57"/>
                  <a:gd name="T66" fmla="*/ 10 w 88"/>
                  <a:gd name="T67" fmla="*/ 8 h 57"/>
                  <a:gd name="T68" fmla="*/ 6 w 88"/>
                  <a:gd name="T69" fmla="*/ 12 h 57"/>
                  <a:gd name="T70" fmla="*/ 4 w 88"/>
                  <a:gd name="T71" fmla="*/ 15 h 57"/>
                  <a:gd name="T72" fmla="*/ 2 w 88"/>
                  <a:gd name="T73" fmla="*/ 2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8" h="57">
                    <a:moveTo>
                      <a:pt x="2" y="21"/>
                    </a:moveTo>
                    <a:lnTo>
                      <a:pt x="2" y="21"/>
                    </a:lnTo>
                    <a:lnTo>
                      <a:pt x="0" y="26"/>
                    </a:lnTo>
                    <a:lnTo>
                      <a:pt x="0" y="31"/>
                    </a:lnTo>
                    <a:lnTo>
                      <a:pt x="0" y="35"/>
                    </a:lnTo>
                    <a:lnTo>
                      <a:pt x="3" y="39"/>
                    </a:lnTo>
                    <a:lnTo>
                      <a:pt x="5" y="43"/>
                    </a:lnTo>
                    <a:lnTo>
                      <a:pt x="9" y="46"/>
                    </a:lnTo>
                    <a:lnTo>
                      <a:pt x="12" y="48"/>
                    </a:lnTo>
                    <a:lnTo>
                      <a:pt x="17" y="50"/>
                    </a:lnTo>
                    <a:lnTo>
                      <a:pt x="55" y="57"/>
                    </a:lnTo>
                    <a:lnTo>
                      <a:pt x="60" y="57"/>
                    </a:lnTo>
                    <a:lnTo>
                      <a:pt x="65" y="57"/>
                    </a:lnTo>
                    <a:lnTo>
                      <a:pt x="69" y="56"/>
                    </a:lnTo>
                    <a:lnTo>
                      <a:pt x="74" y="53"/>
                    </a:lnTo>
                    <a:lnTo>
                      <a:pt x="79" y="50"/>
                    </a:lnTo>
                    <a:lnTo>
                      <a:pt x="82" y="46"/>
                    </a:lnTo>
                    <a:lnTo>
                      <a:pt x="85" y="41"/>
                    </a:lnTo>
                    <a:lnTo>
                      <a:pt x="87" y="37"/>
                    </a:lnTo>
                    <a:lnTo>
                      <a:pt x="87" y="37"/>
                    </a:lnTo>
                    <a:lnTo>
                      <a:pt x="88" y="32"/>
                    </a:lnTo>
                    <a:lnTo>
                      <a:pt x="88" y="27"/>
                    </a:lnTo>
                    <a:lnTo>
                      <a:pt x="88" y="22"/>
                    </a:lnTo>
                    <a:lnTo>
                      <a:pt x="86" y="19"/>
                    </a:lnTo>
                    <a:lnTo>
                      <a:pt x="84" y="15"/>
                    </a:lnTo>
                    <a:lnTo>
                      <a:pt x="80" y="12"/>
                    </a:lnTo>
                    <a:lnTo>
                      <a:pt x="76" y="9"/>
                    </a:lnTo>
                    <a:lnTo>
                      <a:pt x="72" y="8"/>
                    </a:lnTo>
                    <a:lnTo>
                      <a:pt x="34" y="1"/>
                    </a:lnTo>
                    <a:lnTo>
                      <a:pt x="29" y="0"/>
                    </a:lnTo>
                    <a:lnTo>
                      <a:pt x="24" y="1"/>
                    </a:lnTo>
                    <a:lnTo>
                      <a:pt x="19" y="2"/>
                    </a:lnTo>
                    <a:lnTo>
                      <a:pt x="15" y="5"/>
                    </a:lnTo>
                    <a:lnTo>
                      <a:pt x="10" y="8"/>
                    </a:lnTo>
                    <a:lnTo>
                      <a:pt x="6" y="12"/>
                    </a:lnTo>
                    <a:lnTo>
                      <a:pt x="4" y="15"/>
                    </a:lnTo>
                    <a:lnTo>
                      <a:pt x="2" y="21"/>
                    </a:lnTo>
                    <a:close/>
                  </a:path>
                </a:pathLst>
              </a:custGeom>
              <a:solidFill>
                <a:srgbClr val="FFD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36" name="Freeform 122">
                <a:extLst>
                  <a:ext uri="{FF2B5EF4-FFF2-40B4-BE49-F238E27FC236}">
                    <a16:creationId xmlns:a16="http://schemas.microsoft.com/office/drawing/2014/main" id="{F692A666-138B-4229-9404-49AA204E8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3460" y="5145094"/>
                <a:ext cx="23813" cy="20638"/>
              </a:xfrm>
              <a:custGeom>
                <a:avLst/>
                <a:gdLst>
                  <a:gd name="T0" fmla="*/ 1 w 45"/>
                  <a:gd name="T1" fmla="*/ 16 h 40"/>
                  <a:gd name="T2" fmla="*/ 1 w 45"/>
                  <a:gd name="T3" fmla="*/ 16 h 40"/>
                  <a:gd name="T4" fmla="*/ 1 w 45"/>
                  <a:gd name="T5" fmla="*/ 20 h 40"/>
                  <a:gd name="T6" fmla="*/ 0 w 45"/>
                  <a:gd name="T7" fmla="*/ 23 h 40"/>
                  <a:gd name="T8" fmla="*/ 1 w 45"/>
                  <a:gd name="T9" fmla="*/ 27 h 40"/>
                  <a:gd name="T10" fmla="*/ 2 w 45"/>
                  <a:gd name="T11" fmla="*/ 31 h 40"/>
                  <a:gd name="T12" fmla="*/ 4 w 45"/>
                  <a:gd name="T13" fmla="*/ 33 h 40"/>
                  <a:gd name="T14" fmla="*/ 7 w 45"/>
                  <a:gd name="T15" fmla="*/ 35 h 40"/>
                  <a:gd name="T16" fmla="*/ 10 w 45"/>
                  <a:gd name="T17" fmla="*/ 38 h 40"/>
                  <a:gd name="T18" fmla="*/ 14 w 45"/>
                  <a:gd name="T19" fmla="*/ 39 h 40"/>
                  <a:gd name="T20" fmla="*/ 17 w 45"/>
                  <a:gd name="T21" fmla="*/ 40 h 40"/>
                  <a:gd name="T22" fmla="*/ 21 w 45"/>
                  <a:gd name="T23" fmla="*/ 40 h 40"/>
                  <a:gd name="T24" fmla="*/ 26 w 45"/>
                  <a:gd name="T25" fmla="*/ 39 h 40"/>
                  <a:gd name="T26" fmla="*/ 29 w 45"/>
                  <a:gd name="T27" fmla="*/ 38 h 40"/>
                  <a:gd name="T28" fmla="*/ 33 w 45"/>
                  <a:gd name="T29" fmla="*/ 36 h 40"/>
                  <a:gd name="T30" fmla="*/ 36 w 45"/>
                  <a:gd name="T31" fmla="*/ 34 h 40"/>
                  <a:gd name="T32" fmla="*/ 39 w 45"/>
                  <a:gd name="T33" fmla="*/ 31 h 40"/>
                  <a:gd name="T34" fmla="*/ 41 w 45"/>
                  <a:gd name="T35" fmla="*/ 28 h 40"/>
                  <a:gd name="T36" fmla="*/ 44 w 45"/>
                  <a:gd name="T37" fmla="*/ 23 h 40"/>
                  <a:gd name="T38" fmla="*/ 44 w 45"/>
                  <a:gd name="T39" fmla="*/ 23 h 40"/>
                  <a:gd name="T40" fmla="*/ 44 w 45"/>
                  <a:gd name="T41" fmla="*/ 20 h 40"/>
                  <a:gd name="T42" fmla="*/ 45 w 45"/>
                  <a:gd name="T43" fmla="*/ 16 h 40"/>
                  <a:gd name="T44" fmla="*/ 44 w 45"/>
                  <a:gd name="T45" fmla="*/ 13 h 40"/>
                  <a:gd name="T46" fmla="*/ 42 w 45"/>
                  <a:gd name="T47" fmla="*/ 9 h 40"/>
                  <a:gd name="T48" fmla="*/ 40 w 45"/>
                  <a:gd name="T49" fmla="*/ 6 h 40"/>
                  <a:gd name="T50" fmla="*/ 38 w 45"/>
                  <a:gd name="T51" fmla="*/ 3 h 40"/>
                  <a:gd name="T52" fmla="*/ 34 w 45"/>
                  <a:gd name="T53" fmla="*/ 2 h 40"/>
                  <a:gd name="T54" fmla="*/ 31 w 45"/>
                  <a:gd name="T55" fmla="*/ 1 h 40"/>
                  <a:gd name="T56" fmla="*/ 27 w 45"/>
                  <a:gd name="T57" fmla="*/ 0 h 40"/>
                  <a:gd name="T58" fmla="*/ 23 w 45"/>
                  <a:gd name="T59" fmla="*/ 0 h 40"/>
                  <a:gd name="T60" fmla="*/ 19 w 45"/>
                  <a:gd name="T61" fmla="*/ 0 h 40"/>
                  <a:gd name="T62" fmla="*/ 15 w 45"/>
                  <a:gd name="T63" fmla="*/ 1 h 40"/>
                  <a:gd name="T64" fmla="*/ 12 w 45"/>
                  <a:gd name="T65" fmla="*/ 3 h 40"/>
                  <a:gd name="T66" fmla="*/ 8 w 45"/>
                  <a:gd name="T67" fmla="*/ 6 h 40"/>
                  <a:gd name="T68" fmla="*/ 6 w 45"/>
                  <a:gd name="T69" fmla="*/ 8 h 40"/>
                  <a:gd name="T70" fmla="*/ 3 w 45"/>
                  <a:gd name="T71" fmla="*/ 12 h 40"/>
                  <a:gd name="T72" fmla="*/ 1 w 45"/>
                  <a:gd name="T73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" h="40">
                    <a:moveTo>
                      <a:pt x="1" y="16"/>
                    </a:moveTo>
                    <a:lnTo>
                      <a:pt x="1" y="16"/>
                    </a:lnTo>
                    <a:lnTo>
                      <a:pt x="1" y="20"/>
                    </a:lnTo>
                    <a:lnTo>
                      <a:pt x="0" y="23"/>
                    </a:lnTo>
                    <a:lnTo>
                      <a:pt x="1" y="27"/>
                    </a:lnTo>
                    <a:lnTo>
                      <a:pt x="2" y="31"/>
                    </a:lnTo>
                    <a:lnTo>
                      <a:pt x="4" y="33"/>
                    </a:lnTo>
                    <a:lnTo>
                      <a:pt x="7" y="35"/>
                    </a:lnTo>
                    <a:lnTo>
                      <a:pt x="10" y="38"/>
                    </a:lnTo>
                    <a:lnTo>
                      <a:pt x="14" y="39"/>
                    </a:lnTo>
                    <a:lnTo>
                      <a:pt x="17" y="40"/>
                    </a:lnTo>
                    <a:lnTo>
                      <a:pt x="21" y="40"/>
                    </a:lnTo>
                    <a:lnTo>
                      <a:pt x="26" y="39"/>
                    </a:lnTo>
                    <a:lnTo>
                      <a:pt x="29" y="38"/>
                    </a:lnTo>
                    <a:lnTo>
                      <a:pt x="33" y="36"/>
                    </a:lnTo>
                    <a:lnTo>
                      <a:pt x="36" y="34"/>
                    </a:lnTo>
                    <a:lnTo>
                      <a:pt x="39" y="31"/>
                    </a:lnTo>
                    <a:lnTo>
                      <a:pt x="41" y="28"/>
                    </a:lnTo>
                    <a:lnTo>
                      <a:pt x="44" y="23"/>
                    </a:lnTo>
                    <a:lnTo>
                      <a:pt x="44" y="23"/>
                    </a:lnTo>
                    <a:lnTo>
                      <a:pt x="44" y="20"/>
                    </a:lnTo>
                    <a:lnTo>
                      <a:pt x="45" y="16"/>
                    </a:lnTo>
                    <a:lnTo>
                      <a:pt x="44" y="13"/>
                    </a:lnTo>
                    <a:lnTo>
                      <a:pt x="42" y="9"/>
                    </a:lnTo>
                    <a:lnTo>
                      <a:pt x="40" y="6"/>
                    </a:lnTo>
                    <a:lnTo>
                      <a:pt x="38" y="3"/>
                    </a:lnTo>
                    <a:lnTo>
                      <a:pt x="34" y="2"/>
                    </a:lnTo>
                    <a:lnTo>
                      <a:pt x="31" y="1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5" y="1"/>
                    </a:lnTo>
                    <a:lnTo>
                      <a:pt x="12" y="3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3" y="12"/>
                    </a:lnTo>
                    <a:lnTo>
                      <a:pt x="1" y="16"/>
                    </a:lnTo>
                    <a:close/>
                  </a:path>
                </a:pathLst>
              </a:custGeom>
              <a:solidFill>
                <a:srgbClr val="FFE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37" name="Freeform 123">
                <a:extLst>
                  <a:ext uri="{FF2B5EF4-FFF2-40B4-BE49-F238E27FC236}">
                    <a16:creationId xmlns:a16="http://schemas.microsoft.com/office/drawing/2014/main" id="{41AD4EAF-D1E2-49B6-84AB-1ECC247A1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8074" y="5151444"/>
                <a:ext cx="66676" cy="87313"/>
              </a:xfrm>
              <a:custGeom>
                <a:avLst/>
                <a:gdLst>
                  <a:gd name="T0" fmla="*/ 126 w 126"/>
                  <a:gd name="T1" fmla="*/ 90 h 165"/>
                  <a:gd name="T2" fmla="*/ 85 w 126"/>
                  <a:gd name="T3" fmla="*/ 165 h 165"/>
                  <a:gd name="T4" fmla="*/ 65 w 126"/>
                  <a:gd name="T5" fmla="*/ 153 h 165"/>
                  <a:gd name="T6" fmla="*/ 47 w 126"/>
                  <a:gd name="T7" fmla="*/ 139 h 165"/>
                  <a:gd name="T8" fmla="*/ 38 w 126"/>
                  <a:gd name="T9" fmla="*/ 132 h 165"/>
                  <a:gd name="T10" fmla="*/ 30 w 126"/>
                  <a:gd name="T11" fmla="*/ 123 h 165"/>
                  <a:gd name="T12" fmla="*/ 22 w 126"/>
                  <a:gd name="T13" fmla="*/ 115 h 165"/>
                  <a:gd name="T14" fmla="*/ 15 w 126"/>
                  <a:gd name="T15" fmla="*/ 107 h 165"/>
                  <a:gd name="T16" fmla="*/ 11 w 126"/>
                  <a:gd name="T17" fmla="*/ 99 h 165"/>
                  <a:gd name="T18" fmla="*/ 6 w 126"/>
                  <a:gd name="T19" fmla="*/ 89 h 165"/>
                  <a:gd name="T20" fmla="*/ 2 w 126"/>
                  <a:gd name="T21" fmla="*/ 79 h 165"/>
                  <a:gd name="T22" fmla="*/ 1 w 126"/>
                  <a:gd name="T23" fmla="*/ 69 h 165"/>
                  <a:gd name="T24" fmla="*/ 0 w 126"/>
                  <a:gd name="T25" fmla="*/ 58 h 165"/>
                  <a:gd name="T26" fmla="*/ 2 w 126"/>
                  <a:gd name="T27" fmla="*/ 47 h 165"/>
                  <a:gd name="T28" fmla="*/ 6 w 126"/>
                  <a:gd name="T29" fmla="*/ 37 h 165"/>
                  <a:gd name="T30" fmla="*/ 11 w 126"/>
                  <a:gd name="T31" fmla="*/ 25 h 165"/>
                  <a:gd name="T32" fmla="*/ 18 w 126"/>
                  <a:gd name="T33" fmla="*/ 12 h 165"/>
                  <a:gd name="T34" fmla="*/ 25 w 126"/>
                  <a:gd name="T35" fmla="*/ 0 h 165"/>
                  <a:gd name="T36" fmla="*/ 71 w 126"/>
                  <a:gd name="T37" fmla="*/ 13 h 165"/>
                  <a:gd name="T38" fmla="*/ 126 w 126"/>
                  <a:gd name="T39" fmla="*/ 9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6" h="165">
                    <a:moveTo>
                      <a:pt x="126" y="90"/>
                    </a:moveTo>
                    <a:lnTo>
                      <a:pt x="85" y="165"/>
                    </a:lnTo>
                    <a:lnTo>
                      <a:pt x="65" y="153"/>
                    </a:lnTo>
                    <a:lnTo>
                      <a:pt x="47" y="139"/>
                    </a:lnTo>
                    <a:lnTo>
                      <a:pt x="38" y="132"/>
                    </a:lnTo>
                    <a:lnTo>
                      <a:pt x="30" y="123"/>
                    </a:lnTo>
                    <a:lnTo>
                      <a:pt x="22" y="115"/>
                    </a:lnTo>
                    <a:lnTo>
                      <a:pt x="15" y="107"/>
                    </a:lnTo>
                    <a:lnTo>
                      <a:pt x="11" y="99"/>
                    </a:lnTo>
                    <a:lnTo>
                      <a:pt x="6" y="89"/>
                    </a:lnTo>
                    <a:lnTo>
                      <a:pt x="2" y="79"/>
                    </a:lnTo>
                    <a:lnTo>
                      <a:pt x="1" y="69"/>
                    </a:lnTo>
                    <a:lnTo>
                      <a:pt x="0" y="58"/>
                    </a:lnTo>
                    <a:lnTo>
                      <a:pt x="2" y="47"/>
                    </a:lnTo>
                    <a:lnTo>
                      <a:pt x="6" y="37"/>
                    </a:lnTo>
                    <a:lnTo>
                      <a:pt x="11" y="25"/>
                    </a:lnTo>
                    <a:lnTo>
                      <a:pt x="18" y="12"/>
                    </a:lnTo>
                    <a:lnTo>
                      <a:pt x="25" y="0"/>
                    </a:lnTo>
                    <a:lnTo>
                      <a:pt x="71" y="13"/>
                    </a:lnTo>
                    <a:lnTo>
                      <a:pt x="126" y="90"/>
                    </a:lnTo>
                    <a:close/>
                  </a:path>
                </a:pathLst>
              </a:custGeom>
              <a:solidFill>
                <a:srgbClr val="FFD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38" name="Freeform 124">
                <a:extLst>
                  <a:ext uri="{FF2B5EF4-FFF2-40B4-BE49-F238E27FC236}">
                    <a16:creationId xmlns:a16="http://schemas.microsoft.com/office/drawing/2014/main" id="{8C5AFC9E-98DD-4673-943C-BCC7F42BA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1398" y="5127631"/>
                <a:ext cx="111127" cy="60325"/>
              </a:xfrm>
              <a:custGeom>
                <a:avLst/>
                <a:gdLst>
                  <a:gd name="T0" fmla="*/ 208 w 209"/>
                  <a:gd name="T1" fmla="*/ 95 h 114"/>
                  <a:gd name="T2" fmla="*/ 204 w 209"/>
                  <a:gd name="T3" fmla="*/ 114 h 114"/>
                  <a:gd name="T4" fmla="*/ 185 w 209"/>
                  <a:gd name="T5" fmla="*/ 108 h 114"/>
                  <a:gd name="T6" fmla="*/ 30 w 209"/>
                  <a:gd name="T7" fmla="*/ 59 h 114"/>
                  <a:gd name="T8" fmla="*/ 24 w 209"/>
                  <a:gd name="T9" fmla="*/ 57 h 114"/>
                  <a:gd name="T10" fmla="*/ 18 w 209"/>
                  <a:gd name="T11" fmla="*/ 54 h 114"/>
                  <a:gd name="T12" fmla="*/ 13 w 209"/>
                  <a:gd name="T13" fmla="*/ 51 h 114"/>
                  <a:gd name="T14" fmla="*/ 10 w 209"/>
                  <a:gd name="T15" fmla="*/ 47 h 114"/>
                  <a:gd name="T16" fmla="*/ 7 w 209"/>
                  <a:gd name="T17" fmla="*/ 44 h 114"/>
                  <a:gd name="T18" fmla="*/ 5 w 209"/>
                  <a:gd name="T19" fmla="*/ 40 h 114"/>
                  <a:gd name="T20" fmla="*/ 2 w 209"/>
                  <a:gd name="T21" fmla="*/ 35 h 114"/>
                  <a:gd name="T22" fmla="*/ 1 w 209"/>
                  <a:gd name="T23" fmla="*/ 31 h 114"/>
                  <a:gd name="T24" fmla="*/ 0 w 209"/>
                  <a:gd name="T25" fmla="*/ 21 h 114"/>
                  <a:gd name="T26" fmla="*/ 1 w 209"/>
                  <a:gd name="T27" fmla="*/ 10 h 114"/>
                  <a:gd name="T28" fmla="*/ 2 w 209"/>
                  <a:gd name="T29" fmla="*/ 6 h 114"/>
                  <a:gd name="T30" fmla="*/ 5 w 209"/>
                  <a:gd name="T31" fmla="*/ 1 h 114"/>
                  <a:gd name="T32" fmla="*/ 7 w 209"/>
                  <a:gd name="T33" fmla="*/ 0 h 114"/>
                  <a:gd name="T34" fmla="*/ 10 w 209"/>
                  <a:gd name="T35" fmla="*/ 0 h 114"/>
                  <a:gd name="T36" fmla="*/ 187 w 209"/>
                  <a:gd name="T37" fmla="*/ 54 h 114"/>
                  <a:gd name="T38" fmla="*/ 193 w 209"/>
                  <a:gd name="T39" fmla="*/ 57 h 114"/>
                  <a:gd name="T40" fmla="*/ 197 w 209"/>
                  <a:gd name="T41" fmla="*/ 60 h 114"/>
                  <a:gd name="T42" fmla="*/ 201 w 209"/>
                  <a:gd name="T43" fmla="*/ 65 h 114"/>
                  <a:gd name="T44" fmla="*/ 204 w 209"/>
                  <a:gd name="T45" fmla="*/ 70 h 114"/>
                  <a:gd name="T46" fmla="*/ 207 w 209"/>
                  <a:gd name="T47" fmla="*/ 76 h 114"/>
                  <a:gd name="T48" fmla="*/ 208 w 209"/>
                  <a:gd name="T49" fmla="*/ 82 h 114"/>
                  <a:gd name="T50" fmla="*/ 209 w 209"/>
                  <a:gd name="T51" fmla="*/ 88 h 114"/>
                  <a:gd name="T52" fmla="*/ 208 w 209"/>
                  <a:gd name="T53" fmla="*/ 9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9" h="114">
                    <a:moveTo>
                      <a:pt x="208" y="95"/>
                    </a:moveTo>
                    <a:lnTo>
                      <a:pt x="204" y="114"/>
                    </a:lnTo>
                    <a:lnTo>
                      <a:pt x="185" y="108"/>
                    </a:lnTo>
                    <a:lnTo>
                      <a:pt x="30" y="59"/>
                    </a:lnTo>
                    <a:lnTo>
                      <a:pt x="24" y="57"/>
                    </a:lnTo>
                    <a:lnTo>
                      <a:pt x="18" y="54"/>
                    </a:lnTo>
                    <a:lnTo>
                      <a:pt x="13" y="51"/>
                    </a:lnTo>
                    <a:lnTo>
                      <a:pt x="10" y="47"/>
                    </a:lnTo>
                    <a:lnTo>
                      <a:pt x="7" y="44"/>
                    </a:lnTo>
                    <a:lnTo>
                      <a:pt x="5" y="40"/>
                    </a:lnTo>
                    <a:lnTo>
                      <a:pt x="2" y="35"/>
                    </a:lnTo>
                    <a:lnTo>
                      <a:pt x="1" y="31"/>
                    </a:lnTo>
                    <a:lnTo>
                      <a:pt x="0" y="21"/>
                    </a:lnTo>
                    <a:lnTo>
                      <a:pt x="1" y="10"/>
                    </a:lnTo>
                    <a:lnTo>
                      <a:pt x="2" y="6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87" y="54"/>
                    </a:lnTo>
                    <a:lnTo>
                      <a:pt x="193" y="57"/>
                    </a:lnTo>
                    <a:lnTo>
                      <a:pt x="197" y="60"/>
                    </a:lnTo>
                    <a:lnTo>
                      <a:pt x="201" y="65"/>
                    </a:lnTo>
                    <a:lnTo>
                      <a:pt x="204" y="70"/>
                    </a:lnTo>
                    <a:lnTo>
                      <a:pt x="207" y="76"/>
                    </a:lnTo>
                    <a:lnTo>
                      <a:pt x="208" y="82"/>
                    </a:lnTo>
                    <a:lnTo>
                      <a:pt x="209" y="88"/>
                    </a:lnTo>
                    <a:lnTo>
                      <a:pt x="208" y="95"/>
                    </a:lnTo>
                    <a:close/>
                  </a:path>
                </a:pathLst>
              </a:custGeom>
              <a:solidFill>
                <a:srgbClr val="FFD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39" name="Freeform 125">
                <a:extLst>
                  <a:ext uri="{FF2B5EF4-FFF2-40B4-BE49-F238E27FC236}">
                    <a16:creationId xmlns:a16="http://schemas.microsoft.com/office/drawing/2014/main" id="{5A19E1AC-DCEF-4F9A-9716-7EF725200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4573" y="5127631"/>
                <a:ext cx="20638" cy="11113"/>
              </a:xfrm>
              <a:custGeom>
                <a:avLst/>
                <a:gdLst>
                  <a:gd name="T0" fmla="*/ 0 w 40"/>
                  <a:gd name="T1" fmla="*/ 2 h 22"/>
                  <a:gd name="T2" fmla="*/ 1 w 40"/>
                  <a:gd name="T3" fmla="*/ 1 h 22"/>
                  <a:gd name="T4" fmla="*/ 2 w 40"/>
                  <a:gd name="T5" fmla="*/ 0 h 22"/>
                  <a:gd name="T6" fmla="*/ 3 w 40"/>
                  <a:gd name="T7" fmla="*/ 0 h 22"/>
                  <a:gd name="T8" fmla="*/ 4 w 40"/>
                  <a:gd name="T9" fmla="*/ 0 h 22"/>
                  <a:gd name="T10" fmla="*/ 40 w 40"/>
                  <a:gd name="T11" fmla="*/ 11 h 22"/>
                  <a:gd name="T12" fmla="*/ 36 w 40"/>
                  <a:gd name="T13" fmla="*/ 16 h 22"/>
                  <a:gd name="T14" fmla="*/ 33 w 40"/>
                  <a:gd name="T15" fmla="*/ 20 h 22"/>
                  <a:gd name="T16" fmla="*/ 29 w 40"/>
                  <a:gd name="T17" fmla="*/ 21 h 22"/>
                  <a:gd name="T18" fmla="*/ 23 w 40"/>
                  <a:gd name="T19" fmla="*/ 22 h 22"/>
                  <a:gd name="T20" fmla="*/ 19 w 40"/>
                  <a:gd name="T21" fmla="*/ 21 h 22"/>
                  <a:gd name="T22" fmla="*/ 13 w 40"/>
                  <a:gd name="T23" fmla="*/ 20 h 22"/>
                  <a:gd name="T24" fmla="*/ 8 w 40"/>
                  <a:gd name="T25" fmla="*/ 17 h 22"/>
                  <a:gd name="T26" fmla="*/ 2 w 40"/>
                  <a:gd name="T27" fmla="*/ 14 h 22"/>
                  <a:gd name="T28" fmla="*/ 1 w 40"/>
                  <a:gd name="T29" fmla="*/ 11 h 22"/>
                  <a:gd name="T30" fmla="*/ 0 w 40"/>
                  <a:gd name="T31" fmla="*/ 9 h 22"/>
                  <a:gd name="T32" fmla="*/ 0 w 40"/>
                  <a:gd name="T33" fmla="*/ 6 h 22"/>
                  <a:gd name="T34" fmla="*/ 0 w 40"/>
                  <a:gd name="T35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22">
                    <a:moveTo>
                      <a:pt x="0" y="2"/>
                    </a:move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0" y="11"/>
                    </a:lnTo>
                    <a:lnTo>
                      <a:pt x="36" y="16"/>
                    </a:lnTo>
                    <a:lnTo>
                      <a:pt x="33" y="20"/>
                    </a:lnTo>
                    <a:lnTo>
                      <a:pt x="29" y="21"/>
                    </a:lnTo>
                    <a:lnTo>
                      <a:pt x="23" y="22"/>
                    </a:lnTo>
                    <a:lnTo>
                      <a:pt x="19" y="21"/>
                    </a:lnTo>
                    <a:lnTo>
                      <a:pt x="13" y="20"/>
                    </a:lnTo>
                    <a:lnTo>
                      <a:pt x="8" y="17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E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40" name="Freeform 126">
                <a:extLst>
                  <a:ext uri="{FF2B5EF4-FFF2-40B4-BE49-F238E27FC236}">
                    <a16:creationId xmlns:a16="http://schemas.microsoft.com/office/drawing/2014/main" id="{C6ADB099-8B8C-4DD4-84A8-39FF3C5EF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4955" y="5365757"/>
                <a:ext cx="392119" cy="669926"/>
              </a:xfrm>
              <a:custGeom>
                <a:avLst/>
                <a:gdLst>
                  <a:gd name="T0" fmla="*/ 33 w 740"/>
                  <a:gd name="T1" fmla="*/ 1127 h 1265"/>
                  <a:gd name="T2" fmla="*/ 102 w 740"/>
                  <a:gd name="T3" fmla="*/ 1168 h 1265"/>
                  <a:gd name="T4" fmla="*/ 175 w 740"/>
                  <a:gd name="T5" fmla="*/ 1202 h 1265"/>
                  <a:gd name="T6" fmla="*/ 254 w 740"/>
                  <a:gd name="T7" fmla="*/ 1231 h 1265"/>
                  <a:gd name="T8" fmla="*/ 333 w 740"/>
                  <a:gd name="T9" fmla="*/ 1252 h 1265"/>
                  <a:gd name="T10" fmla="*/ 394 w 740"/>
                  <a:gd name="T11" fmla="*/ 1262 h 1265"/>
                  <a:gd name="T12" fmla="*/ 434 w 740"/>
                  <a:gd name="T13" fmla="*/ 1265 h 1265"/>
                  <a:gd name="T14" fmla="*/ 475 w 740"/>
                  <a:gd name="T15" fmla="*/ 1265 h 1265"/>
                  <a:gd name="T16" fmla="*/ 514 w 740"/>
                  <a:gd name="T17" fmla="*/ 1264 h 1265"/>
                  <a:gd name="T18" fmla="*/ 554 w 740"/>
                  <a:gd name="T19" fmla="*/ 1259 h 1265"/>
                  <a:gd name="T20" fmla="*/ 594 w 740"/>
                  <a:gd name="T21" fmla="*/ 1251 h 1265"/>
                  <a:gd name="T22" fmla="*/ 646 w 740"/>
                  <a:gd name="T23" fmla="*/ 530 h 1265"/>
                  <a:gd name="T24" fmla="*/ 652 w 740"/>
                  <a:gd name="T25" fmla="*/ 486 h 1265"/>
                  <a:gd name="T26" fmla="*/ 666 w 740"/>
                  <a:gd name="T27" fmla="*/ 443 h 1265"/>
                  <a:gd name="T28" fmla="*/ 703 w 740"/>
                  <a:gd name="T29" fmla="*/ 359 h 1265"/>
                  <a:gd name="T30" fmla="*/ 721 w 740"/>
                  <a:gd name="T31" fmla="*/ 321 h 1265"/>
                  <a:gd name="T32" fmla="*/ 734 w 740"/>
                  <a:gd name="T33" fmla="*/ 286 h 1265"/>
                  <a:gd name="T34" fmla="*/ 740 w 740"/>
                  <a:gd name="T35" fmla="*/ 257 h 1265"/>
                  <a:gd name="T36" fmla="*/ 740 w 740"/>
                  <a:gd name="T37" fmla="*/ 244 h 1265"/>
                  <a:gd name="T38" fmla="*/ 736 w 740"/>
                  <a:gd name="T39" fmla="*/ 233 h 1265"/>
                  <a:gd name="T40" fmla="*/ 724 w 740"/>
                  <a:gd name="T41" fmla="*/ 214 h 1265"/>
                  <a:gd name="T42" fmla="*/ 710 w 740"/>
                  <a:gd name="T43" fmla="*/ 196 h 1265"/>
                  <a:gd name="T44" fmla="*/ 672 w 740"/>
                  <a:gd name="T45" fmla="*/ 162 h 1265"/>
                  <a:gd name="T46" fmla="*/ 626 w 740"/>
                  <a:gd name="T47" fmla="*/ 129 h 1265"/>
                  <a:gd name="T48" fmla="*/ 575 w 740"/>
                  <a:gd name="T49" fmla="*/ 100 h 1265"/>
                  <a:gd name="T50" fmla="*/ 474 w 740"/>
                  <a:gd name="T51" fmla="*/ 46 h 1265"/>
                  <a:gd name="T52" fmla="*/ 431 w 740"/>
                  <a:gd name="T53" fmla="*/ 23 h 1265"/>
                  <a:gd name="T54" fmla="*/ 398 w 740"/>
                  <a:gd name="T55" fmla="*/ 0 h 1265"/>
                  <a:gd name="T56" fmla="*/ 376 w 740"/>
                  <a:gd name="T57" fmla="*/ 17 h 1265"/>
                  <a:gd name="T58" fmla="*/ 354 w 740"/>
                  <a:gd name="T59" fmla="*/ 29 h 1265"/>
                  <a:gd name="T60" fmla="*/ 330 w 740"/>
                  <a:gd name="T61" fmla="*/ 37 h 1265"/>
                  <a:gd name="T62" fmla="*/ 306 w 740"/>
                  <a:gd name="T63" fmla="*/ 39 h 1265"/>
                  <a:gd name="T64" fmla="*/ 282 w 740"/>
                  <a:gd name="T65" fmla="*/ 37 h 1265"/>
                  <a:gd name="T66" fmla="*/ 260 w 740"/>
                  <a:gd name="T67" fmla="*/ 29 h 1265"/>
                  <a:gd name="T68" fmla="*/ 237 w 740"/>
                  <a:gd name="T69" fmla="*/ 17 h 1265"/>
                  <a:gd name="T70" fmla="*/ 216 w 740"/>
                  <a:gd name="T71" fmla="*/ 0 h 1265"/>
                  <a:gd name="T72" fmla="*/ 194 w 740"/>
                  <a:gd name="T73" fmla="*/ 14 h 1265"/>
                  <a:gd name="T74" fmla="*/ 173 w 740"/>
                  <a:gd name="T75" fmla="*/ 24 h 1265"/>
                  <a:gd name="T76" fmla="*/ 151 w 740"/>
                  <a:gd name="T77" fmla="*/ 30 h 1265"/>
                  <a:gd name="T78" fmla="*/ 128 w 740"/>
                  <a:gd name="T79" fmla="*/ 33 h 1265"/>
                  <a:gd name="T80" fmla="*/ 86 w 740"/>
                  <a:gd name="T81" fmla="*/ 33 h 1265"/>
                  <a:gd name="T82" fmla="*/ 52 w 740"/>
                  <a:gd name="T83" fmla="*/ 27 h 1265"/>
                  <a:gd name="T84" fmla="*/ 52 w 740"/>
                  <a:gd name="T85" fmla="*/ 65 h 1265"/>
                  <a:gd name="T86" fmla="*/ 48 w 740"/>
                  <a:gd name="T87" fmla="*/ 105 h 1265"/>
                  <a:gd name="T88" fmla="*/ 41 w 740"/>
                  <a:gd name="T89" fmla="*/ 144 h 1265"/>
                  <a:gd name="T90" fmla="*/ 32 w 740"/>
                  <a:gd name="T91" fmla="*/ 179 h 1265"/>
                  <a:gd name="T92" fmla="*/ 13 w 740"/>
                  <a:gd name="T93" fmla="*/ 238 h 1265"/>
                  <a:gd name="T94" fmla="*/ 0 w 740"/>
                  <a:gd name="T95" fmla="*/ 265 h 1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40" h="1265">
                    <a:moveTo>
                      <a:pt x="1" y="1105"/>
                    </a:moveTo>
                    <a:lnTo>
                      <a:pt x="33" y="1127"/>
                    </a:lnTo>
                    <a:lnTo>
                      <a:pt x="66" y="1148"/>
                    </a:lnTo>
                    <a:lnTo>
                      <a:pt x="102" y="1168"/>
                    </a:lnTo>
                    <a:lnTo>
                      <a:pt x="139" y="1186"/>
                    </a:lnTo>
                    <a:lnTo>
                      <a:pt x="175" y="1202"/>
                    </a:lnTo>
                    <a:lnTo>
                      <a:pt x="215" y="1218"/>
                    </a:lnTo>
                    <a:lnTo>
                      <a:pt x="254" y="1231"/>
                    </a:lnTo>
                    <a:lnTo>
                      <a:pt x="293" y="1243"/>
                    </a:lnTo>
                    <a:lnTo>
                      <a:pt x="333" y="1252"/>
                    </a:lnTo>
                    <a:lnTo>
                      <a:pt x="374" y="1259"/>
                    </a:lnTo>
                    <a:lnTo>
                      <a:pt x="394" y="1262"/>
                    </a:lnTo>
                    <a:lnTo>
                      <a:pt x="414" y="1264"/>
                    </a:lnTo>
                    <a:lnTo>
                      <a:pt x="434" y="1265"/>
                    </a:lnTo>
                    <a:lnTo>
                      <a:pt x="455" y="1265"/>
                    </a:lnTo>
                    <a:lnTo>
                      <a:pt x="475" y="1265"/>
                    </a:lnTo>
                    <a:lnTo>
                      <a:pt x="495" y="1265"/>
                    </a:lnTo>
                    <a:lnTo>
                      <a:pt x="514" y="1264"/>
                    </a:lnTo>
                    <a:lnTo>
                      <a:pt x="534" y="1262"/>
                    </a:lnTo>
                    <a:lnTo>
                      <a:pt x="554" y="1259"/>
                    </a:lnTo>
                    <a:lnTo>
                      <a:pt x="573" y="1256"/>
                    </a:lnTo>
                    <a:lnTo>
                      <a:pt x="594" y="1251"/>
                    </a:lnTo>
                    <a:lnTo>
                      <a:pt x="613" y="1245"/>
                    </a:lnTo>
                    <a:lnTo>
                      <a:pt x="646" y="530"/>
                    </a:lnTo>
                    <a:lnTo>
                      <a:pt x="647" y="508"/>
                    </a:lnTo>
                    <a:lnTo>
                      <a:pt x="652" y="486"/>
                    </a:lnTo>
                    <a:lnTo>
                      <a:pt x="658" y="464"/>
                    </a:lnTo>
                    <a:lnTo>
                      <a:pt x="666" y="443"/>
                    </a:lnTo>
                    <a:lnTo>
                      <a:pt x="684" y="400"/>
                    </a:lnTo>
                    <a:lnTo>
                      <a:pt x="703" y="359"/>
                    </a:lnTo>
                    <a:lnTo>
                      <a:pt x="712" y="340"/>
                    </a:lnTo>
                    <a:lnTo>
                      <a:pt x="721" y="321"/>
                    </a:lnTo>
                    <a:lnTo>
                      <a:pt x="728" y="303"/>
                    </a:lnTo>
                    <a:lnTo>
                      <a:pt x="734" y="286"/>
                    </a:lnTo>
                    <a:lnTo>
                      <a:pt x="739" y="271"/>
                    </a:lnTo>
                    <a:lnTo>
                      <a:pt x="740" y="257"/>
                    </a:lnTo>
                    <a:lnTo>
                      <a:pt x="740" y="249"/>
                    </a:lnTo>
                    <a:lnTo>
                      <a:pt x="740" y="244"/>
                    </a:lnTo>
                    <a:lnTo>
                      <a:pt x="739" y="238"/>
                    </a:lnTo>
                    <a:lnTo>
                      <a:pt x="736" y="233"/>
                    </a:lnTo>
                    <a:lnTo>
                      <a:pt x="730" y="223"/>
                    </a:lnTo>
                    <a:lnTo>
                      <a:pt x="724" y="214"/>
                    </a:lnTo>
                    <a:lnTo>
                      <a:pt x="717" y="204"/>
                    </a:lnTo>
                    <a:lnTo>
                      <a:pt x="710" y="196"/>
                    </a:lnTo>
                    <a:lnTo>
                      <a:pt x="692" y="178"/>
                    </a:lnTo>
                    <a:lnTo>
                      <a:pt x="672" y="162"/>
                    </a:lnTo>
                    <a:lnTo>
                      <a:pt x="649" y="145"/>
                    </a:lnTo>
                    <a:lnTo>
                      <a:pt x="626" y="129"/>
                    </a:lnTo>
                    <a:lnTo>
                      <a:pt x="601" y="114"/>
                    </a:lnTo>
                    <a:lnTo>
                      <a:pt x="575" y="100"/>
                    </a:lnTo>
                    <a:lnTo>
                      <a:pt x="524" y="72"/>
                    </a:lnTo>
                    <a:lnTo>
                      <a:pt x="474" y="46"/>
                    </a:lnTo>
                    <a:lnTo>
                      <a:pt x="451" y="34"/>
                    </a:lnTo>
                    <a:lnTo>
                      <a:pt x="431" y="23"/>
                    </a:lnTo>
                    <a:lnTo>
                      <a:pt x="413" y="11"/>
                    </a:lnTo>
                    <a:lnTo>
                      <a:pt x="398" y="0"/>
                    </a:lnTo>
                    <a:lnTo>
                      <a:pt x="387" y="8"/>
                    </a:lnTo>
                    <a:lnTo>
                      <a:pt x="376" y="17"/>
                    </a:lnTo>
                    <a:lnTo>
                      <a:pt x="364" y="23"/>
                    </a:lnTo>
                    <a:lnTo>
                      <a:pt x="354" y="29"/>
                    </a:lnTo>
                    <a:lnTo>
                      <a:pt x="342" y="33"/>
                    </a:lnTo>
                    <a:lnTo>
                      <a:pt x="330" y="37"/>
                    </a:lnTo>
                    <a:lnTo>
                      <a:pt x="318" y="38"/>
                    </a:lnTo>
                    <a:lnTo>
                      <a:pt x="306" y="39"/>
                    </a:lnTo>
                    <a:lnTo>
                      <a:pt x="294" y="38"/>
                    </a:lnTo>
                    <a:lnTo>
                      <a:pt x="282" y="37"/>
                    </a:lnTo>
                    <a:lnTo>
                      <a:pt x="271" y="33"/>
                    </a:lnTo>
                    <a:lnTo>
                      <a:pt x="260" y="29"/>
                    </a:lnTo>
                    <a:lnTo>
                      <a:pt x="248" y="23"/>
                    </a:lnTo>
                    <a:lnTo>
                      <a:pt x="237" y="17"/>
                    </a:lnTo>
                    <a:lnTo>
                      <a:pt x="227" y="8"/>
                    </a:lnTo>
                    <a:lnTo>
                      <a:pt x="216" y="0"/>
                    </a:lnTo>
                    <a:lnTo>
                      <a:pt x="205" y="7"/>
                    </a:lnTo>
                    <a:lnTo>
                      <a:pt x="194" y="14"/>
                    </a:lnTo>
                    <a:lnTo>
                      <a:pt x="184" y="19"/>
                    </a:lnTo>
                    <a:lnTo>
                      <a:pt x="173" y="24"/>
                    </a:lnTo>
                    <a:lnTo>
                      <a:pt x="161" y="27"/>
                    </a:lnTo>
                    <a:lnTo>
                      <a:pt x="151" y="30"/>
                    </a:lnTo>
                    <a:lnTo>
                      <a:pt x="140" y="32"/>
                    </a:lnTo>
                    <a:lnTo>
                      <a:pt x="128" y="33"/>
                    </a:lnTo>
                    <a:lnTo>
                      <a:pt x="107" y="34"/>
                    </a:lnTo>
                    <a:lnTo>
                      <a:pt x="86" y="33"/>
                    </a:lnTo>
                    <a:lnTo>
                      <a:pt x="69" y="30"/>
                    </a:lnTo>
                    <a:lnTo>
                      <a:pt x="52" y="27"/>
                    </a:lnTo>
                    <a:lnTo>
                      <a:pt x="53" y="46"/>
                    </a:lnTo>
                    <a:lnTo>
                      <a:pt x="52" y="65"/>
                    </a:lnTo>
                    <a:lnTo>
                      <a:pt x="51" y="86"/>
                    </a:lnTo>
                    <a:lnTo>
                      <a:pt x="48" y="105"/>
                    </a:lnTo>
                    <a:lnTo>
                      <a:pt x="46" y="125"/>
                    </a:lnTo>
                    <a:lnTo>
                      <a:pt x="41" y="144"/>
                    </a:lnTo>
                    <a:lnTo>
                      <a:pt x="38" y="163"/>
                    </a:lnTo>
                    <a:lnTo>
                      <a:pt x="32" y="179"/>
                    </a:lnTo>
                    <a:lnTo>
                      <a:pt x="22" y="213"/>
                    </a:lnTo>
                    <a:lnTo>
                      <a:pt x="13" y="238"/>
                    </a:lnTo>
                    <a:lnTo>
                      <a:pt x="4" y="257"/>
                    </a:lnTo>
                    <a:lnTo>
                      <a:pt x="0" y="265"/>
                    </a:lnTo>
                    <a:lnTo>
                      <a:pt x="1" y="1105"/>
                    </a:lnTo>
                    <a:close/>
                  </a:path>
                </a:pathLst>
              </a:custGeom>
              <a:solidFill>
                <a:srgbClr val="6880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41" name="Freeform 127">
                <a:extLst>
                  <a:ext uri="{FF2B5EF4-FFF2-40B4-BE49-F238E27FC236}">
                    <a16:creationId xmlns:a16="http://schemas.microsoft.com/office/drawing/2014/main" id="{C6E9B2C7-5C7D-498B-854A-1BCB93E127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3219" y="5370519"/>
                <a:ext cx="188916" cy="334963"/>
              </a:xfrm>
              <a:custGeom>
                <a:avLst/>
                <a:gdLst>
                  <a:gd name="T0" fmla="*/ 355 w 355"/>
                  <a:gd name="T1" fmla="*/ 49 h 633"/>
                  <a:gd name="T2" fmla="*/ 335 w 355"/>
                  <a:gd name="T3" fmla="*/ 231 h 633"/>
                  <a:gd name="T4" fmla="*/ 176 w 355"/>
                  <a:gd name="T5" fmla="*/ 633 h 633"/>
                  <a:gd name="T6" fmla="*/ 20 w 355"/>
                  <a:gd name="T7" fmla="*/ 231 h 633"/>
                  <a:gd name="T8" fmla="*/ 0 w 355"/>
                  <a:gd name="T9" fmla="*/ 49 h 633"/>
                  <a:gd name="T10" fmla="*/ 76 w 355"/>
                  <a:gd name="T11" fmla="*/ 0 h 633"/>
                  <a:gd name="T12" fmla="*/ 279 w 355"/>
                  <a:gd name="T13" fmla="*/ 0 h 633"/>
                  <a:gd name="T14" fmla="*/ 355 w 355"/>
                  <a:gd name="T15" fmla="*/ 49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5" h="633">
                    <a:moveTo>
                      <a:pt x="355" y="49"/>
                    </a:moveTo>
                    <a:lnTo>
                      <a:pt x="335" y="231"/>
                    </a:lnTo>
                    <a:lnTo>
                      <a:pt x="176" y="633"/>
                    </a:lnTo>
                    <a:lnTo>
                      <a:pt x="20" y="231"/>
                    </a:lnTo>
                    <a:lnTo>
                      <a:pt x="0" y="49"/>
                    </a:lnTo>
                    <a:lnTo>
                      <a:pt x="76" y="0"/>
                    </a:lnTo>
                    <a:lnTo>
                      <a:pt x="279" y="0"/>
                    </a:lnTo>
                    <a:lnTo>
                      <a:pt x="355" y="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42" name="Freeform 128">
                <a:extLst>
                  <a:ext uri="{FF2B5EF4-FFF2-40B4-BE49-F238E27FC236}">
                    <a16:creationId xmlns:a16="http://schemas.microsoft.com/office/drawing/2014/main" id="{B6A9D7FB-4A3E-428F-896A-A071C40E66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6883" y="5386394"/>
                <a:ext cx="128590" cy="320675"/>
              </a:xfrm>
              <a:custGeom>
                <a:avLst/>
                <a:gdLst>
                  <a:gd name="T0" fmla="*/ 150 w 243"/>
                  <a:gd name="T1" fmla="*/ 0 h 605"/>
                  <a:gd name="T2" fmla="*/ 0 w 243"/>
                  <a:gd name="T3" fmla="*/ 605 h 605"/>
                  <a:gd name="T4" fmla="*/ 209 w 243"/>
                  <a:gd name="T5" fmla="*/ 271 h 605"/>
                  <a:gd name="T6" fmla="*/ 182 w 243"/>
                  <a:gd name="T7" fmla="*/ 213 h 605"/>
                  <a:gd name="T8" fmla="*/ 243 w 243"/>
                  <a:gd name="T9" fmla="*/ 165 h 605"/>
                  <a:gd name="T10" fmla="*/ 178 w 243"/>
                  <a:gd name="T11" fmla="*/ 18 h 605"/>
                  <a:gd name="T12" fmla="*/ 150 w 243"/>
                  <a:gd name="T13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3" h="605">
                    <a:moveTo>
                      <a:pt x="150" y="0"/>
                    </a:moveTo>
                    <a:lnTo>
                      <a:pt x="0" y="605"/>
                    </a:lnTo>
                    <a:lnTo>
                      <a:pt x="209" y="271"/>
                    </a:lnTo>
                    <a:lnTo>
                      <a:pt x="182" y="213"/>
                    </a:lnTo>
                    <a:lnTo>
                      <a:pt x="243" y="165"/>
                    </a:lnTo>
                    <a:lnTo>
                      <a:pt x="178" y="18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4C6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43" name="Freeform 129">
                <a:extLst>
                  <a:ext uri="{FF2B5EF4-FFF2-40B4-BE49-F238E27FC236}">
                    <a16:creationId xmlns:a16="http://schemas.microsoft.com/office/drawing/2014/main" id="{311FA394-16FC-45DB-B3F3-583881725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99895" y="5507044"/>
                <a:ext cx="53976" cy="200025"/>
              </a:xfrm>
              <a:custGeom>
                <a:avLst/>
                <a:gdLst>
                  <a:gd name="T0" fmla="*/ 77 w 103"/>
                  <a:gd name="T1" fmla="*/ 0 h 379"/>
                  <a:gd name="T2" fmla="*/ 26 w 103"/>
                  <a:gd name="T3" fmla="*/ 0 h 379"/>
                  <a:gd name="T4" fmla="*/ 0 w 103"/>
                  <a:gd name="T5" fmla="*/ 257 h 379"/>
                  <a:gd name="T6" fmla="*/ 52 w 103"/>
                  <a:gd name="T7" fmla="*/ 379 h 379"/>
                  <a:gd name="T8" fmla="*/ 103 w 103"/>
                  <a:gd name="T9" fmla="*/ 257 h 379"/>
                  <a:gd name="T10" fmla="*/ 77 w 103"/>
                  <a:gd name="T11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3" h="379">
                    <a:moveTo>
                      <a:pt x="77" y="0"/>
                    </a:moveTo>
                    <a:lnTo>
                      <a:pt x="26" y="0"/>
                    </a:lnTo>
                    <a:lnTo>
                      <a:pt x="0" y="257"/>
                    </a:lnTo>
                    <a:lnTo>
                      <a:pt x="52" y="379"/>
                    </a:lnTo>
                    <a:lnTo>
                      <a:pt x="103" y="257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58CA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44" name="Freeform 130">
                <a:extLst>
                  <a:ext uri="{FF2B5EF4-FFF2-40B4-BE49-F238E27FC236}">
                    <a16:creationId xmlns:a16="http://schemas.microsoft.com/office/drawing/2014/main" id="{DEAF42CC-28E7-43C5-B6B6-92CF798019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6883" y="5386394"/>
                <a:ext cx="115889" cy="320675"/>
              </a:xfrm>
              <a:custGeom>
                <a:avLst/>
                <a:gdLst>
                  <a:gd name="T0" fmla="*/ 150 w 219"/>
                  <a:gd name="T1" fmla="*/ 0 h 605"/>
                  <a:gd name="T2" fmla="*/ 0 w 219"/>
                  <a:gd name="T3" fmla="*/ 605 h 605"/>
                  <a:gd name="T4" fmla="*/ 189 w 219"/>
                  <a:gd name="T5" fmla="*/ 245 h 605"/>
                  <a:gd name="T6" fmla="*/ 158 w 219"/>
                  <a:gd name="T7" fmla="*/ 200 h 605"/>
                  <a:gd name="T8" fmla="*/ 219 w 219"/>
                  <a:gd name="T9" fmla="*/ 153 h 605"/>
                  <a:gd name="T10" fmla="*/ 178 w 219"/>
                  <a:gd name="T11" fmla="*/ 18 h 605"/>
                  <a:gd name="T12" fmla="*/ 150 w 219"/>
                  <a:gd name="T13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" h="605">
                    <a:moveTo>
                      <a:pt x="150" y="0"/>
                    </a:moveTo>
                    <a:lnTo>
                      <a:pt x="0" y="605"/>
                    </a:lnTo>
                    <a:lnTo>
                      <a:pt x="189" y="245"/>
                    </a:lnTo>
                    <a:lnTo>
                      <a:pt x="158" y="200"/>
                    </a:lnTo>
                    <a:lnTo>
                      <a:pt x="219" y="153"/>
                    </a:lnTo>
                    <a:lnTo>
                      <a:pt x="178" y="18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6880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45" name="Freeform 131">
                <a:extLst>
                  <a:ext uri="{FF2B5EF4-FFF2-40B4-BE49-F238E27FC236}">
                    <a16:creationId xmlns:a16="http://schemas.microsoft.com/office/drawing/2014/main" id="{043F5A4F-440F-4915-9DC8-064DC7AF2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9881" y="5386394"/>
                <a:ext cx="127002" cy="320675"/>
              </a:xfrm>
              <a:custGeom>
                <a:avLst/>
                <a:gdLst>
                  <a:gd name="T0" fmla="*/ 93 w 241"/>
                  <a:gd name="T1" fmla="*/ 0 h 605"/>
                  <a:gd name="T2" fmla="*/ 241 w 241"/>
                  <a:gd name="T3" fmla="*/ 605 h 605"/>
                  <a:gd name="T4" fmla="*/ 32 w 241"/>
                  <a:gd name="T5" fmla="*/ 271 h 605"/>
                  <a:gd name="T6" fmla="*/ 59 w 241"/>
                  <a:gd name="T7" fmla="*/ 213 h 605"/>
                  <a:gd name="T8" fmla="*/ 0 w 241"/>
                  <a:gd name="T9" fmla="*/ 165 h 605"/>
                  <a:gd name="T10" fmla="*/ 64 w 241"/>
                  <a:gd name="T11" fmla="*/ 18 h 605"/>
                  <a:gd name="T12" fmla="*/ 93 w 241"/>
                  <a:gd name="T13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605">
                    <a:moveTo>
                      <a:pt x="93" y="0"/>
                    </a:moveTo>
                    <a:lnTo>
                      <a:pt x="241" y="605"/>
                    </a:lnTo>
                    <a:lnTo>
                      <a:pt x="32" y="271"/>
                    </a:lnTo>
                    <a:lnTo>
                      <a:pt x="59" y="213"/>
                    </a:lnTo>
                    <a:lnTo>
                      <a:pt x="0" y="165"/>
                    </a:lnTo>
                    <a:lnTo>
                      <a:pt x="64" y="18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4C6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46" name="Freeform 132">
                <a:extLst>
                  <a:ext uri="{FF2B5EF4-FFF2-40B4-BE49-F238E27FC236}">
                    <a16:creationId xmlns:a16="http://schemas.microsoft.com/office/drawing/2014/main" id="{08414FF7-BB2C-4B7A-A474-B343C350F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2581" y="5381632"/>
                <a:ext cx="114302" cy="325438"/>
              </a:xfrm>
              <a:custGeom>
                <a:avLst/>
                <a:gdLst>
                  <a:gd name="T0" fmla="*/ 66 w 217"/>
                  <a:gd name="T1" fmla="*/ 0 h 615"/>
                  <a:gd name="T2" fmla="*/ 217 w 217"/>
                  <a:gd name="T3" fmla="*/ 615 h 615"/>
                  <a:gd name="T4" fmla="*/ 28 w 217"/>
                  <a:gd name="T5" fmla="*/ 255 h 615"/>
                  <a:gd name="T6" fmla="*/ 60 w 217"/>
                  <a:gd name="T7" fmla="*/ 210 h 615"/>
                  <a:gd name="T8" fmla="*/ 0 w 217"/>
                  <a:gd name="T9" fmla="*/ 163 h 615"/>
                  <a:gd name="T10" fmla="*/ 40 w 217"/>
                  <a:gd name="T11" fmla="*/ 28 h 615"/>
                  <a:gd name="T12" fmla="*/ 66 w 217"/>
                  <a:gd name="T13" fmla="*/ 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7" h="615">
                    <a:moveTo>
                      <a:pt x="66" y="0"/>
                    </a:moveTo>
                    <a:lnTo>
                      <a:pt x="217" y="615"/>
                    </a:lnTo>
                    <a:lnTo>
                      <a:pt x="28" y="255"/>
                    </a:lnTo>
                    <a:lnTo>
                      <a:pt x="60" y="210"/>
                    </a:lnTo>
                    <a:lnTo>
                      <a:pt x="0" y="163"/>
                    </a:lnTo>
                    <a:lnTo>
                      <a:pt x="40" y="28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6880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47" name="Freeform 133">
                <a:extLst>
                  <a:ext uri="{FF2B5EF4-FFF2-40B4-BE49-F238E27FC236}">
                    <a16:creationId xmlns:a16="http://schemas.microsoft.com/office/drawing/2014/main" id="{1BF49145-698E-4849-8DE0-1294ED338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18945" y="5680082"/>
                <a:ext cx="15875" cy="350838"/>
              </a:xfrm>
              <a:custGeom>
                <a:avLst/>
                <a:gdLst>
                  <a:gd name="T0" fmla="*/ 13 w 29"/>
                  <a:gd name="T1" fmla="*/ 665 h 665"/>
                  <a:gd name="T2" fmla="*/ 20 w 29"/>
                  <a:gd name="T3" fmla="*/ 591 h 665"/>
                  <a:gd name="T4" fmla="*/ 24 w 29"/>
                  <a:gd name="T5" fmla="*/ 512 h 665"/>
                  <a:gd name="T6" fmla="*/ 28 w 29"/>
                  <a:gd name="T7" fmla="*/ 428 h 665"/>
                  <a:gd name="T8" fmla="*/ 29 w 29"/>
                  <a:gd name="T9" fmla="*/ 343 h 665"/>
                  <a:gd name="T10" fmla="*/ 29 w 29"/>
                  <a:gd name="T11" fmla="*/ 256 h 665"/>
                  <a:gd name="T12" fmla="*/ 27 w 29"/>
                  <a:gd name="T13" fmla="*/ 169 h 665"/>
                  <a:gd name="T14" fmla="*/ 23 w 29"/>
                  <a:gd name="T15" fmla="*/ 84 h 665"/>
                  <a:gd name="T16" fmla="*/ 16 w 29"/>
                  <a:gd name="T17" fmla="*/ 0 h 665"/>
                  <a:gd name="T18" fmla="*/ 10 w 29"/>
                  <a:gd name="T19" fmla="*/ 84 h 665"/>
                  <a:gd name="T20" fmla="*/ 4 w 29"/>
                  <a:gd name="T21" fmla="*/ 169 h 665"/>
                  <a:gd name="T22" fmla="*/ 2 w 29"/>
                  <a:gd name="T23" fmla="*/ 256 h 665"/>
                  <a:gd name="T24" fmla="*/ 0 w 29"/>
                  <a:gd name="T25" fmla="*/ 343 h 665"/>
                  <a:gd name="T26" fmla="*/ 0 w 29"/>
                  <a:gd name="T27" fmla="*/ 428 h 665"/>
                  <a:gd name="T28" fmla="*/ 2 w 29"/>
                  <a:gd name="T29" fmla="*/ 512 h 665"/>
                  <a:gd name="T30" fmla="*/ 4 w 29"/>
                  <a:gd name="T31" fmla="*/ 552 h 665"/>
                  <a:gd name="T32" fmla="*/ 7 w 29"/>
                  <a:gd name="T33" fmla="*/ 591 h 665"/>
                  <a:gd name="T34" fmla="*/ 9 w 29"/>
                  <a:gd name="T35" fmla="*/ 629 h 665"/>
                  <a:gd name="T36" fmla="*/ 13 w 29"/>
                  <a:gd name="T37" fmla="*/ 665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665">
                    <a:moveTo>
                      <a:pt x="13" y="665"/>
                    </a:moveTo>
                    <a:lnTo>
                      <a:pt x="20" y="591"/>
                    </a:lnTo>
                    <a:lnTo>
                      <a:pt x="24" y="512"/>
                    </a:lnTo>
                    <a:lnTo>
                      <a:pt x="28" y="428"/>
                    </a:lnTo>
                    <a:lnTo>
                      <a:pt x="29" y="343"/>
                    </a:lnTo>
                    <a:lnTo>
                      <a:pt x="29" y="256"/>
                    </a:lnTo>
                    <a:lnTo>
                      <a:pt x="27" y="169"/>
                    </a:lnTo>
                    <a:lnTo>
                      <a:pt x="23" y="84"/>
                    </a:lnTo>
                    <a:lnTo>
                      <a:pt x="16" y="0"/>
                    </a:lnTo>
                    <a:lnTo>
                      <a:pt x="10" y="84"/>
                    </a:lnTo>
                    <a:lnTo>
                      <a:pt x="4" y="169"/>
                    </a:lnTo>
                    <a:lnTo>
                      <a:pt x="2" y="256"/>
                    </a:lnTo>
                    <a:lnTo>
                      <a:pt x="0" y="343"/>
                    </a:lnTo>
                    <a:lnTo>
                      <a:pt x="0" y="428"/>
                    </a:lnTo>
                    <a:lnTo>
                      <a:pt x="2" y="512"/>
                    </a:lnTo>
                    <a:lnTo>
                      <a:pt x="4" y="552"/>
                    </a:lnTo>
                    <a:lnTo>
                      <a:pt x="7" y="591"/>
                    </a:lnTo>
                    <a:lnTo>
                      <a:pt x="9" y="629"/>
                    </a:lnTo>
                    <a:lnTo>
                      <a:pt x="13" y="665"/>
                    </a:ln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48" name="Rectangle 134">
                <a:extLst>
                  <a:ext uri="{FF2B5EF4-FFF2-40B4-BE49-F238E27FC236}">
                    <a16:creationId xmlns:a16="http://schemas.microsoft.com/office/drawing/2014/main" id="{E9F6672C-6D29-4077-B4ED-61168133B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4495" y="5335594"/>
                <a:ext cx="106364" cy="87313"/>
              </a:xfrm>
              <a:prstGeom prst="rect">
                <a:avLst/>
              </a:pr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49" name="Freeform 135">
                <a:extLst>
                  <a:ext uri="{FF2B5EF4-FFF2-40B4-BE49-F238E27FC236}">
                    <a16:creationId xmlns:a16="http://schemas.microsoft.com/office/drawing/2014/main" id="{DE4DF668-2BF6-4296-8FE3-407929A2E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7833" y="5416557"/>
                <a:ext cx="39688" cy="60325"/>
              </a:xfrm>
              <a:custGeom>
                <a:avLst/>
                <a:gdLst>
                  <a:gd name="T0" fmla="*/ 11 w 74"/>
                  <a:gd name="T1" fmla="*/ 114 h 114"/>
                  <a:gd name="T2" fmla="*/ 0 w 74"/>
                  <a:gd name="T3" fmla="*/ 91 h 114"/>
                  <a:gd name="T4" fmla="*/ 37 w 74"/>
                  <a:gd name="T5" fmla="*/ 0 h 114"/>
                  <a:gd name="T6" fmla="*/ 74 w 74"/>
                  <a:gd name="T7" fmla="*/ 89 h 114"/>
                  <a:gd name="T8" fmla="*/ 62 w 74"/>
                  <a:gd name="T9" fmla="*/ 114 h 114"/>
                  <a:gd name="T10" fmla="*/ 50 w 74"/>
                  <a:gd name="T11" fmla="*/ 114 h 114"/>
                  <a:gd name="T12" fmla="*/ 37 w 74"/>
                  <a:gd name="T13" fmla="*/ 114 h 114"/>
                  <a:gd name="T14" fmla="*/ 24 w 74"/>
                  <a:gd name="T15" fmla="*/ 114 h 114"/>
                  <a:gd name="T16" fmla="*/ 11 w 74"/>
                  <a:gd name="T1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114">
                    <a:moveTo>
                      <a:pt x="11" y="114"/>
                    </a:moveTo>
                    <a:lnTo>
                      <a:pt x="0" y="91"/>
                    </a:lnTo>
                    <a:lnTo>
                      <a:pt x="37" y="0"/>
                    </a:lnTo>
                    <a:lnTo>
                      <a:pt x="74" y="89"/>
                    </a:lnTo>
                    <a:lnTo>
                      <a:pt x="62" y="114"/>
                    </a:lnTo>
                    <a:lnTo>
                      <a:pt x="50" y="114"/>
                    </a:lnTo>
                    <a:lnTo>
                      <a:pt x="37" y="114"/>
                    </a:lnTo>
                    <a:lnTo>
                      <a:pt x="24" y="114"/>
                    </a:lnTo>
                    <a:lnTo>
                      <a:pt x="11" y="114"/>
                    </a:lnTo>
                    <a:close/>
                  </a:path>
                </a:pathLst>
              </a:custGeom>
              <a:solidFill>
                <a:srgbClr val="58CA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50" name="Freeform 136">
                <a:extLst>
                  <a:ext uri="{FF2B5EF4-FFF2-40B4-BE49-F238E27FC236}">
                    <a16:creationId xmlns:a16="http://schemas.microsoft.com/office/drawing/2014/main" id="{C4D22CC4-F028-415F-9F8E-FCC9D0843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6883" y="5370519"/>
                <a:ext cx="79376" cy="127000"/>
              </a:xfrm>
              <a:custGeom>
                <a:avLst/>
                <a:gdLst>
                  <a:gd name="T0" fmla="*/ 102 w 150"/>
                  <a:gd name="T1" fmla="*/ 0 h 239"/>
                  <a:gd name="T2" fmla="*/ 0 w 150"/>
                  <a:gd name="T3" fmla="*/ 86 h 239"/>
                  <a:gd name="T4" fmla="*/ 57 w 150"/>
                  <a:gd name="T5" fmla="*/ 239 h 239"/>
                  <a:gd name="T6" fmla="*/ 150 w 150"/>
                  <a:gd name="T7" fmla="*/ 31 h 239"/>
                  <a:gd name="T8" fmla="*/ 102 w 150"/>
                  <a:gd name="T9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39">
                    <a:moveTo>
                      <a:pt x="102" y="0"/>
                    </a:moveTo>
                    <a:lnTo>
                      <a:pt x="0" y="86"/>
                    </a:lnTo>
                    <a:lnTo>
                      <a:pt x="57" y="239"/>
                    </a:lnTo>
                    <a:lnTo>
                      <a:pt x="150" y="31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51" name="Freeform 137">
                <a:extLst>
                  <a:ext uri="{FF2B5EF4-FFF2-40B4-BE49-F238E27FC236}">
                    <a16:creationId xmlns:a16="http://schemas.microsoft.com/office/drawing/2014/main" id="{B432AA1B-C9D7-4D80-BAEB-CC9F22547B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9094" y="5370519"/>
                <a:ext cx="77789" cy="127000"/>
              </a:xfrm>
              <a:custGeom>
                <a:avLst/>
                <a:gdLst>
                  <a:gd name="T0" fmla="*/ 47 w 148"/>
                  <a:gd name="T1" fmla="*/ 0 h 239"/>
                  <a:gd name="T2" fmla="*/ 148 w 148"/>
                  <a:gd name="T3" fmla="*/ 86 h 239"/>
                  <a:gd name="T4" fmla="*/ 91 w 148"/>
                  <a:gd name="T5" fmla="*/ 239 h 239"/>
                  <a:gd name="T6" fmla="*/ 0 w 148"/>
                  <a:gd name="T7" fmla="*/ 31 h 239"/>
                  <a:gd name="T8" fmla="*/ 47 w 148"/>
                  <a:gd name="T9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39">
                    <a:moveTo>
                      <a:pt x="47" y="0"/>
                    </a:moveTo>
                    <a:lnTo>
                      <a:pt x="148" y="86"/>
                    </a:lnTo>
                    <a:lnTo>
                      <a:pt x="91" y="239"/>
                    </a:lnTo>
                    <a:lnTo>
                      <a:pt x="0" y="31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52" name="Freeform 138">
                <a:extLst>
                  <a:ext uri="{FF2B5EF4-FFF2-40B4-BE49-F238E27FC236}">
                    <a16:creationId xmlns:a16="http://schemas.microsoft.com/office/drawing/2014/main" id="{7FE2F30D-AA55-4C7A-BFF3-6CA21B5D6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6883" y="5370519"/>
                <a:ext cx="79376" cy="106363"/>
              </a:xfrm>
              <a:custGeom>
                <a:avLst/>
                <a:gdLst>
                  <a:gd name="T0" fmla="*/ 102 w 150"/>
                  <a:gd name="T1" fmla="*/ 0 h 201"/>
                  <a:gd name="T2" fmla="*/ 0 w 150"/>
                  <a:gd name="T3" fmla="*/ 86 h 201"/>
                  <a:gd name="T4" fmla="*/ 58 w 150"/>
                  <a:gd name="T5" fmla="*/ 201 h 201"/>
                  <a:gd name="T6" fmla="*/ 150 w 150"/>
                  <a:gd name="T7" fmla="*/ 31 h 201"/>
                  <a:gd name="T8" fmla="*/ 102 w 150"/>
                  <a:gd name="T9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01">
                    <a:moveTo>
                      <a:pt x="102" y="0"/>
                    </a:moveTo>
                    <a:lnTo>
                      <a:pt x="0" y="86"/>
                    </a:lnTo>
                    <a:lnTo>
                      <a:pt x="58" y="201"/>
                    </a:lnTo>
                    <a:lnTo>
                      <a:pt x="150" y="31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53" name="Freeform 139">
                <a:extLst>
                  <a:ext uri="{FF2B5EF4-FFF2-40B4-BE49-F238E27FC236}">
                    <a16:creationId xmlns:a16="http://schemas.microsoft.com/office/drawing/2014/main" id="{FABBFDD9-1D3E-443E-906E-D59D84F8F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9094" y="5370519"/>
                <a:ext cx="77789" cy="106363"/>
              </a:xfrm>
              <a:custGeom>
                <a:avLst/>
                <a:gdLst>
                  <a:gd name="T0" fmla="*/ 47 w 148"/>
                  <a:gd name="T1" fmla="*/ 0 h 201"/>
                  <a:gd name="T2" fmla="*/ 148 w 148"/>
                  <a:gd name="T3" fmla="*/ 86 h 201"/>
                  <a:gd name="T4" fmla="*/ 90 w 148"/>
                  <a:gd name="T5" fmla="*/ 201 h 201"/>
                  <a:gd name="T6" fmla="*/ 0 w 148"/>
                  <a:gd name="T7" fmla="*/ 31 h 201"/>
                  <a:gd name="T8" fmla="*/ 47 w 148"/>
                  <a:gd name="T9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01">
                    <a:moveTo>
                      <a:pt x="47" y="0"/>
                    </a:moveTo>
                    <a:lnTo>
                      <a:pt x="148" y="86"/>
                    </a:lnTo>
                    <a:lnTo>
                      <a:pt x="90" y="201"/>
                    </a:lnTo>
                    <a:lnTo>
                      <a:pt x="0" y="31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54" name="Freeform 140">
                <a:extLst>
                  <a:ext uri="{FF2B5EF4-FFF2-40B4-BE49-F238E27FC236}">
                    <a16:creationId xmlns:a16="http://schemas.microsoft.com/office/drawing/2014/main" id="{2AE6B21C-F1B9-40D0-A1A6-CB416AB01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9420" y="5473707"/>
                <a:ext cx="34926" cy="34925"/>
              </a:xfrm>
              <a:custGeom>
                <a:avLst/>
                <a:gdLst>
                  <a:gd name="T0" fmla="*/ 59 w 67"/>
                  <a:gd name="T1" fmla="*/ 0 h 64"/>
                  <a:gd name="T2" fmla="*/ 8 w 67"/>
                  <a:gd name="T3" fmla="*/ 0 h 64"/>
                  <a:gd name="T4" fmla="*/ 4 w 67"/>
                  <a:gd name="T5" fmla="*/ 9 h 64"/>
                  <a:gd name="T6" fmla="*/ 2 w 67"/>
                  <a:gd name="T7" fmla="*/ 17 h 64"/>
                  <a:gd name="T8" fmla="*/ 1 w 67"/>
                  <a:gd name="T9" fmla="*/ 25 h 64"/>
                  <a:gd name="T10" fmla="*/ 0 w 67"/>
                  <a:gd name="T11" fmla="*/ 34 h 64"/>
                  <a:gd name="T12" fmla="*/ 1 w 67"/>
                  <a:gd name="T13" fmla="*/ 42 h 64"/>
                  <a:gd name="T14" fmla="*/ 2 w 67"/>
                  <a:gd name="T15" fmla="*/ 49 h 64"/>
                  <a:gd name="T16" fmla="*/ 4 w 67"/>
                  <a:gd name="T17" fmla="*/ 57 h 64"/>
                  <a:gd name="T18" fmla="*/ 8 w 67"/>
                  <a:gd name="T19" fmla="*/ 64 h 64"/>
                  <a:gd name="T20" fmla="*/ 59 w 67"/>
                  <a:gd name="T21" fmla="*/ 64 h 64"/>
                  <a:gd name="T22" fmla="*/ 63 w 67"/>
                  <a:gd name="T23" fmla="*/ 57 h 64"/>
                  <a:gd name="T24" fmla="*/ 65 w 67"/>
                  <a:gd name="T25" fmla="*/ 49 h 64"/>
                  <a:gd name="T26" fmla="*/ 67 w 67"/>
                  <a:gd name="T27" fmla="*/ 42 h 64"/>
                  <a:gd name="T28" fmla="*/ 67 w 67"/>
                  <a:gd name="T29" fmla="*/ 34 h 64"/>
                  <a:gd name="T30" fmla="*/ 67 w 67"/>
                  <a:gd name="T31" fmla="*/ 25 h 64"/>
                  <a:gd name="T32" fmla="*/ 66 w 67"/>
                  <a:gd name="T33" fmla="*/ 17 h 64"/>
                  <a:gd name="T34" fmla="*/ 63 w 67"/>
                  <a:gd name="T35" fmla="*/ 9 h 64"/>
                  <a:gd name="T36" fmla="*/ 59 w 67"/>
                  <a:gd name="T3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64">
                    <a:moveTo>
                      <a:pt x="59" y="0"/>
                    </a:moveTo>
                    <a:lnTo>
                      <a:pt x="8" y="0"/>
                    </a:lnTo>
                    <a:lnTo>
                      <a:pt x="4" y="9"/>
                    </a:lnTo>
                    <a:lnTo>
                      <a:pt x="2" y="17"/>
                    </a:lnTo>
                    <a:lnTo>
                      <a:pt x="1" y="25"/>
                    </a:lnTo>
                    <a:lnTo>
                      <a:pt x="0" y="34"/>
                    </a:lnTo>
                    <a:lnTo>
                      <a:pt x="1" y="42"/>
                    </a:lnTo>
                    <a:lnTo>
                      <a:pt x="2" y="49"/>
                    </a:lnTo>
                    <a:lnTo>
                      <a:pt x="4" y="57"/>
                    </a:lnTo>
                    <a:lnTo>
                      <a:pt x="8" y="64"/>
                    </a:lnTo>
                    <a:lnTo>
                      <a:pt x="59" y="64"/>
                    </a:lnTo>
                    <a:lnTo>
                      <a:pt x="63" y="57"/>
                    </a:lnTo>
                    <a:lnTo>
                      <a:pt x="65" y="49"/>
                    </a:lnTo>
                    <a:lnTo>
                      <a:pt x="67" y="42"/>
                    </a:lnTo>
                    <a:lnTo>
                      <a:pt x="67" y="34"/>
                    </a:lnTo>
                    <a:lnTo>
                      <a:pt x="67" y="25"/>
                    </a:lnTo>
                    <a:lnTo>
                      <a:pt x="66" y="17"/>
                    </a:lnTo>
                    <a:lnTo>
                      <a:pt x="63" y="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58CA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55" name="Freeform 141">
                <a:extLst>
                  <a:ext uri="{FF2B5EF4-FFF2-40B4-BE49-F238E27FC236}">
                    <a16:creationId xmlns:a16="http://schemas.microsoft.com/office/drawing/2014/main" id="{7FA552B4-4EA6-4767-9EF9-58EB354CC7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0994" y="5072069"/>
                <a:ext cx="231779" cy="307975"/>
              </a:xfrm>
              <a:custGeom>
                <a:avLst/>
                <a:gdLst>
                  <a:gd name="T0" fmla="*/ 114 w 440"/>
                  <a:gd name="T1" fmla="*/ 570 h 580"/>
                  <a:gd name="T2" fmla="*/ 81 w 440"/>
                  <a:gd name="T3" fmla="*/ 548 h 580"/>
                  <a:gd name="T4" fmla="*/ 52 w 440"/>
                  <a:gd name="T5" fmla="*/ 515 h 580"/>
                  <a:gd name="T6" fmla="*/ 31 w 440"/>
                  <a:gd name="T7" fmla="*/ 474 h 580"/>
                  <a:gd name="T8" fmla="*/ 14 w 440"/>
                  <a:gd name="T9" fmla="*/ 426 h 580"/>
                  <a:gd name="T10" fmla="*/ 5 w 440"/>
                  <a:gd name="T11" fmla="*/ 373 h 580"/>
                  <a:gd name="T12" fmla="*/ 0 w 440"/>
                  <a:gd name="T13" fmla="*/ 319 h 580"/>
                  <a:gd name="T14" fmla="*/ 3 w 440"/>
                  <a:gd name="T15" fmla="*/ 263 h 580"/>
                  <a:gd name="T16" fmla="*/ 12 w 440"/>
                  <a:gd name="T17" fmla="*/ 207 h 580"/>
                  <a:gd name="T18" fmla="*/ 28 w 440"/>
                  <a:gd name="T19" fmla="*/ 155 h 580"/>
                  <a:gd name="T20" fmla="*/ 49 w 440"/>
                  <a:gd name="T21" fmla="*/ 107 h 580"/>
                  <a:gd name="T22" fmla="*/ 77 w 440"/>
                  <a:gd name="T23" fmla="*/ 66 h 580"/>
                  <a:gd name="T24" fmla="*/ 113 w 440"/>
                  <a:gd name="T25" fmla="*/ 33 h 580"/>
                  <a:gd name="T26" fmla="*/ 156 w 440"/>
                  <a:gd name="T27" fmla="*/ 11 h 580"/>
                  <a:gd name="T28" fmla="*/ 205 w 440"/>
                  <a:gd name="T29" fmla="*/ 0 h 580"/>
                  <a:gd name="T30" fmla="*/ 262 w 440"/>
                  <a:gd name="T31" fmla="*/ 4 h 580"/>
                  <a:gd name="T32" fmla="*/ 321 w 440"/>
                  <a:gd name="T33" fmla="*/ 23 h 580"/>
                  <a:gd name="T34" fmla="*/ 367 w 440"/>
                  <a:gd name="T35" fmla="*/ 50 h 580"/>
                  <a:gd name="T36" fmla="*/ 402 w 440"/>
                  <a:gd name="T37" fmla="*/ 85 h 580"/>
                  <a:gd name="T38" fmla="*/ 424 w 440"/>
                  <a:gd name="T39" fmla="*/ 126 h 580"/>
                  <a:gd name="T40" fmla="*/ 436 w 440"/>
                  <a:gd name="T41" fmla="*/ 172 h 580"/>
                  <a:gd name="T42" fmla="*/ 440 w 440"/>
                  <a:gd name="T43" fmla="*/ 222 h 580"/>
                  <a:gd name="T44" fmla="*/ 434 w 440"/>
                  <a:gd name="T45" fmla="*/ 273 h 580"/>
                  <a:gd name="T46" fmla="*/ 421 w 440"/>
                  <a:gd name="T47" fmla="*/ 326 h 580"/>
                  <a:gd name="T48" fmla="*/ 401 w 440"/>
                  <a:gd name="T49" fmla="*/ 377 h 580"/>
                  <a:gd name="T50" fmla="*/ 376 w 440"/>
                  <a:gd name="T51" fmla="*/ 426 h 580"/>
                  <a:gd name="T52" fmla="*/ 345 w 440"/>
                  <a:gd name="T53" fmla="*/ 469 h 580"/>
                  <a:gd name="T54" fmla="*/ 310 w 440"/>
                  <a:gd name="T55" fmla="*/ 509 h 580"/>
                  <a:gd name="T56" fmla="*/ 273 w 440"/>
                  <a:gd name="T57" fmla="*/ 541 h 580"/>
                  <a:gd name="T58" fmla="*/ 234 w 440"/>
                  <a:gd name="T59" fmla="*/ 563 h 580"/>
                  <a:gd name="T60" fmla="*/ 194 w 440"/>
                  <a:gd name="T61" fmla="*/ 578 h 580"/>
                  <a:gd name="T62" fmla="*/ 153 w 440"/>
                  <a:gd name="T63" fmla="*/ 58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0" h="580">
                    <a:moveTo>
                      <a:pt x="133" y="576"/>
                    </a:moveTo>
                    <a:lnTo>
                      <a:pt x="114" y="570"/>
                    </a:lnTo>
                    <a:lnTo>
                      <a:pt x="98" y="560"/>
                    </a:lnTo>
                    <a:lnTo>
                      <a:pt x="81" y="548"/>
                    </a:lnTo>
                    <a:lnTo>
                      <a:pt x="67" y="532"/>
                    </a:lnTo>
                    <a:lnTo>
                      <a:pt x="52" y="515"/>
                    </a:lnTo>
                    <a:lnTo>
                      <a:pt x="41" y="496"/>
                    </a:lnTo>
                    <a:lnTo>
                      <a:pt x="31" y="474"/>
                    </a:lnTo>
                    <a:lnTo>
                      <a:pt x="22" y="450"/>
                    </a:lnTo>
                    <a:lnTo>
                      <a:pt x="14" y="426"/>
                    </a:lnTo>
                    <a:lnTo>
                      <a:pt x="9" y="401"/>
                    </a:lnTo>
                    <a:lnTo>
                      <a:pt x="5" y="373"/>
                    </a:lnTo>
                    <a:lnTo>
                      <a:pt x="1" y="346"/>
                    </a:lnTo>
                    <a:lnTo>
                      <a:pt x="0" y="319"/>
                    </a:lnTo>
                    <a:lnTo>
                      <a:pt x="1" y="290"/>
                    </a:lnTo>
                    <a:lnTo>
                      <a:pt x="3" y="263"/>
                    </a:lnTo>
                    <a:lnTo>
                      <a:pt x="6" y="234"/>
                    </a:lnTo>
                    <a:lnTo>
                      <a:pt x="12" y="207"/>
                    </a:lnTo>
                    <a:lnTo>
                      <a:pt x="18" y="181"/>
                    </a:lnTo>
                    <a:lnTo>
                      <a:pt x="28" y="155"/>
                    </a:lnTo>
                    <a:lnTo>
                      <a:pt x="37" y="131"/>
                    </a:lnTo>
                    <a:lnTo>
                      <a:pt x="49" y="107"/>
                    </a:lnTo>
                    <a:lnTo>
                      <a:pt x="62" y="86"/>
                    </a:lnTo>
                    <a:lnTo>
                      <a:pt x="77" y="66"/>
                    </a:lnTo>
                    <a:lnTo>
                      <a:pt x="94" y="49"/>
                    </a:lnTo>
                    <a:lnTo>
                      <a:pt x="113" y="33"/>
                    </a:lnTo>
                    <a:lnTo>
                      <a:pt x="133" y="20"/>
                    </a:lnTo>
                    <a:lnTo>
                      <a:pt x="156" y="11"/>
                    </a:lnTo>
                    <a:lnTo>
                      <a:pt x="180" y="4"/>
                    </a:lnTo>
                    <a:lnTo>
                      <a:pt x="205" y="0"/>
                    </a:lnTo>
                    <a:lnTo>
                      <a:pt x="232" y="0"/>
                    </a:lnTo>
                    <a:lnTo>
                      <a:pt x="262" y="4"/>
                    </a:lnTo>
                    <a:lnTo>
                      <a:pt x="292" y="12"/>
                    </a:lnTo>
                    <a:lnTo>
                      <a:pt x="321" y="23"/>
                    </a:lnTo>
                    <a:lnTo>
                      <a:pt x="346" y="35"/>
                    </a:lnTo>
                    <a:lnTo>
                      <a:pt x="367" y="50"/>
                    </a:lnTo>
                    <a:lnTo>
                      <a:pt x="386" y="67"/>
                    </a:lnTo>
                    <a:lnTo>
                      <a:pt x="402" y="85"/>
                    </a:lnTo>
                    <a:lnTo>
                      <a:pt x="414" y="105"/>
                    </a:lnTo>
                    <a:lnTo>
                      <a:pt x="424" y="126"/>
                    </a:lnTo>
                    <a:lnTo>
                      <a:pt x="431" y="149"/>
                    </a:lnTo>
                    <a:lnTo>
                      <a:pt x="436" y="172"/>
                    </a:lnTo>
                    <a:lnTo>
                      <a:pt x="440" y="197"/>
                    </a:lnTo>
                    <a:lnTo>
                      <a:pt x="440" y="222"/>
                    </a:lnTo>
                    <a:lnTo>
                      <a:pt x="437" y="249"/>
                    </a:lnTo>
                    <a:lnTo>
                      <a:pt x="434" y="273"/>
                    </a:lnTo>
                    <a:lnTo>
                      <a:pt x="428" y="300"/>
                    </a:lnTo>
                    <a:lnTo>
                      <a:pt x="421" y="326"/>
                    </a:lnTo>
                    <a:lnTo>
                      <a:pt x="411" y="352"/>
                    </a:lnTo>
                    <a:lnTo>
                      <a:pt x="401" y="377"/>
                    </a:lnTo>
                    <a:lnTo>
                      <a:pt x="389" y="402"/>
                    </a:lnTo>
                    <a:lnTo>
                      <a:pt x="376" y="426"/>
                    </a:lnTo>
                    <a:lnTo>
                      <a:pt x="360" y="448"/>
                    </a:lnTo>
                    <a:lnTo>
                      <a:pt x="345" y="469"/>
                    </a:lnTo>
                    <a:lnTo>
                      <a:pt x="328" y="490"/>
                    </a:lnTo>
                    <a:lnTo>
                      <a:pt x="310" y="509"/>
                    </a:lnTo>
                    <a:lnTo>
                      <a:pt x="292" y="525"/>
                    </a:lnTo>
                    <a:lnTo>
                      <a:pt x="273" y="541"/>
                    </a:lnTo>
                    <a:lnTo>
                      <a:pt x="254" y="553"/>
                    </a:lnTo>
                    <a:lnTo>
                      <a:pt x="234" y="563"/>
                    </a:lnTo>
                    <a:lnTo>
                      <a:pt x="214" y="572"/>
                    </a:lnTo>
                    <a:lnTo>
                      <a:pt x="194" y="578"/>
                    </a:lnTo>
                    <a:lnTo>
                      <a:pt x="174" y="580"/>
                    </a:lnTo>
                    <a:lnTo>
                      <a:pt x="153" y="580"/>
                    </a:lnTo>
                    <a:lnTo>
                      <a:pt x="133" y="576"/>
                    </a:lnTo>
                    <a:close/>
                  </a:path>
                </a:pathLst>
              </a:custGeom>
              <a:solidFill>
                <a:srgbClr val="F2C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56" name="Freeform 142">
                <a:extLst>
                  <a:ext uri="{FF2B5EF4-FFF2-40B4-BE49-F238E27FC236}">
                    <a16:creationId xmlns:a16="http://schemas.microsoft.com/office/drawing/2014/main" id="{8301E6BF-B03F-4CFD-8FE6-5CD041152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3694" y="5132394"/>
                <a:ext cx="155578" cy="90488"/>
              </a:xfrm>
              <a:custGeom>
                <a:avLst/>
                <a:gdLst>
                  <a:gd name="T0" fmla="*/ 0 w 293"/>
                  <a:gd name="T1" fmla="*/ 44 h 172"/>
                  <a:gd name="T2" fmla="*/ 6 w 293"/>
                  <a:gd name="T3" fmla="*/ 52 h 172"/>
                  <a:gd name="T4" fmla="*/ 16 w 293"/>
                  <a:gd name="T5" fmla="*/ 62 h 172"/>
                  <a:gd name="T6" fmla="*/ 26 w 293"/>
                  <a:gd name="T7" fmla="*/ 71 h 172"/>
                  <a:gd name="T8" fmla="*/ 41 w 293"/>
                  <a:gd name="T9" fmla="*/ 82 h 172"/>
                  <a:gd name="T10" fmla="*/ 57 w 293"/>
                  <a:gd name="T11" fmla="*/ 92 h 172"/>
                  <a:gd name="T12" fmla="*/ 74 w 293"/>
                  <a:gd name="T13" fmla="*/ 102 h 172"/>
                  <a:gd name="T14" fmla="*/ 93 w 293"/>
                  <a:gd name="T15" fmla="*/ 113 h 172"/>
                  <a:gd name="T16" fmla="*/ 113 w 293"/>
                  <a:gd name="T17" fmla="*/ 122 h 172"/>
                  <a:gd name="T18" fmla="*/ 133 w 293"/>
                  <a:gd name="T19" fmla="*/ 132 h 172"/>
                  <a:gd name="T20" fmla="*/ 155 w 293"/>
                  <a:gd name="T21" fmla="*/ 140 h 172"/>
                  <a:gd name="T22" fmla="*/ 175 w 293"/>
                  <a:gd name="T23" fmla="*/ 149 h 172"/>
                  <a:gd name="T24" fmla="*/ 195 w 293"/>
                  <a:gd name="T25" fmla="*/ 156 h 172"/>
                  <a:gd name="T26" fmla="*/ 215 w 293"/>
                  <a:gd name="T27" fmla="*/ 162 h 172"/>
                  <a:gd name="T28" fmla="*/ 233 w 293"/>
                  <a:gd name="T29" fmla="*/ 168 h 172"/>
                  <a:gd name="T30" fmla="*/ 250 w 293"/>
                  <a:gd name="T31" fmla="*/ 170 h 172"/>
                  <a:gd name="T32" fmla="*/ 264 w 293"/>
                  <a:gd name="T33" fmla="*/ 172 h 172"/>
                  <a:gd name="T34" fmla="*/ 271 w 293"/>
                  <a:gd name="T35" fmla="*/ 172 h 172"/>
                  <a:gd name="T36" fmla="*/ 277 w 293"/>
                  <a:gd name="T37" fmla="*/ 170 h 172"/>
                  <a:gd name="T38" fmla="*/ 282 w 293"/>
                  <a:gd name="T39" fmla="*/ 168 h 172"/>
                  <a:gd name="T40" fmla="*/ 285 w 293"/>
                  <a:gd name="T41" fmla="*/ 163 h 172"/>
                  <a:gd name="T42" fmla="*/ 289 w 293"/>
                  <a:gd name="T43" fmla="*/ 157 h 172"/>
                  <a:gd name="T44" fmla="*/ 290 w 293"/>
                  <a:gd name="T45" fmla="*/ 150 h 172"/>
                  <a:gd name="T46" fmla="*/ 291 w 293"/>
                  <a:gd name="T47" fmla="*/ 143 h 172"/>
                  <a:gd name="T48" fmla="*/ 293 w 293"/>
                  <a:gd name="T49" fmla="*/ 134 h 172"/>
                  <a:gd name="T50" fmla="*/ 291 w 293"/>
                  <a:gd name="T51" fmla="*/ 125 h 172"/>
                  <a:gd name="T52" fmla="*/ 290 w 293"/>
                  <a:gd name="T53" fmla="*/ 115 h 172"/>
                  <a:gd name="T54" fmla="*/ 288 w 293"/>
                  <a:gd name="T55" fmla="*/ 105 h 172"/>
                  <a:gd name="T56" fmla="*/ 284 w 293"/>
                  <a:gd name="T57" fmla="*/ 95 h 172"/>
                  <a:gd name="T58" fmla="*/ 280 w 293"/>
                  <a:gd name="T59" fmla="*/ 84 h 172"/>
                  <a:gd name="T60" fmla="*/ 275 w 293"/>
                  <a:gd name="T61" fmla="*/ 74 h 172"/>
                  <a:gd name="T62" fmla="*/ 269 w 293"/>
                  <a:gd name="T63" fmla="*/ 64 h 172"/>
                  <a:gd name="T64" fmla="*/ 262 w 293"/>
                  <a:gd name="T65" fmla="*/ 55 h 172"/>
                  <a:gd name="T66" fmla="*/ 253 w 293"/>
                  <a:gd name="T67" fmla="*/ 45 h 172"/>
                  <a:gd name="T68" fmla="*/ 244 w 293"/>
                  <a:gd name="T69" fmla="*/ 36 h 172"/>
                  <a:gd name="T70" fmla="*/ 233 w 293"/>
                  <a:gd name="T71" fmla="*/ 27 h 172"/>
                  <a:gd name="T72" fmla="*/ 222 w 293"/>
                  <a:gd name="T73" fmla="*/ 20 h 172"/>
                  <a:gd name="T74" fmla="*/ 209 w 293"/>
                  <a:gd name="T75" fmla="*/ 14 h 172"/>
                  <a:gd name="T76" fmla="*/ 196 w 293"/>
                  <a:gd name="T77" fmla="*/ 8 h 172"/>
                  <a:gd name="T78" fmla="*/ 182 w 293"/>
                  <a:gd name="T79" fmla="*/ 5 h 172"/>
                  <a:gd name="T80" fmla="*/ 165 w 293"/>
                  <a:gd name="T81" fmla="*/ 1 h 172"/>
                  <a:gd name="T82" fmla="*/ 149 w 293"/>
                  <a:gd name="T83" fmla="*/ 0 h 172"/>
                  <a:gd name="T84" fmla="*/ 131 w 293"/>
                  <a:gd name="T85" fmla="*/ 0 h 172"/>
                  <a:gd name="T86" fmla="*/ 112 w 293"/>
                  <a:gd name="T87" fmla="*/ 2 h 172"/>
                  <a:gd name="T88" fmla="*/ 93 w 293"/>
                  <a:gd name="T89" fmla="*/ 6 h 172"/>
                  <a:gd name="T90" fmla="*/ 72 w 293"/>
                  <a:gd name="T91" fmla="*/ 12 h 172"/>
                  <a:gd name="T92" fmla="*/ 49 w 293"/>
                  <a:gd name="T93" fmla="*/ 20 h 172"/>
                  <a:gd name="T94" fmla="*/ 25 w 293"/>
                  <a:gd name="T95" fmla="*/ 31 h 172"/>
                  <a:gd name="T96" fmla="*/ 0 w 293"/>
                  <a:gd name="T97" fmla="*/ 4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93" h="172">
                    <a:moveTo>
                      <a:pt x="0" y="44"/>
                    </a:moveTo>
                    <a:lnTo>
                      <a:pt x="6" y="52"/>
                    </a:lnTo>
                    <a:lnTo>
                      <a:pt x="16" y="62"/>
                    </a:lnTo>
                    <a:lnTo>
                      <a:pt x="26" y="71"/>
                    </a:lnTo>
                    <a:lnTo>
                      <a:pt x="41" y="82"/>
                    </a:lnTo>
                    <a:lnTo>
                      <a:pt x="57" y="92"/>
                    </a:lnTo>
                    <a:lnTo>
                      <a:pt x="74" y="102"/>
                    </a:lnTo>
                    <a:lnTo>
                      <a:pt x="93" y="113"/>
                    </a:lnTo>
                    <a:lnTo>
                      <a:pt x="113" y="122"/>
                    </a:lnTo>
                    <a:lnTo>
                      <a:pt x="133" y="132"/>
                    </a:lnTo>
                    <a:lnTo>
                      <a:pt x="155" y="140"/>
                    </a:lnTo>
                    <a:lnTo>
                      <a:pt x="175" y="149"/>
                    </a:lnTo>
                    <a:lnTo>
                      <a:pt x="195" y="156"/>
                    </a:lnTo>
                    <a:lnTo>
                      <a:pt x="215" y="162"/>
                    </a:lnTo>
                    <a:lnTo>
                      <a:pt x="233" y="168"/>
                    </a:lnTo>
                    <a:lnTo>
                      <a:pt x="250" y="170"/>
                    </a:lnTo>
                    <a:lnTo>
                      <a:pt x="264" y="172"/>
                    </a:lnTo>
                    <a:lnTo>
                      <a:pt x="271" y="172"/>
                    </a:lnTo>
                    <a:lnTo>
                      <a:pt x="277" y="170"/>
                    </a:lnTo>
                    <a:lnTo>
                      <a:pt x="282" y="168"/>
                    </a:lnTo>
                    <a:lnTo>
                      <a:pt x="285" y="163"/>
                    </a:lnTo>
                    <a:lnTo>
                      <a:pt x="289" y="157"/>
                    </a:lnTo>
                    <a:lnTo>
                      <a:pt x="290" y="150"/>
                    </a:lnTo>
                    <a:lnTo>
                      <a:pt x="291" y="143"/>
                    </a:lnTo>
                    <a:lnTo>
                      <a:pt x="293" y="134"/>
                    </a:lnTo>
                    <a:lnTo>
                      <a:pt x="291" y="125"/>
                    </a:lnTo>
                    <a:lnTo>
                      <a:pt x="290" y="115"/>
                    </a:lnTo>
                    <a:lnTo>
                      <a:pt x="288" y="105"/>
                    </a:lnTo>
                    <a:lnTo>
                      <a:pt x="284" y="95"/>
                    </a:lnTo>
                    <a:lnTo>
                      <a:pt x="280" y="84"/>
                    </a:lnTo>
                    <a:lnTo>
                      <a:pt x="275" y="74"/>
                    </a:lnTo>
                    <a:lnTo>
                      <a:pt x="269" y="64"/>
                    </a:lnTo>
                    <a:lnTo>
                      <a:pt x="262" y="55"/>
                    </a:lnTo>
                    <a:lnTo>
                      <a:pt x="253" y="45"/>
                    </a:lnTo>
                    <a:lnTo>
                      <a:pt x="244" y="36"/>
                    </a:lnTo>
                    <a:lnTo>
                      <a:pt x="233" y="27"/>
                    </a:lnTo>
                    <a:lnTo>
                      <a:pt x="222" y="20"/>
                    </a:lnTo>
                    <a:lnTo>
                      <a:pt x="209" y="14"/>
                    </a:lnTo>
                    <a:lnTo>
                      <a:pt x="196" y="8"/>
                    </a:lnTo>
                    <a:lnTo>
                      <a:pt x="182" y="5"/>
                    </a:lnTo>
                    <a:lnTo>
                      <a:pt x="165" y="1"/>
                    </a:lnTo>
                    <a:lnTo>
                      <a:pt x="149" y="0"/>
                    </a:lnTo>
                    <a:lnTo>
                      <a:pt x="131" y="0"/>
                    </a:lnTo>
                    <a:lnTo>
                      <a:pt x="112" y="2"/>
                    </a:lnTo>
                    <a:lnTo>
                      <a:pt x="93" y="6"/>
                    </a:lnTo>
                    <a:lnTo>
                      <a:pt x="72" y="12"/>
                    </a:lnTo>
                    <a:lnTo>
                      <a:pt x="49" y="20"/>
                    </a:lnTo>
                    <a:lnTo>
                      <a:pt x="25" y="31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CAE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57" name="Freeform 143">
                <a:extLst>
                  <a:ext uri="{FF2B5EF4-FFF2-40B4-BE49-F238E27FC236}">
                    <a16:creationId xmlns:a16="http://schemas.microsoft.com/office/drawing/2014/main" id="{FF921D72-34AF-4DD0-861F-5791820BF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5281" y="5070481"/>
                <a:ext cx="222254" cy="265113"/>
              </a:xfrm>
              <a:custGeom>
                <a:avLst/>
                <a:gdLst>
                  <a:gd name="T0" fmla="*/ 325 w 419"/>
                  <a:gd name="T1" fmla="*/ 34 h 501"/>
                  <a:gd name="T2" fmla="*/ 349 w 419"/>
                  <a:gd name="T3" fmla="*/ 53 h 501"/>
                  <a:gd name="T4" fmla="*/ 369 w 419"/>
                  <a:gd name="T5" fmla="*/ 76 h 501"/>
                  <a:gd name="T6" fmla="*/ 386 w 419"/>
                  <a:gd name="T7" fmla="*/ 103 h 501"/>
                  <a:gd name="T8" fmla="*/ 399 w 419"/>
                  <a:gd name="T9" fmla="*/ 132 h 501"/>
                  <a:gd name="T10" fmla="*/ 409 w 419"/>
                  <a:gd name="T11" fmla="*/ 164 h 501"/>
                  <a:gd name="T12" fmla="*/ 415 w 419"/>
                  <a:gd name="T13" fmla="*/ 197 h 501"/>
                  <a:gd name="T14" fmla="*/ 419 w 419"/>
                  <a:gd name="T15" fmla="*/ 231 h 501"/>
                  <a:gd name="T16" fmla="*/ 418 w 419"/>
                  <a:gd name="T17" fmla="*/ 266 h 501"/>
                  <a:gd name="T18" fmla="*/ 414 w 419"/>
                  <a:gd name="T19" fmla="*/ 301 h 501"/>
                  <a:gd name="T20" fmla="*/ 406 w 419"/>
                  <a:gd name="T21" fmla="*/ 336 h 501"/>
                  <a:gd name="T22" fmla="*/ 394 w 419"/>
                  <a:gd name="T23" fmla="*/ 370 h 501"/>
                  <a:gd name="T24" fmla="*/ 378 w 419"/>
                  <a:gd name="T25" fmla="*/ 404 h 501"/>
                  <a:gd name="T26" fmla="*/ 358 w 419"/>
                  <a:gd name="T27" fmla="*/ 434 h 501"/>
                  <a:gd name="T28" fmla="*/ 335 w 419"/>
                  <a:gd name="T29" fmla="*/ 463 h 501"/>
                  <a:gd name="T30" fmla="*/ 307 w 419"/>
                  <a:gd name="T31" fmla="*/ 489 h 501"/>
                  <a:gd name="T32" fmla="*/ 297 w 419"/>
                  <a:gd name="T33" fmla="*/ 494 h 501"/>
                  <a:gd name="T34" fmla="*/ 306 w 419"/>
                  <a:gd name="T35" fmla="*/ 478 h 501"/>
                  <a:gd name="T36" fmla="*/ 312 w 419"/>
                  <a:gd name="T37" fmla="*/ 463 h 501"/>
                  <a:gd name="T38" fmla="*/ 317 w 419"/>
                  <a:gd name="T39" fmla="*/ 446 h 501"/>
                  <a:gd name="T40" fmla="*/ 318 w 419"/>
                  <a:gd name="T41" fmla="*/ 417 h 501"/>
                  <a:gd name="T42" fmla="*/ 313 w 419"/>
                  <a:gd name="T43" fmla="*/ 370 h 501"/>
                  <a:gd name="T44" fmla="*/ 301 w 419"/>
                  <a:gd name="T45" fmla="*/ 348 h 501"/>
                  <a:gd name="T46" fmla="*/ 286 w 419"/>
                  <a:gd name="T47" fmla="*/ 361 h 501"/>
                  <a:gd name="T48" fmla="*/ 274 w 419"/>
                  <a:gd name="T49" fmla="*/ 366 h 501"/>
                  <a:gd name="T50" fmla="*/ 268 w 419"/>
                  <a:gd name="T51" fmla="*/ 362 h 501"/>
                  <a:gd name="T52" fmla="*/ 263 w 419"/>
                  <a:gd name="T53" fmla="*/ 350 h 501"/>
                  <a:gd name="T54" fmla="*/ 261 w 419"/>
                  <a:gd name="T55" fmla="*/ 328 h 501"/>
                  <a:gd name="T56" fmla="*/ 262 w 419"/>
                  <a:gd name="T57" fmla="*/ 297 h 501"/>
                  <a:gd name="T58" fmla="*/ 262 w 419"/>
                  <a:gd name="T59" fmla="*/ 268 h 501"/>
                  <a:gd name="T60" fmla="*/ 257 w 419"/>
                  <a:gd name="T61" fmla="*/ 242 h 501"/>
                  <a:gd name="T62" fmla="*/ 250 w 419"/>
                  <a:gd name="T63" fmla="*/ 221 h 501"/>
                  <a:gd name="T64" fmla="*/ 241 w 419"/>
                  <a:gd name="T65" fmla="*/ 202 h 501"/>
                  <a:gd name="T66" fmla="*/ 229 w 419"/>
                  <a:gd name="T67" fmla="*/ 186 h 501"/>
                  <a:gd name="T68" fmla="*/ 215 w 419"/>
                  <a:gd name="T69" fmla="*/ 173 h 501"/>
                  <a:gd name="T70" fmla="*/ 198 w 419"/>
                  <a:gd name="T71" fmla="*/ 164 h 501"/>
                  <a:gd name="T72" fmla="*/ 180 w 419"/>
                  <a:gd name="T73" fmla="*/ 156 h 501"/>
                  <a:gd name="T74" fmla="*/ 160 w 419"/>
                  <a:gd name="T75" fmla="*/ 152 h 501"/>
                  <a:gd name="T76" fmla="*/ 127 w 419"/>
                  <a:gd name="T77" fmla="*/ 148 h 501"/>
                  <a:gd name="T78" fmla="*/ 78 w 419"/>
                  <a:gd name="T79" fmla="*/ 151 h 501"/>
                  <a:gd name="T80" fmla="*/ 27 w 419"/>
                  <a:gd name="T81" fmla="*/ 161 h 501"/>
                  <a:gd name="T82" fmla="*/ 1 w 419"/>
                  <a:gd name="T83" fmla="*/ 154 h 501"/>
                  <a:gd name="T84" fmla="*/ 7 w 419"/>
                  <a:gd name="T85" fmla="*/ 129 h 501"/>
                  <a:gd name="T86" fmla="*/ 15 w 419"/>
                  <a:gd name="T87" fmla="*/ 105 h 501"/>
                  <a:gd name="T88" fmla="*/ 28 w 419"/>
                  <a:gd name="T89" fmla="*/ 84 h 501"/>
                  <a:gd name="T90" fmla="*/ 43 w 419"/>
                  <a:gd name="T91" fmla="*/ 65 h 501"/>
                  <a:gd name="T92" fmla="*/ 62 w 419"/>
                  <a:gd name="T93" fmla="*/ 48 h 501"/>
                  <a:gd name="T94" fmla="*/ 83 w 419"/>
                  <a:gd name="T95" fmla="*/ 34 h 501"/>
                  <a:gd name="T96" fmla="*/ 105 w 419"/>
                  <a:gd name="T97" fmla="*/ 22 h 501"/>
                  <a:gd name="T98" fmla="*/ 129 w 419"/>
                  <a:gd name="T99" fmla="*/ 13 h 501"/>
                  <a:gd name="T100" fmla="*/ 154 w 419"/>
                  <a:gd name="T101" fmla="*/ 6 h 501"/>
                  <a:gd name="T102" fmla="*/ 179 w 419"/>
                  <a:gd name="T103" fmla="*/ 2 h 501"/>
                  <a:gd name="T104" fmla="*/ 205 w 419"/>
                  <a:gd name="T105" fmla="*/ 0 h 501"/>
                  <a:gd name="T106" fmla="*/ 230 w 419"/>
                  <a:gd name="T107" fmla="*/ 1 h 501"/>
                  <a:gd name="T108" fmla="*/ 255 w 419"/>
                  <a:gd name="T109" fmla="*/ 4 h 501"/>
                  <a:gd name="T110" fmla="*/ 279 w 419"/>
                  <a:gd name="T111" fmla="*/ 10 h 501"/>
                  <a:gd name="T112" fmla="*/ 301 w 419"/>
                  <a:gd name="T113" fmla="*/ 20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19" h="501">
                    <a:moveTo>
                      <a:pt x="312" y="26"/>
                    </a:moveTo>
                    <a:lnTo>
                      <a:pt x="325" y="34"/>
                    </a:lnTo>
                    <a:lnTo>
                      <a:pt x="337" y="42"/>
                    </a:lnTo>
                    <a:lnTo>
                      <a:pt x="349" y="53"/>
                    </a:lnTo>
                    <a:lnTo>
                      <a:pt x="358" y="64"/>
                    </a:lnTo>
                    <a:lnTo>
                      <a:pt x="369" y="76"/>
                    </a:lnTo>
                    <a:lnTo>
                      <a:pt x="377" y="89"/>
                    </a:lnTo>
                    <a:lnTo>
                      <a:pt x="386" y="103"/>
                    </a:lnTo>
                    <a:lnTo>
                      <a:pt x="393" y="117"/>
                    </a:lnTo>
                    <a:lnTo>
                      <a:pt x="399" y="132"/>
                    </a:lnTo>
                    <a:lnTo>
                      <a:pt x="405" y="147"/>
                    </a:lnTo>
                    <a:lnTo>
                      <a:pt x="409" y="164"/>
                    </a:lnTo>
                    <a:lnTo>
                      <a:pt x="413" y="179"/>
                    </a:lnTo>
                    <a:lnTo>
                      <a:pt x="415" y="197"/>
                    </a:lnTo>
                    <a:lnTo>
                      <a:pt x="418" y="213"/>
                    </a:lnTo>
                    <a:lnTo>
                      <a:pt x="419" y="231"/>
                    </a:lnTo>
                    <a:lnTo>
                      <a:pt x="419" y="248"/>
                    </a:lnTo>
                    <a:lnTo>
                      <a:pt x="418" y="266"/>
                    </a:lnTo>
                    <a:lnTo>
                      <a:pt x="416" y="284"/>
                    </a:lnTo>
                    <a:lnTo>
                      <a:pt x="414" y="301"/>
                    </a:lnTo>
                    <a:lnTo>
                      <a:pt x="411" y="318"/>
                    </a:lnTo>
                    <a:lnTo>
                      <a:pt x="406" y="336"/>
                    </a:lnTo>
                    <a:lnTo>
                      <a:pt x="401" y="354"/>
                    </a:lnTo>
                    <a:lnTo>
                      <a:pt x="394" y="370"/>
                    </a:lnTo>
                    <a:lnTo>
                      <a:pt x="387" y="387"/>
                    </a:lnTo>
                    <a:lnTo>
                      <a:pt x="378" y="404"/>
                    </a:lnTo>
                    <a:lnTo>
                      <a:pt x="369" y="419"/>
                    </a:lnTo>
                    <a:lnTo>
                      <a:pt x="358" y="434"/>
                    </a:lnTo>
                    <a:lnTo>
                      <a:pt x="348" y="449"/>
                    </a:lnTo>
                    <a:lnTo>
                      <a:pt x="335" y="463"/>
                    </a:lnTo>
                    <a:lnTo>
                      <a:pt x="321" y="476"/>
                    </a:lnTo>
                    <a:lnTo>
                      <a:pt x="307" y="489"/>
                    </a:lnTo>
                    <a:lnTo>
                      <a:pt x="292" y="501"/>
                    </a:lnTo>
                    <a:lnTo>
                      <a:pt x="297" y="494"/>
                    </a:lnTo>
                    <a:lnTo>
                      <a:pt x="301" y="487"/>
                    </a:lnTo>
                    <a:lnTo>
                      <a:pt x="306" y="478"/>
                    </a:lnTo>
                    <a:lnTo>
                      <a:pt x="310" y="471"/>
                    </a:lnTo>
                    <a:lnTo>
                      <a:pt x="312" y="463"/>
                    </a:lnTo>
                    <a:lnTo>
                      <a:pt x="314" y="455"/>
                    </a:lnTo>
                    <a:lnTo>
                      <a:pt x="317" y="446"/>
                    </a:lnTo>
                    <a:lnTo>
                      <a:pt x="318" y="437"/>
                    </a:lnTo>
                    <a:lnTo>
                      <a:pt x="318" y="417"/>
                    </a:lnTo>
                    <a:lnTo>
                      <a:pt x="317" y="395"/>
                    </a:lnTo>
                    <a:lnTo>
                      <a:pt x="313" y="370"/>
                    </a:lnTo>
                    <a:lnTo>
                      <a:pt x="307" y="343"/>
                    </a:lnTo>
                    <a:lnTo>
                      <a:pt x="301" y="348"/>
                    </a:lnTo>
                    <a:lnTo>
                      <a:pt x="294" y="355"/>
                    </a:lnTo>
                    <a:lnTo>
                      <a:pt x="286" y="361"/>
                    </a:lnTo>
                    <a:lnTo>
                      <a:pt x="278" y="366"/>
                    </a:lnTo>
                    <a:lnTo>
                      <a:pt x="274" y="366"/>
                    </a:lnTo>
                    <a:lnTo>
                      <a:pt x="270" y="364"/>
                    </a:lnTo>
                    <a:lnTo>
                      <a:pt x="268" y="362"/>
                    </a:lnTo>
                    <a:lnTo>
                      <a:pt x="264" y="357"/>
                    </a:lnTo>
                    <a:lnTo>
                      <a:pt x="263" y="350"/>
                    </a:lnTo>
                    <a:lnTo>
                      <a:pt x="262" y="341"/>
                    </a:lnTo>
                    <a:lnTo>
                      <a:pt x="261" y="328"/>
                    </a:lnTo>
                    <a:lnTo>
                      <a:pt x="262" y="312"/>
                    </a:lnTo>
                    <a:lnTo>
                      <a:pt x="262" y="297"/>
                    </a:lnTo>
                    <a:lnTo>
                      <a:pt x="262" y="281"/>
                    </a:lnTo>
                    <a:lnTo>
                      <a:pt x="262" y="268"/>
                    </a:lnTo>
                    <a:lnTo>
                      <a:pt x="260" y="255"/>
                    </a:lnTo>
                    <a:lnTo>
                      <a:pt x="257" y="242"/>
                    </a:lnTo>
                    <a:lnTo>
                      <a:pt x="254" y="231"/>
                    </a:lnTo>
                    <a:lnTo>
                      <a:pt x="250" y="221"/>
                    </a:lnTo>
                    <a:lnTo>
                      <a:pt x="245" y="211"/>
                    </a:lnTo>
                    <a:lnTo>
                      <a:pt x="241" y="202"/>
                    </a:lnTo>
                    <a:lnTo>
                      <a:pt x="235" y="193"/>
                    </a:lnTo>
                    <a:lnTo>
                      <a:pt x="229" y="186"/>
                    </a:lnTo>
                    <a:lnTo>
                      <a:pt x="222" y="180"/>
                    </a:lnTo>
                    <a:lnTo>
                      <a:pt x="215" y="173"/>
                    </a:lnTo>
                    <a:lnTo>
                      <a:pt x="206" y="168"/>
                    </a:lnTo>
                    <a:lnTo>
                      <a:pt x="198" y="164"/>
                    </a:lnTo>
                    <a:lnTo>
                      <a:pt x="188" y="160"/>
                    </a:lnTo>
                    <a:lnTo>
                      <a:pt x="180" y="156"/>
                    </a:lnTo>
                    <a:lnTo>
                      <a:pt x="169" y="154"/>
                    </a:lnTo>
                    <a:lnTo>
                      <a:pt x="160" y="152"/>
                    </a:lnTo>
                    <a:lnTo>
                      <a:pt x="149" y="149"/>
                    </a:lnTo>
                    <a:lnTo>
                      <a:pt x="127" y="148"/>
                    </a:lnTo>
                    <a:lnTo>
                      <a:pt x="103" y="148"/>
                    </a:lnTo>
                    <a:lnTo>
                      <a:pt x="78" y="151"/>
                    </a:lnTo>
                    <a:lnTo>
                      <a:pt x="53" y="155"/>
                    </a:lnTo>
                    <a:lnTo>
                      <a:pt x="27" y="161"/>
                    </a:lnTo>
                    <a:lnTo>
                      <a:pt x="0" y="168"/>
                    </a:lnTo>
                    <a:lnTo>
                      <a:pt x="1" y="154"/>
                    </a:lnTo>
                    <a:lnTo>
                      <a:pt x="3" y="141"/>
                    </a:lnTo>
                    <a:lnTo>
                      <a:pt x="7" y="129"/>
                    </a:lnTo>
                    <a:lnTo>
                      <a:pt x="10" y="117"/>
                    </a:lnTo>
                    <a:lnTo>
                      <a:pt x="15" y="105"/>
                    </a:lnTo>
                    <a:lnTo>
                      <a:pt x="21" y="95"/>
                    </a:lnTo>
                    <a:lnTo>
                      <a:pt x="28" y="84"/>
                    </a:lnTo>
                    <a:lnTo>
                      <a:pt x="35" y="74"/>
                    </a:lnTo>
                    <a:lnTo>
                      <a:pt x="43" y="65"/>
                    </a:lnTo>
                    <a:lnTo>
                      <a:pt x="53" y="57"/>
                    </a:lnTo>
                    <a:lnTo>
                      <a:pt x="62" y="48"/>
                    </a:lnTo>
                    <a:lnTo>
                      <a:pt x="72" y="41"/>
                    </a:lnTo>
                    <a:lnTo>
                      <a:pt x="83" y="34"/>
                    </a:lnTo>
                    <a:lnTo>
                      <a:pt x="93" y="28"/>
                    </a:lnTo>
                    <a:lnTo>
                      <a:pt x="105" y="22"/>
                    </a:lnTo>
                    <a:lnTo>
                      <a:pt x="117" y="17"/>
                    </a:lnTo>
                    <a:lnTo>
                      <a:pt x="129" y="13"/>
                    </a:lnTo>
                    <a:lnTo>
                      <a:pt x="141" y="9"/>
                    </a:lnTo>
                    <a:lnTo>
                      <a:pt x="154" y="6"/>
                    </a:lnTo>
                    <a:lnTo>
                      <a:pt x="166" y="3"/>
                    </a:lnTo>
                    <a:lnTo>
                      <a:pt x="179" y="2"/>
                    </a:lnTo>
                    <a:lnTo>
                      <a:pt x="192" y="1"/>
                    </a:lnTo>
                    <a:lnTo>
                      <a:pt x="205" y="0"/>
                    </a:lnTo>
                    <a:lnTo>
                      <a:pt x="217" y="0"/>
                    </a:lnTo>
                    <a:lnTo>
                      <a:pt x="230" y="1"/>
                    </a:lnTo>
                    <a:lnTo>
                      <a:pt x="243" y="2"/>
                    </a:lnTo>
                    <a:lnTo>
                      <a:pt x="255" y="4"/>
                    </a:lnTo>
                    <a:lnTo>
                      <a:pt x="267" y="7"/>
                    </a:lnTo>
                    <a:lnTo>
                      <a:pt x="279" y="10"/>
                    </a:lnTo>
                    <a:lnTo>
                      <a:pt x="291" y="15"/>
                    </a:lnTo>
                    <a:lnTo>
                      <a:pt x="301" y="20"/>
                    </a:lnTo>
                    <a:lnTo>
                      <a:pt x="312" y="26"/>
                    </a:lnTo>
                    <a:close/>
                  </a:path>
                </a:pathLst>
              </a:custGeom>
              <a:solidFill>
                <a:srgbClr val="FCAE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58" name="Freeform 144">
                <a:extLst>
                  <a:ext uri="{FF2B5EF4-FFF2-40B4-BE49-F238E27FC236}">
                    <a16:creationId xmlns:a16="http://schemas.microsoft.com/office/drawing/2014/main" id="{0D9F9113-5B42-46FB-93ED-96809D7B8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79271" y="5199069"/>
                <a:ext cx="44451" cy="76200"/>
              </a:xfrm>
              <a:custGeom>
                <a:avLst/>
                <a:gdLst>
                  <a:gd name="T0" fmla="*/ 49 w 83"/>
                  <a:gd name="T1" fmla="*/ 0 h 145"/>
                  <a:gd name="T2" fmla="*/ 45 w 83"/>
                  <a:gd name="T3" fmla="*/ 0 h 145"/>
                  <a:gd name="T4" fmla="*/ 41 w 83"/>
                  <a:gd name="T5" fmla="*/ 0 h 145"/>
                  <a:gd name="T6" fmla="*/ 38 w 83"/>
                  <a:gd name="T7" fmla="*/ 1 h 145"/>
                  <a:gd name="T8" fmla="*/ 33 w 83"/>
                  <a:gd name="T9" fmla="*/ 4 h 145"/>
                  <a:gd name="T10" fmla="*/ 26 w 83"/>
                  <a:gd name="T11" fmla="*/ 10 h 145"/>
                  <a:gd name="T12" fmla="*/ 19 w 83"/>
                  <a:gd name="T13" fmla="*/ 18 h 145"/>
                  <a:gd name="T14" fmla="*/ 13 w 83"/>
                  <a:gd name="T15" fmla="*/ 29 h 145"/>
                  <a:gd name="T16" fmla="*/ 7 w 83"/>
                  <a:gd name="T17" fmla="*/ 40 h 145"/>
                  <a:gd name="T18" fmla="*/ 3 w 83"/>
                  <a:gd name="T19" fmla="*/ 53 h 145"/>
                  <a:gd name="T20" fmla="*/ 1 w 83"/>
                  <a:gd name="T21" fmla="*/ 68 h 145"/>
                  <a:gd name="T22" fmla="*/ 0 w 83"/>
                  <a:gd name="T23" fmla="*/ 83 h 145"/>
                  <a:gd name="T24" fmla="*/ 1 w 83"/>
                  <a:gd name="T25" fmla="*/ 96 h 145"/>
                  <a:gd name="T26" fmla="*/ 3 w 83"/>
                  <a:gd name="T27" fmla="*/ 109 h 145"/>
                  <a:gd name="T28" fmla="*/ 7 w 83"/>
                  <a:gd name="T29" fmla="*/ 121 h 145"/>
                  <a:gd name="T30" fmla="*/ 13 w 83"/>
                  <a:gd name="T31" fmla="*/ 131 h 145"/>
                  <a:gd name="T32" fmla="*/ 19 w 83"/>
                  <a:gd name="T33" fmla="*/ 138 h 145"/>
                  <a:gd name="T34" fmla="*/ 22 w 83"/>
                  <a:gd name="T35" fmla="*/ 140 h 145"/>
                  <a:gd name="T36" fmla="*/ 26 w 83"/>
                  <a:gd name="T37" fmla="*/ 143 h 145"/>
                  <a:gd name="T38" fmla="*/ 29 w 83"/>
                  <a:gd name="T39" fmla="*/ 145 h 145"/>
                  <a:gd name="T40" fmla="*/ 33 w 83"/>
                  <a:gd name="T41" fmla="*/ 145 h 145"/>
                  <a:gd name="T42" fmla="*/ 38 w 83"/>
                  <a:gd name="T43" fmla="*/ 145 h 145"/>
                  <a:gd name="T44" fmla="*/ 41 w 83"/>
                  <a:gd name="T45" fmla="*/ 145 h 145"/>
                  <a:gd name="T46" fmla="*/ 46 w 83"/>
                  <a:gd name="T47" fmla="*/ 144 h 145"/>
                  <a:gd name="T48" fmla="*/ 49 w 83"/>
                  <a:gd name="T49" fmla="*/ 141 h 145"/>
                  <a:gd name="T50" fmla="*/ 58 w 83"/>
                  <a:gd name="T51" fmla="*/ 135 h 145"/>
                  <a:gd name="T52" fmla="*/ 65 w 83"/>
                  <a:gd name="T53" fmla="*/ 127 h 145"/>
                  <a:gd name="T54" fmla="*/ 71 w 83"/>
                  <a:gd name="T55" fmla="*/ 116 h 145"/>
                  <a:gd name="T56" fmla="*/ 76 w 83"/>
                  <a:gd name="T57" fmla="*/ 105 h 145"/>
                  <a:gd name="T58" fmla="*/ 79 w 83"/>
                  <a:gd name="T59" fmla="*/ 91 h 145"/>
                  <a:gd name="T60" fmla="*/ 82 w 83"/>
                  <a:gd name="T61" fmla="*/ 77 h 145"/>
                  <a:gd name="T62" fmla="*/ 83 w 83"/>
                  <a:gd name="T63" fmla="*/ 62 h 145"/>
                  <a:gd name="T64" fmla="*/ 82 w 83"/>
                  <a:gd name="T65" fmla="*/ 49 h 145"/>
                  <a:gd name="T66" fmla="*/ 79 w 83"/>
                  <a:gd name="T67" fmla="*/ 36 h 145"/>
                  <a:gd name="T68" fmla="*/ 76 w 83"/>
                  <a:gd name="T69" fmla="*/ 24 h 145"/>
                  <a:gd name="T70" fmla="*/ 71 w 83"/>
                  <a:gd name="T71" fmla="*/ 14 h 145"/>
                  <a:gd name="T72" fmla="*/ 65 w 83"/>
                  <a:gd name="T73" fmla="*/ 7 h 145"/>
                  <a:gd name="T74" fmla="*/ 61 w 83"/>
                  <a:gd name="T75" fmla="*/ 5 h 145"/>
                  <a:gd name="T76" fmla="*/ 58 w 83"/>
                  <a:gd name="T77" fmla="*/ 2 h 145"/>
                  <a:gd name="T78" fmla="*/ 53 w 83"/>
                  <a:gd name="T79" fmla="*/ 1 h 145"/>
                  <a:gd name="T80" fmla="*/ 49 w 83"/>
                  <a:gd name="T81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3" h="145">
                    <a:moveTo>
                      <a:pt x="49" y="0"/>
                    </a:moveTo>
                    <a:lnTo>
                      <a:pt x="45" y="0"/>
                    </a:lnTo>
                    <a:lnTo>
                      <a:pt x="41" y="0"/>
                    </a:lnTo>
                    <a:lnTo>
                      <a:pt x="38" y="1"/>
                    </a:lnTo>
                    <a:lnTo>
                      <a:pt x="33" y="4"/>
                    </a:lnTo>
                    <a:lnTo>
                      <a:pt x="26" y="10"/>
                    </a:lnTo>
                    <a:lnTo>
                      <a:pt x="19" y="18"/>
                    </a:lnTo>
                    <a:lnTo>
                      <a:pt x="13" y="29"/>
                    </a:lnTo>
                    <a:lnTo>
                      <a:pt x="7" y="40"/>
                    </a:lnTo>
                    <a:lnTo>
                      <a:pt x="3" y="53"/>
                    </a:lnTo>
                    <a:lnTo>
                      <a:pt x="1" y="68"/>
                    </a:lnTo>
                    <a:lnTo>
                      <a:pt x="0" y="83"/>
                    </a:lnTo>
                    <a:lnTo>
                      <a:pt x="1" y="96"/>
                    </a:lnTo>
                    <a:lnTo>
                      <a:pt x="3" y="109"/>
                    </a:lnTo>
                    <a:lnTo>
                      <a:pt x="7" y="121"/>
                    </a:lnTo>
                    <a:lnTo>
                      <a:pt x="13" y="131"/>
                    </a:lnTo>
                    <a:lnTo>
                      <a:pt x="19" y="138"/>
                    </a:lnTo>
                    <a:lnTo>
                      <a:pt x="22" y="140"/>
                    </a:lnTo>
                    <a:lnTo>
                      <a:pt x="26" y="143"/>
                    </a:lnTo>
                    <a:lnTo>
                      <a:pt x="29" y="145"/>
                    </a:lnTo>
                    <a:lnTo>
                      <a:pt x="33" y="145"/>
                    </a:lnTo>
                    <a:lnTo>
                      <a:pt x="38" y="145"/>
                    </a:lnTo>
                    <a:lnTo>
                      <a:pt x="41" y="145"/>
                    </a:lnTo>
                    <a:lnTo>
                      <a:pt x="46" y="144"/>
                    </a:lnTo>
                    <a:lnTo>
                      <a:pt x="49" y="141"/>
                    </a:lnTo>
                    <a:lnTo>
                      <a:pt x="58" y="135"/>
                    </a:lnTo>
                    <a:lnTo>
                      <a:pt x="65" y="127"/>
                    </a:lnTo>
                    <a:lnTo>
                      <a:pt x="71" y="116"/>
                    </a:lnTo>
                    <a:lnTo>
                      <a:pt x="76" y="105"/>
                    </a:lnTo>
                    <a:lnTo>
                      <a:pt x="79" y="91"/>
                    </a:lnTo>
                    <a:lnTo>
                      <a:pt x="82" y="77"/>
                    </a:lnTo>
                    <a:lnTo>
                      <a:pt x="83" y="62"/>
                    </a:lnTo>
                    <a:lnTo>
                      <a:pt x="82" y="49"/>
                    </a:lnTo>
                    <a:lnTo>
                      <a:pt x="79" y="36"/>
                    </a:lnTo>
                    <a:lnTo>
                      <a:pt x="76" y="24"/>
                    </a:lnTo>
                    <a:lnTo>
                      <a:pt x="71" y="14"/>
                    </a:lnTo>
                    <a:lnTo>
                      <a:pt x="65" y="7"/>
                    </a:lnTo>
                    <a:lnTo>
                      <a:pt x="61" y="5"/>
                    </a:lnTo>
                    <a:lnTo>
                      <a:pt x="58" y="2"/>
                    </a:lnTo>
                    <a:lnTo>
                      <a:pt x="53" y="1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2C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59" name="Freeform 145">
                <a:extLst>
                  <a:ext uri="{FF2B5EF4-FFF2-40B4-BE49-F238E27FC236}">
                    <a16:creationId xmlns:a16="http://schemas.microsoft.com/office/drawing/2014/main" id="{9B6BA316-8F0F-498E-84A1-3C79BAA0F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9760" y="5467357"/>
                <a:ext cx="138115" cy="325438"/>
              </a:xfrm>
              <a:custGeom>
                <a:avLst/>
                <a:gdLst>
                  <a:gd name="T0" fmla="*/ 167 w 261"/>
                  <a:gd name="T1" fmla="*/ 68 h 617"/>
                  <a:gd name="T2" fmla="*/ 166 w 261"/>
                  <a:gd name="T3" fmla="*/ 61 h 617"/>
                  <a:gd name="T4" fmla="*/ 164 w 261"/>
                  <a:gd name="T5" fmla="*/ 52 h 617"/>
                  <a:gd name="T6" fmla="*/ 161 w 261"/>
                  <a:gd name="T7" fmla="*/ 43 h 617"/>
                  <a:gd name="T8" fmla="*/ 158 w 261"/>
                  <a:gd name="T9" fmla="*/ 33 h 617"/>
                  <a:gd name="T10" fmla="*/ 152 w 261"/>
                  <a:gd name="T11" fmla="*/ 25 h 617"/>
                  <a:gd name="T12" fmla="*/ 143 w 261"/>
                  <a:gd name="T13" fmla="*/ 16 h 617"/>
                  <a:gd name="T14" fmla="*/ 139 w 261"/>
                  <a:gd name="T15" fmla="*/ 11 h 617"/>
                  <a:gd name="T16" fmla="*/ 133 w 261"/>
                  <a:gd name="T17" fmla="*/ 7 h 617"/>
                  <a:gd name="T18" fmla="*/ 126 w 261"/>
                  <a:gd name="T19" fmla="*/ 4 h 617"/>
                  <a:gd name="T20" fmla="*/ 118 w 261"/>
                  <a:gd name="T21" fmla="*/ 0 h 617"/>
                  <a:gd name="T22" fmla="*/ 104 w 261"/>
                  <a:gd name="T23" fmla="*/ 8 h 617"/>
                  <a:gd name="T24" fmla="*/ 90 w 261"/>
                  <a:gd name="T25" fmla="*/ 20 h 617"/>
                  <a:gd name="T26" fmla="*/ 77 w 261"/>
                  <a:gd name="T27" fmla="*/ 33 h 617"/>
                  <a:gd name="T28" fmla="*/ 65 w 261"/>
                  <a:gd name="T29" fmla="*/ 48 h 617"/>
                  <a:gd name="T30" fmla="*/ 53 w 261"/>
                  <a:gd name="T31" fmla="*/ 64 h 617"/>
                  <a:gd name="T32" fmla="*/ 42 w 261"/>
                  <a:gd name="T33" fmla="*/ 81 h 617"/>
                  <a:gd name="T34" fmla="*/ 33 w 261"/>
                  <a:gd name="T35" fmla="*/ 99 h 617"/>
                  <a:gd name="T36" fmla="*/ 25 w 261"/>
                  <a:gd name="T37" fmla="*/ 116 h 617"/>
                  <a:gd name="T38" fmla="*/ 17 w 261"/>
                  <a:gd name="T39" fmla="*/ 134 h 617"/>
                  <a:gd name="T40" fmla="*/ 12 w 261"/>
                  <a:gd name="T41" fmla="*/ 153 h 617"/>
                  <a:gd name="T42" fmla="*/ 7 w 261"/>
                  <a:gd name="T43" fmla="*/ 172 h 617"/>
                  <a:gd name="T44" fmla="*/ 3 w 261"/>
                  <a:gd name="T45" fmla="*/ 190 h 617"/>
                  <a:gd name="T46" fmla="*/ 1 w 261"/>
                  <a:gd name="T47" fmla="*/ 207 h 617"/>
                  <a:gd name="T48" fmla="*/ 0 w 261"/>
                  <a:gd name="T49" fmla="*/ 223 h 617"/>
                  <a:gd name="T50" fmla="*/ 1 w 261"/>
                  <a:gd name="T51" fmla="*/ 239 h 617"/>
                  <a:gd name="T52" fmla="*/ 3 w 261"/>
                  <a:gd name="T53" fmla="*/ 253 h 617"/>
                  <a:gd name="T54" fmla="*/ 57 w 261"/>
                  <a:gd name="T55" fmla="*/ 479 h 617"/>
                  <a:gd name="T56" fmla="*/ 196 w 261"/>
                  <a:gd name="T57" fmla="*/ 617 h 617"/>
                  <a:gd name="T58" fmla="*/ 205 w 261"/>
                  <a:gd name="T59" fmla="*/ 609 h 617"/>
                  <a:gd name="T60" fmla="*/ 213 w 261"/>
                  <a:gd name="T61" fmla="*/ 601 h 617"/>
                  <a:gd name="T62" fmla="*/ 221 w 261"/>
                  <a:gd name="T63" fmla="*/ 593 h 617"/>
                  <a:gd name="T64" fmla="*/ 228 w 261"/>
                  <a:gd name="T65" fmla="*/ 583 h 617"/>
                  <a:gd name="T66" fmla="*/ 240 w 261"/>
                  <a:gd name="T67" fmla="*/ 566 h 617"/>
                  <a:gd name="T68" fmla="*/ 248 w 261"/>
                  <a:gd name="T69" fmla="*/ 548 h 617"/>
                  <a:gd name="T70" fmla="*/ 255 w 261"/>
                  <a:gd name="T71" fmla="*/ 531 h 617"/>
                  <a:gd name="T72" fmla="*/ 259 w 261"/>
                  <a:gd name="T73" fmla="*/ 516 h 617"/>
                  <a:gd name="T74" fmla="*/ 261 w 261"/>
                  <a:gd name="T75" fmla="*/ 501 h 617"/>
                  <a:gd name="T76" fmla="*/ 261 w 261"/>
                  <a:gd name="T77" fmla="*/ 491 h 617"/>
                  <a:gd name="T78" fmla="*/ 255 w 261"/>
                  <a:gd name="T79" fmla="*/ 460 h 617"/>
                  <a:gd name="T80" fmla="*/ 244 w 261"/>
                  <a:gd name="T81" fmla="*/ 408 h 617"/>
                  <a:gd name="T82" fmla="*/ 230 w 261"/>
                  <a:gd name="T83" fmla="*/ 342 h 617"/>
                  <a:gd name="T84" fmla="*/ 213 w 261"/>
                  <a:gd name="T85" fmla="*/ 270 h 617"/>
                  <a:gd name="T86" fmla="*/ 197 w 261"/>
                  <a:gd name="T87" fmla="*/ 198 h 617"/>
                  <a:gd name="T88" fmla="*/ 183 w 261"/>
                  <a:gd name="T89" fmla="*/ 137 h 617"/>
                  <a:gd name="T90" fmla="*/ 172 w 261"/>
                  <a:gd name="T91" fmla="*/ 90 h 617"/>
                  <a:gd name="T92" fmla="*/ 167 w 261"/>
                  <a:gd name="T93" fmla="*/ 68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61" h="617">
                    <a:moveTo>
                      <a:pt x="167" y="68"/>
                    </a:moveTo>
                    <a:lnTo>
                      <a:pt x="166" y="61"/>
                    </a:lnTo>
                    <a:lnTo>
                      <a:pt x="164" y="52"/>
                    </a:lnTo>
                    <a:lnTo>
                      <a:pt x="161" y="43"/>
                    </a:lnTo>
                    <a:lnTo>
                      <a:pt x="158" y="33"/>
                    </a:lnTo>
                    <a:lnTo>
                      <a:pt x="152" y="25"/>
                    </a:lnTo>
                    <a:lnTo>
                      <a:pt x="143" y="16"/>
                    </a:lnTo>
                    <a:lnTo>
                      <a:pt x="139" y="11"/>
                    </a:lnTo>
                    <a:lnTo>
                      <a:pt x="133" y="7"/>
                    </a:lnTo>
                    <a:lnTo>
                      <a:pt x="126" y="4"/>
                    </a:lnTo>
                    <a:lnTo>
                      <a:pt x="118" y="0"/>
                    </a:lnTo>
                    <a:lnTo>
                      <a:pt x="104" y="8"/>
                    </a:lnTo>
                    <a:lnTo>
                      <a:pt x="90" y="20"/>
                    </a:lnTo>
                    <a:lnTo>
                      <a:pt x="77" y="33"/>
                    </a:lnTo>
                    <a:lnTo>
                      <a:pt x="65" y="48"/>
                    </a:lnTo>
                    <a:lnTo>
                      <a:pt x="53" y="64"/>
                    </a:lnTo>
                    <a:lnTo>
                      <a:pt x="42" y="81"/>
                    </a:lnTo>
                    <a:lnTo>
                      <a:pt x="33" y="99"/>
                    </a:lnTo>
                    <a:lnTo>
                      <a:pt x="25" y="116"/>
                    </a:lnTo>
                    <a:lnTo>
                      <a:pt x="17" y="134"/>
                    </a:lnTo>
                    <a:lnTo>
                      <a:pt x="12" y="153"/>
                    </a:lnTo>
                    <a:lnTo>
                      <a:pt x="7" y="172"/>
                    </a:lnTo>
                    <a:lnTo>
                      <a:pt x="3" y="190"/>
                    </a:lnTo>
                    <a:lnTo>
                      <a:pt x="1" y="207"/>
                    </a:lnTo>
                    <a:lnTo>
                      <a:pt x="0" y="223"/>
                    </a:lnTo>
                    <a:lnTo>
                      <a:pt x="1" y="239"/>
                    </a:lnTo>
                    <a:lnTo>
                      <a:pt x="3" y="253"/>
                    </a:lnTo>
                    <a:lnTo>
                      <a:pt x="57" y="479"/>
                    </a:lnTo>
                    <a:lnTo>
                      <a:pt x="196" y="617"/>
                    </a:lnTo>
                    <a:lnTo>
                      <a:pt x="205" y="609"/>
                    </a:lnTo>
                    <a:lnTo>
                      <a:pt x="213" y="601"/>
                    </a:lnTo>
                    <a:lnTo>
                      <a:pt x="221" y="593"/>
                    </a:lnTo>
                    <a:lnTo>
                      <a:pt x="228" y="583"/>
                    </a:lnTo>
                    <a:lnTo>
                      <a:pt x="240" y="566"/>
                    </a:lnTo>
                    <a:lnTo>
                      <a:pt x="248" y="548"/>
                    </a:lnTo>
                    <a:lnTo>
                      <a:pt x="255" y="531"/>
                    </a:lnTo>
                    <a:lnTo>
                      <a:pt x="259" y="516"/>
                    </a:lnTo>
                    <a:lnTo>
                      <a:pt x="261" y="501"/>
                    </a:lnTo>
                    <a:lnTo>
                      <a:pt x="261" y="491"/>
                    </a:lnTo>
                    <a:lnTo>
                      <a:pt x="255" y="460"/>
                    </a:lnTo>
                    <a:lnTo>
                      <a:pt x="244" y="408"/>
                    </a:lnTo>
                    <a:lnTo>
                      <a:pt x="230" y="342"/>
                    </a:lnTo>
                    <a:lnTo>
                      <a:pt x="213" y="270"/>
                    </a:lnTo>
                    <a:lnTo>
                      <a:pt x="197" y="198"/>
                    </a:lnTo>
                    <a:lnTo>
                      <a:pt x="183" y="137"/>
                    </a:lnTo>
                    <a:lnTo>
                      <a:pt x="172" y="90"/>
                    </a:lnTo>
                    <a:lnTo>
                      <a:pt x="167" y="68"/>
                    </a:lnTo>
                    <a:close/>
                  </a:path>
                </a:pathLst>
              </a:custGeom>
              <a:solidFill>
                <a:srgbClr val="4C6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60" name="Freeform 146">
                <a:extLst>
                  <a:ext uri="{FF2B5EF4-FFF2-40B4-BE49-F238E27FC236}">
                    <a16:creationId xmlns:a16="http://schemas.microsoft.com/office/drawing/2014/main" id="{8480A67B-8AD2-4AF9-ABE8-5AC41ABDD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4955" y="5503869"/>
                <a:ext cx="288930" cy="366713"/>
              </a:xfrm>
              <a:custGeom>
                <a:avLst/>
                <a:gdLst>
                  <a:gd name="T0" fmla="*/ 397 w 547"/>
                  <a:gd name="T1" fmla="*/ 0 h 694"/>
                  <a:gd name="T2" fmla="*/ 0 w 547"/>
                  <a:gd name="T3" fmla="*/ 100 h 694"/>
                  <a:gd name="T4" fmla="*/ 151 w 547"/>
                  <a:gd name="T5" fmla="*/ 694 h 694"/>
                  <a:gd name="T6" fmla="*/ 547 w 547"/>
                  <a:gd name="T7" fmla="*/ 594 h 694"/>
                  <a:gd name="T8" fmla="*/ 397 w 547"/>
                  <a:gd name="T9" fmla="*/ 0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" h="694">
                    <a:moveTo>
                      <a:pt x="397" y="0"/>
                    </a:moveTo>
                    <a:lnTo>
                      <a:pt x="0" y="100"/>
                    </a:lnTo>
                    <a:lnTo>
                      <a:pt x="151" y="694"/>
                    </a:lnTo>
                    <a:lnTo>
                      <a:pt x="547" y="594"/>
                    </a:lnTo>
                    <a:lnTo>
                      <a:pt x="397" y="0"/>
                    </a:lnTo>
                    <a:close/>
                  </a:path>
                </a:pathLst>
              </a:custGeom>
              <a:solidFill>
                <a:srgbClr val="CC74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61" name="Freeform 147">
                <a:extLst>
                  <a:ext uri="{FF2B5EF4-FFF2-40B4-BE49-F238E27FC236}">
                    <a16:creationId xmlns:a16="http://schemas.microsoft.com/office/drawing/2014/main" id="{2E578346-8270-4676-A575-ABE3B0F94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2893" y="5619757"/>
                <a:ext cx="152402" cy="114300"/>
              </a:xfrm>
              <a:custGeom>
                <a:avLst/>
                <a:gdLst>
                  <a:gd name="T0" fmla="*/ 179 w 290"/>
                  <a:gd name="T1" fmla="*/ 77 h 218"/>
                  <a:gd name="T2" fmla="*/ 199 w 290"/>
                  <a:gd name="T3" fmla="*/ 83 h 218"/>
                  <a:gd name="T4" fmla="*/ 173 w 290"/>
                  <a:gd name="T5" fmla="*/ 41 h 218"/>
                  <a:gd name="T6" fmla="*/ 166 w 290"/>
                  <a:gd name="T7" fmla="*/ 27 h 218"/>
                  <a:gd name="T8" fmla="*/ 167 w 290"/>
                  <a:gd name="T9" fmla="*/ 15 h 218"/>
                  <a:gd name="T10" fmla="*/ 173 w 290"/>
                  <a:gd name="T11" fmla="*/ 5 h 218"/>
                  <a:gd name="T12" fmla="*/ 183 w 290"/>
                  <a:gd name="T13" fmla="*/ 0 h 218"/>
                  <a:gd name="T14" fmla="*/ 282 w 290"/>
                  <a:gd name="T15" fmla="*/ 99 h 218"/>
                  <a:gd name="T16" fmla="*/ 288 w 290"/>
                  <a:gd name="T17" fmla="*/ 115 h 218"/>
                  <a:gd name="T18" fmla="*/ 290 w 290"/>
                  <a:gd name="T19" fmla="*/ 133 h 218"/>
                  <a:gd name="T20" fmla="*/ 287 w 290"/>
                  <a:gd name="T21" fmla="*/ 152 h 218"/>
                  <a:gd name="T22" fmla="*/ 282 w 290"/>
                  <a:gd name="T23" fmla="*/ 171 h 218"/>
                  <a:gd name="T24" fmla="*/ 275 w 290"/>
                  <a:gd name="T25" fmla="*/ 186 h 218"/>
                  <a:gd name="T26" fmla="*/ 265 w 290"/>
                  <a:gd name="T27" fmla="*/ 198 h 218"/>
                  <a:gd name="T28" fmla="*/ 252 w 290"/>
                  <a:gd name="T29" fmla="*/ 207 h 218"/>
                  <a:gd name="T30" fmla="*/ 236 w 290"/>
                  <a:gd name="T31" fmla="*/ 213 h 218"/>
                  <a:gd name="T32" fmla="*/ 217 w 290"/>
                  <a:gd name="T33" fmla="*/ 217 h 218"/>
                  <a:gd name="T34" fmla="*/ 184 w 290"/>
                  <a:gd name="T35" fmla="*/ 218 h 218"/>
                  <a:gd name="T36" fmla="*/ 42 w 290"/>
                  <a:gd name="T37" fmla="*/ 209 h 218"/>
                  <a:gd name="T38" fmla="*/ 35 w 290"/>
                  <a:gd name="T39" fmla="*/ 206 h 218"/>
                  <a:gd name="T40" fmla="*/ 29 w 290"/>
                  <a:gd name="T41" fmla="*/ 202 h 218"/>
                  <a:gd name="T42" fmla="*/ 27 w 290"/>
                  <a:gd name="T43" fmla="*/ 196 h 218"/>
                  <a:gd name="T44" fmla="*/ 26 w 290"/>
                  <a:gd name="T45" fmla="*/ 190 h 218"/>
                  <a:gd name="T46" fmla="*/ 28 w 290"/>
                  <a:gd name="T47" fmla="*/ 184 h 218"/>
                  <a:gd name="T48" fmla="*/ 32 w 290"/>
                  <a:gd name="T49" fmla="*/ 178 h 218"/>
                  <a:gd name="T50" fmla="*/ 38 w 290"/>
                  <a:gd name="T51" fmla="*/ 174 h 218"/>
                  <a:gd name="T52" fmla="*/ 46 w 290"/>
                  <a:gd name="T53" fmla="*/ 174 h 218"/>
                  <a:gd name="T54" fmla="*/ 126 w 290"/>
                  <a:gd name="T55" fmla="*/ 179 h 218"/>
                  <a:gd name="T56" fmla="*/ 19 w 290"/>
                  <a:gd name="T57" fmla="*/ 158 h 218"/>
                  <a:gd name="T58" fmla="*/ 10 w 290"/>
                  <a:gd name="T59" fmla="*/ 154 h 218"/>
                  <a:gd name="T60" fmla="*/ 6 w 290"/>
                  <a:gd name="T61" fmla="*/ 149 h 218"/>
                  <a:gd name="T62" fmla="*/ 4 w 290"/>
                  <a:gd name="T63" fmla="*/ 143 h 218"/>
                  <a:gd name="T64" fmla="*/ 4 w 290"/>
                  <a:gd name="T65" fmla="*/ 137 h 218"/>
                  <a:gd name="T66" fmla="*/ 10 w 290"/>
                  <a:gd name="T67" fmla="*/ 125 h 218"/>
                  <a:gd name="T68" fmla="*/ 16 w 290"/>
                  <a:gd name="T69" fmla="*/ 123 h 218"/>
                  <a:gd name="T70" fmla="*/ 23 w 290"/>
                  <a:gd name="T71" fmla="*/ 123 h 218"/>
                  <a:gd name="T72" fmla="*/ 122 w 290"/>
                  <a:gd name="T73" fmla="*/ 137 h 218"/>
                  <a:gd name="T74" fmla="*/ 13 w 290"/>
                  <a:gd name="T75" fmla="*/ 108 h 218"/>
                  <a:gd name="T76" fmla="*/ 6 w 290"/>
                  <a:gd name="T77" fmla="*/ 104 h 218"/>
                  <a:gd name="T78" fmla="*/ 1 w 290"/>
                  <a:gd name="T79" fmla="*/ 98 h 218"/>
                  <a:gd name="T80" fmla="*/ 0 w 290"/>
                  <a:gd name="T81" fmla="*/ 86 h 218"/>
                  <a:gd name="T82" fmla="*/ 7 w 290"/>
                  <a:gd name="T83" fmla="*/ 76 h 218"/>
                  <a:gd name="T84" fmla="*/ 13 w 290"/>
                  <a:gd name="T85" fmla="*/ 73 h 218"/>
                  <a:gd name="T86" fmla="*/ 21 w 290"/>
                  <a:gd name="T87" fmla="*/ 73 h 218"/>
                  <a:gd name="T88" fmla="*/ 141 w 290"/>
                  <a:gd name="T89" fmla="*/ 103 h 218"/>
                  <a:gd name="T90" fmla="*/ 32 w 290"/>
                  <a:gd name="T91" fmla="*/ 60 h 218"/>
                  <a:gd name="T92" fmla="*/ 26 w 290"/>
                  <a:gd name="T93" fmla="*/ 55 h 218"/>
                  <a:gd name="T94" fmla="*/ 22 w 290"/>
                  <a:gd name="T95" fmla="*/ 51 h 218"/>
                  <a:gd name="T96" fmla="*/ 22 w 290"/>
                  <a:gd name="T97" fmla="*/ 38 h 218"/>
                  <a:gd name="T98" fmla="*/ 31 w 290"/>
                  <a:gd name="T99" fmla="*/ 28 h 218"/>
                  <a:gd name="T100" fmla="*/ 37 w 290"/>
                  <a:gd name="T101" fmla="*/ 26 h 218"/>
                  <a:gd name="T102" fmla="*/ 44 w 290"/>
                  <a:gd name="T103" fmla="*/ 27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90" h="218">
                    <a:moveTo>
                      <a:pt x="170" y="73"/>
                    </a:moveTo>
                    <a:lnTo>
                      <a:pt x="179" y="77"/>
                    </a:lnTo>
                    <a:lnTo>
                      <a:pt x="189" y="79"/>
                    </a:lnTo>
                    <a:lnTo>
                      <a:pt x="199" y="83"/>
                    </a:lnTo>
                    <a:lnTo>
                      <a:pt x="211" y="85"/>
                    </a:lnTo>
                    <a:lnTo>
                      <a:pt x="173" y="41"/>
                    </a:lnTo>
                    <a:lnTo>
                      <a:pt x="168" y="34"/>
                    </a:lnTo>
                    <a:lnTo>
                      <a:pt x="166" y="27"/>
                    </a:lnTo>
                    <a:lnTo>
                      <a:pt x="166" y="21"/>
                    </a:lnTo>
                    <a:lnTo>
                      <a:pt x="167" y="15"/>
                    </a:lnTo>
                    <a:lnTo>
                      <a:pt x="170" y="9"/>
                    </a:lnTo>
                    <a:lnTo>
                      <a:pt x="173" y="5"/>
                    </a:lnTo>
                    <a:lnTo>
                      <a:pt x="178" y="2"/>
                    </a:lnTo>
                    <a:lnTo>
                      <a:pt x="183" y="0"/>
                    </a:lnTo>
                    <a:lnTo>
                      <a:pt x="278" y="93"/>
                    </a:lnTo>
                    <a:lnTo>
                      <a:pt x="282" y="99"/>
                    </a:lnTo>
                    <a:lnTo>
                      <a:pt x="286" y="106"/>
                    </a:lnTo>
                    <a:lnTo>
                      <a:pt x="288" y="115"/>
                    </a:lnTo>
                    <a:lnTo>
                      <a:pt x="290" y="123"/>
                    </a:lnTo>
                    <a:lnTo>
                      <a:pt x="290" y="133"/>
                    </a:lnTo>
                    <a:lnTo>
                      <a:pt x="290" y="142"/>
                    </a:lnTo>
                    <a:lnTo>
                      <a:pt x="287" y="152"/>
                    </a:lnTo>
                    <a:lnTo>
                      <a:pt x="286" y="161"/>
                    </a:lnTo>
                    <a:lnTo>
                      <a:pt x="282" y="171"/>
                    </a:lnTo>
                    <a:lnTo>
                      <a:pt x="279" y="179"/>
                    </a:lnTo>
                    <a:lnTo>
                      <a:pt x="275" y="186"/>
                    </a:lnTo>
                    <a:lnTo>
                      <a:pt x="271" y="193"/>
                    </a:lnTo>
                    <a:lnTo>
                      <a:pt x="265" y="198"/>
                    </a:lnTo>
                    <a:lnTo>
                      <a:pt x="259" y="203"/>
                    </a:lnTo>
                    <a:lnTo>
                      <a:pt x="252" y="207"/>
                    </a:lnTo>
                    <a:lnTo>
                      <a:pt x="244" y="211"/>
                    </a:lnTo>
                    <a:lnTo>
                      <a:pt x="236" y="213"/>
                    </a:lnTo>
                    <a:lnTo>
                      <a:pt x="228" y="216"/>
                    </a:lnTo>
                    <a:lnTo>
                      <a:pt x="217" y="217"/>
                    </a:lnTo>
                    <a:lnTo>
                      <a:pt x="208" y="218"/>
                    </a:lnTo>
                    <a:lnTo>
                      <a:pt x="184" y="218"/>
                    </a:lnTo>
                    <a:lnTo>
                      <a:pt x="158" y="217"/>
                    </a:lnTo>
                    <a:lnTo>
                      <a:pt x="42" y="209"/>
                    </a:lnTo>
                    <a:lnTo>
                      <a:pt x="39" y="207"/>
                    </a:lnTo>
                    <a:lnTo>
                      <a:pt x="35" y="206"/>
                    </a:lnTo>
                    <a:lnTo>
                      <a:pt x="32" y="204"/>
                    </a:lnTo>
                    <a:lnTo>
                      <a:pt x="29" y="202"/>
                    </a:lnTo>
                    <a:lnTo>
                      <a:pt x="28" y="199"/>
                    </a:lnTo>
                    <a:lnTo>
                      <a:pt x="27" y="196"/>
                    </a:lnTo>
                    <a:lnTo>
                      <a:pt x="26" y="193"/>
                    </a:lnTo>
                    <a:lnTo>
                      <a:pt x="26" y="190"/>
                    </a:lnTo>
                    <a:lnTo>
                      <a:pt x="27" y="186"/>
                    </a:lnTo>
                    <a:lnTo>
                      <a:pt x="28" y="184"/>
                    </a:lnTo>
                    <a:lnTo>
                      <a:pt x="29" y="180"/>
                    </a:lnTo>
                    <a:lnTo>
                      <a:pt x="32" y="178"/>
                    </a:lnTo>
                    <a:lnTo>
                      <a:pt x="34" y="177"/>
                    </a:lnTo>
                    <a:lnTo>
                      <a:pt x="38" y="174"/>
                    </a:lnTo>
                    <a:lnTo>
                      <a:pt x="41" y="174"/>
                    </a:lnTo>
                    <a:lnTo>
                      <a:pt x="46" y="174"/>
                    </a:lnTo>
                    <a:lnTo>
                      <a:pt x="127" y="180"/>
                    </a:lnTo>
                    <a:lnTo>
                      <a:pt x="126" y="179"/>
                    </a:lnTo>
                    <a:lnTo>
                      <a:pt x="124" y="175"/>
                    </a:lnTo>
                    <a:lnTo>
                      <a:pt x="19" y="158"/>
                    </a:lnTo>
                    <a:lnTo>
                      <a:pt x="14" y="156"/>
                    </a:lnTo>
                    <a:lnTo>
                      <a:pt x="10" y="154"/>
                    </a:lnTo>
                    <a:lnTo>
                      <a:pt x="8" y="152"/>
                    </a:lnTo>
                    <a:lnTo>
                      <a:pt x="6" y="149"/>
                    </a:lnTo>
                    <a:lnTo>
                      <a:pt x="4" y="147"/>
                    </a:lnTo>
                    <a:lnTo>
                      <a:pt x="4" y="143"/>
                    </a:lnTo>
                    <a:lnTo>
                      <a:pt x="4" y="140"/>
                    </a:lnTo>
                    <a:lnTo>
                      <a:pt x="4" y="137"/>
                    </a:lnTo>
                    <a:lnTo>
                      <a:pt x="7" y="131"/>
                    </a:lnTo>
                    <a:lnTo>
                      <a:pt x="10" y="125"/>
                    </a:lnTo>
                    <a:lnTo>
                      <a:pt x="14" y="124"/>
                    </a:lnTo>
                    <a:lnTo>
                      <a:pt x="16" y="123"/>
                    </a:lnTo>
                    <a:lnTo>
                      <a:pt x="20" y="123"/>
                    </a:lnTo>
                    <a:lnTo>
                      <a:pt x="23" y="123"/>
                    </a:lnTo>
                    <a:lnTo>
                      <a:pt x="122" y="140"/>
                    </a:lnTo>
                    <a:lnTo>
                      <a:pt x="122" y="137"/>
                    </a:lnTo>
                    <a:lnTo>
                      <a:pt x="122" y="136"/>
                    </a:lnTo>
                    <a:lnTo>
                      <a:pt x="13" y="108"/>
                    </a:lnTo>
                    <a:lnTo>
                      <a:pt x="8" y="105"/>
                    </a:lnTo>
                    <a:lnTo>
                      <a:pt x="6" y="104"/>
                    </a:lnTo>
                    <a:lnTo>
                      <a:pt x="3" y="102"/>
                    </a:lnTo>
                    <a:lnTo>
                      <a:pt x="1" y="98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2" y="80"/>
                    </a:lnTo>
                    <a:lnTo>
                      <a:pt x="7" y="76"/>
                    </a:lnTo>
                    <a:lnTo>
                      <a:pt x="10" y="74"/>
                    </a:lnTo>
                    <a:lnTo>
                      <a:pt x="13" y="73"/>
                    </a:lnTo>
                    <a:lnTo>
                      <a:pt x="18" y="73"/>
                    </a:lnTo>
                    <a:lnTo>
                      <a:pt x="21" y="73"/>
                    </a:lnTo>
                    <a:lnTo>
                      <a:pt x="139" y="104"/>
                    </a:lnTo>
                    <a:lnTo>
                      <a:pt x="141" y="103"/>
                    </a:lnTo>
                    <a:lnTo>
                      <a:pt x="142" y="101"/>
                    </a:lnTo>
                    <a:lnTo>
                      <a:pt x="32" y="60"/>
                    </a:lnTo>
                    <a:lnTo>
                      <a:pt x="28" y="58"/>
                    </a:lnTo>
                    <a:lnTo>
                      <a:pt x="26" y="55"/>
                    </a:lnTo>
                    <a:lnTo>
                      <a:pt x="23" y="53"/>
                    </a:lnTo>
                    <a:lnTo>
                      <a:pt x="22" y="51"/>
                    </a:lnTo>
                    <a:lnTo>
                      <a:pt x="21" y="44"/>
                    </a:lnTo>
                    <a:lnTo>
                      <a:pt x="22" y="38"/>
                    </a:lnTo>
                    <a:lnTo>
                      <a:pt x="25" y="32"/>
                    </a:lnTo>
                    <a:lnTo>
                      <a:pt x="31" y="28"/>
                    </a:lnTo>
                    <a:lnTo>
                      <a:pt x="33" y="27"/>
                    </a:lnTo>
                    <a:lnTo>
                      <a:pt x="37" y="26"/>
                    </a:lnTo>
                    <a:lnTo>
                      <a:pt x="40" y="26"/>
                    </a:lnTo>
                    <a:lnTo>
                      <a:pt x="44" y="27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FFD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62" name="Freeform 148">
                <a:extLst>
                  <a:ext uri="{FF2B5EF4-FFF2-40B4-BE49-F238E27FC236}">
                    <a16:creationId xmlns:a16="http://schemas.microsoft.com/office/drawing/2014/main" id="{2937A22D-A9CE-4F48-A9D7-A72E76544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8782" y="5653094"/>
                <a:ext cx="61914" cy="98425"/>
              </a:xfrm>
              <a:custGeom>
                <a:avLst/>
                <a:gdLst>
                  <a:gd name="T0" fmla="*/ 116 w 116"/>
                  <a:gd name="T1" fmla="*/ 20 h 187"/>
                  <a:gd name="T2" fmla="*/ 72 w 116"/>
                  <a:gd name="T3" fmla="*/ 187 h 187"/>
                  <a:gd name="T4" fmla="*/ 0 w 116"/>
                  <a:gd name="T5" fmla="*/ 167 h 187"/>
                  <a:gd name="T6" fmla="*/ 44 w 116"/>
                  <a:gd name="T7" fmla="*/ 0 h 187"/>
                  <a:gd name="T8" fmla="*/ 116 w 116"/>
                  <a:gd name="T9" fmla="*/ 2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87">
                    <a:moveTo>
                      <a:pt x="116" y="20"/>
                    </a:moveTo>
                    <a:lnTo>
                      <a:pt x="72" y="187"/>
                    </a:lnTo>
                    <a:lnTo>
                      <a:pt x="0" y="167"/>
                    </a:lnTo>
                    <a:lnTo>
                      <a:pt x="44" y="0"/>
                    </a:lnTo>
                    <a:lnTo>
                      <a:pt x="116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63" name="Freeform 149">
                <a:extLst>
                  <a:ext uri="{FF2B5EF4-FFF2-40B4-BE49-F238E27FC236}">
                    <a16:creationId xmlns:a16="http://schemas.microsoft.com/office/drawing/2014/main" id="{4CB116CE-24FB-4F00-BF91-3EAF046B4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15770" y="5657857"/>
                <a:ext cx="274642" cy="150813"/>
              </a:xfrm>
              <a:custGeom>
                <a:avLst/>
                <a:gdLst>
                  <a:gd name="T0" fmla="*/ 404 w 517"/>
                  <a:gd name="T1" fmla="*/ 85 h 284"/>
                  <a:gd name="T2" fmla="*/ 51 w 517"/>
                  <a:gd name="T3" fmla="*/ 0 h 284"/>
                  <a:gd name="T4" fmla="*/ 0 w 517"/>
                  <a:gd name="T5" fmla="*/ 182 h 284"/>
                  <a:gd name="T6" fmla="*/ 0 w 517"/>
                  <a:gd name="T7" fmla="*/ 182 h 284"/>
                  <a:gd name="T8" fmla="*/ 0 w 517"/>
                  <a:gd name="T9" fmla="*/ 182 h 284"/>
                  <a:gd name="T10" fmla="*/ 378 w 517"/>
                  <a:gd name="T11" fmla="*/ 279 h 284"/>
                  <a:gd name="T12" fmla="*/ 388 w 517"/>
                  <a:gd name="T13" fmla="*/ 282 h 284"/>
                  <a:gd name="T14" fmla="*/ 400 w 517"/>
                  <a:gd name="T15" fmla="*/ 283 h 284"/>
                  <a:gd name="T16" fmla="*/ 411 w 517"/>
                  <a:gd name="T17" fmla="*/ 284 h 284"/>
                  <a:gd name="T18" fmla="*/ 420 w 517"/>
                  <a:gd name="T19" fmla="*/ 283 h 284"/>
                  <a:gd name="T20" fmla="*/ 431 w 517"/>
                  <a:gd name="T21" fmla="*/ 282 h 284"/>
                  <a:gd name="T22" fmla="*/ 439 w 517"/>
                  <a:gd name="T23" fmla="*/ 279 h 284"/>
                  <a:gd name="T24" fmla="*/ 449 w 517"/>
                  <a:gd name="T25" fmla="*/ 276 h 284"/>
                  <a:gd name="T26" fmla="*/ 457 w 517"/>
                  <a:gd name="T27" fmla="*/ 272 h 284"/>
                  <a:gd name="T28" fmla="*/ 471 w 517"/>
                  <a:gd name="T29" fmla="*/ 265 h 284"/>
                  <a:gd name="T30" fmla="*/ 484 w 517"/>
                  <a:gd name="T31" fmla="*/ 256 h 284"/>
                  <a:gd name="T32" fmla="*/ 494 w 517"/>
                  <a:gd name="T33" fmla="*/ 247 h 284"/>
                  <a:gd name="T34" fmla="*/ 502 w 517"/>
                  <a:gd name="T35" fmla="*/ 239 h 284"/>
                  <a:gd name="T36" fmla="*/ 506 w 517"/>
                  <a:gd name="T37" fmla="*/ 233 h 284"/>
                  <a:gd name="T38" fmla="*/ 509 w 517"/>
                  <a:gd name="T39" fmla="*/ 226 h 284"/>
                  <a:gd name="T40" fmla="*/ 513 w 517"/>
                  <a:gd name="T41" fmla="*/ 220 h 284"/>
                  <a:gd name="T42" fmla="*/ 514 w 517"/>
                  <a:gd name="T43" fmla="*/ 213 h 284"/>
                  <a:gd name="T44" fmla="*/ 515 w 517"/>
                  <a:gd name="T45" fmla="*/ 206 h 284"/>
                  <a:gd name="T46" fmla="*/ 517 w 517"/>
                  <a:gd name="T47" fmla="*/ 199 h 284"/>
                  <a:gd name="T48" fmla="*/ 517 w 517"/>
                  <a:gd name="T49" fmla="*/ 193 h 284"/>
                  <a:gd name="T50" fmla="*/ 517 w 517"/>
                  <a:gd name="T51" fmla="*/ 186 h 284"/>
                  <a:gd name="T52" fmla="*/ 513 w 517"/>
                  <a:gd name="T53" fmla="*/ 171 h 284"/>
                  <a:gd name="T54" fmla="*/ 509 w 517"/>
                  <a:gd name="T55" fmla="*/ 158 h 284"/>
                  <a:gd name="T56" fmla="*/ 502 w 517"/>
                  <a:gd name="T57" fmla="*/ 145 h 284"/>
                  <a:gd name="T58" fmla="*/ 495 w 517"/>
                  <a:gd name="T59" fmla="*/ 133 h 284"/>
                  <a:gd name="T60" fmla="*/ 486 w 517"/>
                  <a:gd name="T61" fmla="*/ 121 h 284"/>
                  <a:gd name="T62" fmla="*/ 475 w 517"/>
                  <a:gd name="T63" fmla="*/ 112 h 284"/>
                  <a:gd name="T64" fmla="*/ 464 w 517"/>
                  <a:gd name="T65" fmla="*/ 102 h 284"/>
                  <a:gd name="T66" fmla="*/ 452 w 517"/>
                  <a:gd name="T67" fmla="*/ 95 h 284"/>
                  <a:gd name="T68" fmla="*/ 441 w 517"/>
                  <a:gd name="T69" fmla="*/ 89 h 284"/>
                  <a:gd name="T70" fmla="*/ 427 w 517"/>
                  <a:gd name="T71" fmla="*/ 86 h 284"/>
                  <a:gd name="T72" fmla="*/ 416 w 517"/>
                  <a:gd name="T73" fmla="*/ 85 h 284"/>
                  <a:gd name="T74" fmla="*/ 404 w 517"/>
                  <a:gd name="T75" fmla="*/ 85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17" h="284">
                    <a:moveTo>
                      <a:pt x="404" y="85"/>
                    </a:moveTo>
                    <a:lnTo>
                      <a:pt x="51" y="0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378" y="279"/>
                    </a:lnTo>
                    <a:lnTo>
                      <a:pt x="388" y="282"/>
                    </a:lnTo>
                    <a:lnTo>
                      <a:pt x="400" y="283"/>
                    </a:lnTo>
                    <a:lnTo>
                      <a:pt x="411" y="284"/>
                    </a:lnTo>
                    <a:lnTo>
                      <a:pt x="420" y="283"/>
                    </a:lnTo>
                    <a:lnTo>
                      <a:pt x="431" y="282"/>
                    </a:lnTo>
                    <a:lnTo>
                      <a:pt x="439" y="279"/>
                    </a:lnTo>
                    <a:lnTo>
                      <a:pt x="449" y="276"/>
                    </a:lnTo>
                    <a:lnTo>
                      <a:pt x="457" y="272"/>
                    </a:lnTo>
                    <a:lnTo>
                      <a:pt x="471" y="265"/>
                    </a:lnTo>
                    <a:lnTo>
                      <a:pt x="484" y="256"/>
                    </a:lnTo>
                    <a:lnTo>
                      <a:pt x="494" y="247"/>
                    </a:lnTo>
                    <a:lnTo>
                      <a:pt x="502" y="239"/>
                    </a:lnTo>
                    <a:lnTo>
                      <a:pt x="506" y="233"/>
                    </a:lnTo>
                    <a:lnTo>
                      <a:pt x="509" y="226"/>
                    </a:lnTo>
                    <a:lnTo>
                      <a:pt x="513" y="220"/>
                    </a:lnTo>
                    <a:lnTo>
                      <a:pt x="514" y="213"/>
                    </a:lnTo>
                    <a:lnTo>
                      <a:pt x="515" y="206"/>
                    </a:lnTo>
                    <a:lnTo>
                      <a:pt x="517" y="199"/>
                    </a:lnTo>
                    <a:lnTo>
                      <a:pt x="517" y="193"/>
                    </a:lnTo>
                    <a:lnTo>
                      <a:pt x="517" y="186"/>
                    </a:lnTo>
                    <a:lnTo>
                      <a:pt x="513" y="171"/>
                    </a:lnTo>
                    <a:lnTo>
                      <a:pt x="509" y="158"/>
                    </a:lnTo>
                    <a:lnTo>
                      <a:pt x="502" y="145"/>
                    </a:lnTo>
                    <a:lnTo>
                      <a:pt x="495" y="133"/>
                    </a:lnTo>
                    <a:lnTo>
                      <a:pt x="486" y="121"/>
                    </a:lnTo>
                    <a:lnTo>
                      <a:pt x="475" y="112"/>
                    </a:lnTo>
                    <a:lnTo>
                      <a:pt x="464" y="102"/>
                    </a:lnTo>
                    <a:lnTo>
                      <a:pt x="452" y="95"/>
                    </a:lnTo>
                    <a:lnTo>
                      <a:pt x="441" y="89"/>
                    </a:lnTo>
                    <a:lnTo>
                      <a:pt x="427" y="86"/>
                    </a:lnTo>
                    <a:lnTo>
                      <a:pt x="416" y="85"/>
                    </a:lnTo>
                    <a:lnTo>
                      <a:pt x="404" y="85"/>
                    </a:lnTo>
                    <a:close/>
                  </a:path>
                </a:pathLst>
              </a:custGeom>
              <a:solidFill>
                <a:srgbClr val="4C6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64" name="Freeform 150">
                <a:extLst>
                  <a:ext uri="{FF2B5EF4-FFF2-40B4-BE49-F238E27FC236}">
                    <a16:creationId xmlns:a16="http://schemas.microsoft.com/office/drawing/2014/main" id="{B1132A45-0769-4137-853A-3A317E0B05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39484" y="5106994"/>
                <a:ext cx="7938" cy="44450"/>
              </a:xfrm>
              <a:custGeom>
                <a:avLst/>
                <a:gdLst>
                  <a:gd name="T0" fmla="*/ 3 w 14"/>
                  <a:gd name="T1" fmla="*/ 82 h 82"/>
                  <a:gd name="T2" fmla="*/ 11 w 14"/>
                  <a:gd name="T3" fmla="*/ 82 h 82"/>
                  <a:gd name="T4" fmla="*/ 11 w 14"/>
                  <a:gd name="T5" fmla="*/ 23 h 82"/>
                  <a:gd name="T6" fmla="*/ 3 w 14"/>
                  <a:gd name="T7" fmla="*/ 23 h 82"/>
                  <a:gd name="T8" fmla="*/ 3 w 14"/>
                  <a:gd name="T9" fmla="*/ 82 h 82"/>
                  <a:gd name="T10" fmla="*/ 3 w 14"/>
                  <a:gd name="T11" fmla="*/ 10 h 82"/>
                  <a:gd name="T12" fmla="*/ 4 w 14"/>
                  <a:gd name="T13" fmla="*/ 11 h 82"/>
                  <a:gd name="T14" fmla="*/ 6 w 14"/>
                  <a:gd name="T15" fmla="*/ 13 h 82"/>
                  <a:gd name="T16" fmla="*/ 10 w 14"/>
                  <a:gd name="T17" fmla="*/ 11 h 82"/>
                  <a:gd name="T18" fmla="*/ 11 w 14"/>
                  <a:gd name="T19" fmla="*/ 10 h 82"/>
                  <a:gd name="T20" fmla="*/ 14 w 14"/>
                  <a:gd name="T21" fmla="*/ 9 h 82"/>
                  <a:gd name="T22" fmla="*/ 14 w 14"/>
                  <a:gd name="T23" fmla="*/ 7 h 82"/>
                  <a:gd name="T24" fmla="*/ 14 w 14"/>
                  <a:gd name="T25" fmla="*/ 3 h 82"/>
                  <a:gd name="T26" fmla="*/ 11 w 14"/>
                  <a:gd name="T27" fmla="*/ 2 h 82"/>
                  <a:gd name="T28" fmla="*/ 10 w 14"/>
                  <a:gd name="T29" fmla="*/ 0 h 82"/>
                  <a:gd name="T30" fmla="*/ 6 w 14"/>
                  <a:gd name="T31" fmla="*/ 0 h 82"/>
                  <a:gd name="T32" fmla="*/ 4 w 14"/>
                  <a:gd name="T33" fmla="*/ 0 h 82"/>
                  <a:gd name="T34" fmla="*/ 3 w 14"/>
                  <a:gd name="T35" fmla="*/ 2 h 82"/>
                  <a:gd name="T36" fmla="*/ 0 w 14"/>
                  <a:gd name="T37" fmla="*/ 3 h 82"/>
                  <a:gd name="T38" fmla="*/ 0 w 14"/>
                  <a:gd name="T39" fmla="*/ 7 h 82"/>
                  <a:gd name="T40" fmla="*/ 0 w 14"/>
                  <a:gd name="T41" fmla="*/ 9 h 82"/>
                  <a:gd name="T42" fmla="*/ 3 w 14"/>
                  <a:gd name="T43" fmla="*/ 10 h 82"/>
                  <a:gd name="T44" fmla="*/ 3 w 14"/>
                  <a:gd name="T45" fmla="*/ 1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" h="82">
                    <a:moveTo>
                      <a:pt x="3" y="82"/>
                    </a:moveTo>
                    <a:lnTo>
                      <a:pt x="11" y="82"/>
                    </a:lnTo>
                    <a:lnTo>
                      <a:pt x="11" y="23"/>
                    </a:lnTo>
                    <a:lnTo>
                      <a:pt x="3" y="23"/>
                    </a:lnTo>
                    <a:lnTo>
                      <a:pt x="3" y="82"/>
                    </a:lnTo>
                    <a:close/>
                    <a:moveTo>
                      <a:pt x="3" y="10"/>
                    </a:moveTo>
                    <a:lnTo>
                      <a:pt x="4" y="11"/>
                    </a:lnTo>
                    <a:lnTo>
                      <a:pt x="6" y="13"/>
                    </a:lnTo>
                    <a:lnTo>
                      <a:pt x="10" y="11"/>
                    </a:lnTo>
                    <a:lnTo>
                      <a:pt x="11" y="10"/>
                    </a:lnTo>
                    <a:lnTo>
                      <a:pt x="14" y="9"/>
                    </a:lnTo>
                    <a:lnTo>
                      <a:pt x="14" y="7"/>
                    </a:lnTo>
                    <a:lnTo>
                      <a:pt x="14" y="3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3" y="10"/>
                    </a:lnTo>
                    <a:lnTo>
                      <a:pt x="3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65" name="Freeform 151">
                <a:extLst>
                  <a:ext uri="{FF2B5EF4-FFF2-40B4-BE49-F238E27FC236}">
                    <a16:creationId xmlns:a16="http://schemas.microsoft.com/office/drawing/2014/main" id="{3EF19881-1ADE-4B45-A51D-280D5EBAA5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5360" y="5119694"/>
                <a:ext cx="26988" cy="42863"/>
              </a:xfrm>
              <a:custGeom>
                <a:avLst/>
                <a:gdLst>
                  <a:gd name="T0" fmla="*/ 0 w 49"/>
                  <a:gd name="T1" fmla="*/ 83 h 83"/>
                  <a:gd name="T2" fmla="*/ 10 w 49"/>
                  <a:gd name="T3" fmla="*/ 83 h 83"/>
                  <a:gd name="T4" fmla="*/ 10 w 49"/>
                  <a:gd name="T5" fmla="*/ 60 h 83"/>
                  <a:gd name="T6" fmla="*/ 12 w 49"/>
                  <a:gd name="T7" fmla="*/ 60 h 83"/>
                  <a:gd name="T8" fmla="*/ 16 w 49"/>
                  <a:gd name="T9" fmla="*/ 61 h 83"/>
                  <a:gd name="T10" fmla="*/ 18 w 49"/>
                  <a:gd name="T11" fmla="*/ 61 h 83"/>
                  <a:gd name="T12" fmla="*/ 22 w 49"/>
                  <a:gd name="T13" fmla="*/ 62 h 83"/>
                  <a:gd name="T14" fmla="*/ 28 w 49"/>
                  <a:gd name="T15" fmla="*/ 61 h 83"/>
                  <a:gd name="T16" fmla="*/ 34 w 49"/>
                  <a:gd name="T17" fmla="*/ 60 h 83"/>
                  <a:gd name="T18" fmla="*/ 37 w 49"/>
                  <a:gd name="T19" fmla="*/ 56 h 83"/>
                  <a:gd name="T20" fmla="*/ 42 w 49"/>
                  <a:gd name="T21" fmla="*/ 52 h 83"/>
                  <a:gd name="T22" fmla="*/ 44 w 49"/>
                  <a:gd name="T23" fmla="*/ 49 h 83"/>
                  <a:gd name="T24" fmla="*/ 47 w 49"/>
                  <a:gd name="T25" fmla="*/ 43 h 83"/>
                  <a:gd name="T26" fmla="*/ 48 w 49"/>
                  <a:gd name="T27" fmla="*/ 37 h 83"/>
                  <a:gd name="T28" fmla="*/ 49 w 49"/>
                  <a:gd name="T29" fmla="*/ 30 h 83"/>
                  <a:gd name="T30" fmla="*/ 48 w 49"/>
                  <a:gd name="T31" fmla="*/ 23 h 83"/>
                  <a:gd name="T32" fmla="*/ 48 w 49"/>
                  <a:gd name="T33" fmla="*/ 17 h 83"/>
                  <a:gd name="T34" fmla="*/ 46 w 49"/>
                  <a:gd name="T35" fmla="*/ 11 h 83"/>
                  <a:gd name="T36" fmla="*/ 43 w 49"/>
                  <a:gd name="T37" fmla="*/ 7 h 83"/>
                  <a:gd name="T38" fmla="*/ 40 w 49"/>
                  <a:gd name="T39" fmla="*/ 5 h 83"/>
                  <a:gd name="T40" fmla="*/ 36 w 49"/>
                  <a:gd name="T41" fmla="*/ 3 h 83"/>
                  <a:gd name="T42" fmla="*/ 31 w 49"/>
                  <a:gd name="T43" fmla="*/ 1 h 83"/>
                  <a:gd name="T44" fmla="*/ 25 w 49"/>
                  <a:gd name="T45" fmla="*/ 0 h 83"/>
                  <a:gd name="T46" fmla="*/ 21 w 49"/>
                  <a:gd name="T47" fmla="*/ 1 h 83"/>
                  <a:gd name="T48" fmla="*/ 16 w 49"/>
                  <a:gd name="T49" fmla="*/ 3 h 83"/>
                  <a:gd name="T50" fmla="*/ 12 w 49"/>
                  <a:gd name="T51" fmla="*/ 5 h 83"/>
                  <a:gd name="T52" fmla="*/ 9 w 49"/>
                  <a:gd name="T53" fmla="*/ 8 h 83"/>
                  <a:gd name="T54" fmla="*/ 9 w 49"/>
                  <a:gd name="T55" fmla="*/ 8 h 83"/>
                  <a:gd name="T56" fmla="*/ 7 w 49"/>
                  <a:gd name="T57" fmla="*/ 1 h 83"/>
                  <a:gd name="T58" fmla="*/ 0 w 49"/>
                  <a:gd name="T59" fmla="*/ 1 h 83"/>
                  <a:gd name="T60" fmla="*/ 0 w 49"/>
                  <a:gd name="T61" fmla="*/ 83 h 83"/>
                  <a:gd name="T62" fmla="*/ 31 w 49"/>
                  <a:gd name="T63" fmla="*/ 10 h 83"/>
                  <a:gd name="T64" fmla="*/ 34 w 49"/>
                  <a:gd name="T65" fmla="*/ 12 h 83"/>
                  <a:gd name="T66" fmla="*/ 36 w 49"/>
                  <a:gd name="T67" fmla="*/ 14 h 83"/>
                  <a:gd name="T68" fmla="*/ 37 w 49"/>
                  <a:gd name="T69" fmla="*/ 17 h 83"/>
                  <a:gd name="T70" fmla="*/ 38 w 49"/>
                  <a:gd name="T71" fmla="*/ 20 h 83"/>
                  <a:gd name="T72" fmla="*/ 38 w 49"/>
                  <a:gd name="T73" fmla="*/ 25 h 83"/>
                  <a:gd name="T74" fmla="*/ 40 w 49"/>
                  <a:gd name="T75" fmla="*/ 30 h 83"/>
                  <a:gd name="T76" fmla="*/ 38 w 49"/>
                  <a:gd name="T77" fmla="*/ 35 h 83"/>
                  <a:gd name="T78" fmla="*/ 38 w 49"/>
                  <a:gd name="T79" fmla="*/ 39 h 83"/>
                  <a:gd name="T80" fmla="*/ 36 w 49"/>
                  <a:gd name="T81" fmla="*/ 44 h 83"/>
                  <a:gd name="T82" fmla="*/ 35 w 49"/>
                  <a:gd name="T83" fmla="*/ 48 h 83"/>
                  <a:gd name="T84" fmla="*/ 32 w 49"/>
                  <a:gd name="T85" fmla="*/ 50 h 83"/>
                  <a:gd name="T86" fmla="*/ 29 w 49"/>
                  <a:gd name="T87" fmla="*/ 51 h 83"/>
                  <a:gd name="T88" fmla="*/ 25 w 49"/>
                  <a:gd name="T89" fmla="*/ 52 h 83"/>
                  <a:gd name="T90" fmla="*/ 22 w 49"/>
                  <a:gd name="T91" fmla="*/ 54 h 83"/>
                  <a:gd name="T92" fmla="*/ 18 w 49"/>
                  <a:gd name="T93" fmla="*/ 52 h 83"/>
                  <a:gd name="T94" fmla="*/ 15 w 49"/>
                  <a:gd name="T95" fmla="*/ 52 h 83"/>
                  <a:gd name="T96" fmla="*/ 12 w 49"/>
                  <a:gd name="T97" fmla="*/ 51 h 83"/>
                  <a:gd name="T98" fmla="*/ 10 w 49"/>
                  <a:gd name="T99" fmla="*/ 50 h 83"/>
                  <a:gd name="T100" fmla="*/ 10 w 49"/>
                  <a:gd name="T101" fmla="*/ 22 h 83"/>
                  <a:gd name="T102" fmla="*/ 12 w 49"/>
                  <a:gd name="T103" fmla="*/ 16 h 83"/>
                  <a:gd name="T104" fmla="*/ 15 w 49"/>
                  <a:gd name="T105" fmla="*/ 12 h 83"/>
                  <a:gd name="T106" fmla="*/ 18 w 49"/>
                  <a:gd name="T107" fmla="*/ 10 h 83"/>
                  <a:gd name="T108" fmla="*/ 24 w 49"/>
                  <a:gd name="T109" fmla="*/ 8 h 83"/>
                  <a:gd name="T110" fmla="*/ 28 w 49"/>
                  <a:gd name="T111" fmla="*/ 8 h 83"/>
                  <a:gd name="T112" fmla="*/ 31 w 49"/>
                  <a:gd name="T113" fmla="*/ 10 h 83"/>
                  <a:gd name="T114" fmla="*/ 31 w 49"/>
                  <a:gd name="T115" fmla="*/ 1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9" h="83">
                    <a:moveTo>
                      <a:pt x="0" y="83"/>
                    </a:moveTo>
                    <a:lnTo>
                      <a:pt x="10" y="83"/>
                    </a:lnTo>
                    <a:lnTo>
                      <a:pt x="10" y="60"/>
                    </a:lnTo>
                    <a:lnTo>
                      <a:pt x="12" y="60"/>
                    </a:lnTo>
                    <a:lnTo>
                      <a:pt x="16" y="61"/>
                    </a:lnTo>
                    <a:lnTo>
                      <a:pt x="18" y="61"/>
                    </a:lnTo>
                    <a:lnTo>
                      <a:pt x="22" y="62"/>
                    </a:lnTo>
                    <a:lnTo>
                      <a:pt x="28" y="61"/>
                    </a:lnTo>
                    <a:lnTo>
                      <a:pt x="34" y="60"/>
                    </a:lnTo>
                    <a:lnTo>
                      <a:pt x="37" y="56"/>
                    </a:lnTo>
                    <a:lnTo>
                      <a:pt x="42" y="52"/>
                    </a:lnTo>
                    <a:lnTo>
                      <a:pt x="44" y="49"/>
                    </a:lnTo>
                    <a:lnTo>
                      <a:pt x="47" y="43"/>
                    </a:lnTo>
                    <a:lnTo>
                      <a:pt x="48" y="37"/>
                    </a:lnTo>
                    <a:lnTo>
                      <a:pt x="49" y="30"/>
                    </a:lnTo>
                    <a:lnTo>
                      <a:pt x="48" y="23"/>
                    </a:lnTo>
                    <a:lnTo>
                      <a:pt x="48" y="17"/>
                    </a:lnTo>
                    <a:lnTo>
                      <a:pt x="46" y="11"/>
                    </a:lnTo>
                    <a:lnTo>
                      <a:pt x="43" y="7"/>
                    </a:lnTo>
                    <a:lnTo>
                      <a:pt x="40" y="5"/>
                    </a:lnTo>
                    <a:lnTo>
                      <a:pt x="36" y="3"/>
                    </a:lnTo>
                    <a:lnTo>
                      <a:pt x="31" y="1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6" y="3"/>
                    </a:lnTo>
                    <a:lnTo>
                      <a:pt x="12" y="5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7" y="1"/>
                    </a:lnTo>
                    <a:lnTo>
                      <a:pt x="0" y="1"/>
                    </a:lnTo>
                    <a:lnTo>
                      <a:pt x="0" y="83"/>
                    </a:lnTo>
                    <a:close/>
                    <a:moveTo>
                      <a:pt x="31" y="10"/>
                    </a:moveTo>
                    <a:lnTo>
                      <a:pt x="34" y="12"/>
                    </a:lnTo>
                    <a:lnTo>
                      <a:pt x="36" y="14"/>
                    </a:lnTo>
                    <a:lnTo>
                      <a:pt x="37" y="17"/>
                    </a:lnTo>
                    <a:lnTo>
                      <a:pt x="38" y="20"/>
                    </a:lnTo>
                    <a:lnTo>
                      <a:pt x="38" y="25"/>
                    </a:lnTo>
                    <a:lnTo>
                      <a:pt x="40" y="30"/>
                    </a:lnTo>
                    <a:lnTo>
                      <a:pt x="38" y="35"/>
                    </a:lnTo>
                    <a:lnTo>
                      <a:pt x="38" y="39"/>
                    </a:lnTo>
                    <a:lnTo>
                      <a:pt x="36" y="44"/>
                    </a:lnTo>
                    <a:lnTo>
                      <a:pt x="35" y="48"/>
                    </a:lnTo>
                    <a:lnTo>
                      <a:pt x="32" y="50"/>
                    </a:lnTo>
                    <a:lnTo>
                      <a:pt x="29" y="51"/>
                    </a:lnTo>
                    <a:lnTo>
                      <a:pt x="25" y="52"/>
                    </a:lnTo>
                    <a:lnTo>
                      <a:pt x="22" y="54"/>
                    </a:lnTo>
                    <a:lnTo>
                      <a:pt x="18" y="52"/>
                    </a:lnTo>
                    <a:lnTo>
                      <a:pt x="15" y="52"/>
                    </a:lnTo>
                    <a:lnTo>
                      <a:pt x="12" y="51"/>
                    </a:lnTo>
                    <a:lnTo>
                      <a:pt x="10" y="50"/>
                    </a:lnTo>
                    <a:lnTo>
                      <a:pt x="10" y="22"/>
                    </a:lnTo>
                    <a:lnTo>
                      <a:pt x="12" y="16"/>
                    </a:lnTo>
                    <a:lnTo>
                      <a:pt x="15" y="12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28" y="8"/>
                    </a:lnTo>
                    <a:lnTo>
                      <a:pt x="31" y="10"/>
                    </a:lnTo>
                    <a:lnTo>
                      <a:pt x="31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66" name="Freeform 152">
                <a:extLst>
                  <a:ext uri="{FF2B5EF4-FFF2-40B4-BE49-F238E27FC236}">
                    <a16:creationId xmlns:a16="http://schemas.microsoft.com/office/drawing/2014/main" id="{259238FE-467B-4E6B-AD7A-F4760DB5E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7110" y="5119694"/>
                <a:ext cx="20638" cy="31750"/>
              </a:xfrm>
              <a:custGeom>
                <a:avLst/>
                <a:gdLst>
                  <a:gd name="T0" fmla="*/ 23 w 39"/>
                  <a:gd name="T1" fmla="*/ 52 h 62"/>
                  <a:gd name="T2" fmla="*/ 14 w 39"/>
                  <a:gd name="T3" fmla="*/ 52 h 62"/>
                  <a:gd name="T4" fmla="*/ 6 w 39"/>
                  <a:gd name="T5" fmla="*/ 50 h 62"/>
                  <a:gd name="T6" fmla="*/ 0 w 39"/>
                  <a:gd name="T7" fmla="*/ 57 h 62"/>
                  <a:gd name="T8" fmla="*/ 8 w 39"/>
                  <a:gd name="T9" fmla="*/ 60 h 62"/>
                  <a:gd name="T10" fmla="*/ 19 w 39"/>
                  <a:gd name="T11" fmla="*/ 62 h 62"/>
                  <a:gd name="T12" fmla="*/ 28 w 39"/>
                  <a:gd name="T13" fmla="*/ 60 h 62"/>
                  <a:gd name="T14" fmla="*/ 34 w 39"/>
                  <a:gd name="T15" fmla="*/ 56 h 62"/>
                  <a:gd name="T16" fmla="*/ 38 w 39"/>
                  <a:gd name="T17" fmla="*/ 51 h 62"/>
                  <a:gd name="T18" fmla="*/ 39 w 39"/>
                  <a:gd name="T19" fmla="*/ 44 h 62"/>
                  <a:gd name="T20" fmla="*/ 38 w 39"/>
                  <a:gd name="T21" fmla="*/ 36 h 62"/>
                  <a:gd name="T22" fmla="*/ 32 w 39"/>
                  <a:gd name="T23" fmla="*/ 30 h 62"/>
                  <a:gd name="T24" fmla="*/ 26 w 39"/>
                  <a:gd name="T25" fmla="*/ 26 h 62"/>
                  <a:gd name="T26" fmla="*/ 19 w 39"/>
                  <a:gd name="T27" fmla="*/ 24 h 62"/>
                  <a:gd name="T28" fmla="*/ 14 w 39"/>
                  <a:gd name="T29" fmla="*/ 22 h 62"/>
                  <a:gd name="T30" fmla="*/ 11 w 39"/>
                  <a:gd name="T31" fmla="*/ 17 h 62"/>
                  <a:gd name="T32" fmla="*/ 14 w 39"/>
                  <a:gd name="T33" fmla="*/ 11 h 62"/>
                  <a:gd name="T34" fmla="*/ 21 w 39"/>
                  <a:gd name="T35" fmla="*/ 8 h 62"/>
                  <a:gd name="T36" fmla="*/ 29 w 39"/>
                  <a:gd name="T37" fmla="*/ 10 h 62"/>
                  <a:gd name="T38" fmla="*/ 35 w 39"/>
                  <a:gd name="T39" fmla="*/ 12 h 62"/>
                  <a:gd name="T40" fmla="*/ 34 w 39"/>
                  <a:gd name="T41" fmla="*/ 3 h 62"/>
                  <a:gd name="T42" fmla="*/ 26 w 39"/>
                  <a:gd name="T43" fmla="*/ 0 h 62"/>
                  <a:gd name="T44" fmla="*/ 13 w 39"/>
                  <a:gd name="T45" fmla="*/ 1 h 62"/>
                  <a:gd name="T46" fmla="*/ 4 w 39"/>
                  <a:gd name="T47" fmla="*/ 6 h 62"/>
                  <a:gd name="T48" fmla="*/ 2 w 39"/>
                  <a:gd name="T49" fmla="*/ 13 h 62"/>
                  <a:gd name="T50" fmla="*/ 2 w 39"/>
                  <a:gd name="T51" fmla="*/ 22 h 62"/>
                  <a:gd name="T52" fmla="*/ 7 w 39"/>
                  <a:gd name="T53" fmla="*/ 27 h 62"/>
                  <a:gd name="T54" fmla="*/ 13 w 39"/>
                  <a:gd name="T55" fmla="*/ 31 h 62"/>
                  <a:gd name="T56" fmla="*/ 20 w 39"/>
                  <a:gd name="T57" fmla="*/ 35 h 62"/>
                  <a:gd name="T58" fmla="*/ 26 w 39"/>
                  <a:gd name="T59" fmla="*/ 37 h 62"/>
                  <a:gd name="T60" fmla="*/ 29 w 39"/>
                  <a:gd name="T61" fmla="*/ 41 h 62"/>
                  <a:gd name="T62" fmla="*/ 29 w 39"/>
                  <a:gd name="T63" fmla="*/ 49 h 62"/>
                  <a:gd name="T64" fmla="*/ 27 w 39"/>
                  <a:gd name="T65" fmla="*/ 5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62">
                    <a:moveTo>
                      <a:pt x="27" y="51"/>
                    </a:moveTo>
                    <a:lnTo>
                      <a:pt x="23" y="52"/>
                    </a:lnTo>
                    <a:lnTo>
                      <a:pt x="19" y="54"/>
                    </a:lnTo>
                    <a:lnTo>
                      <a:pt x="14" y="52"/>
                    </a:lnTo>
                    <a:lnTo>
                      <a:pt x="10" y="52"/>
                    </a:lnTo>
                    <a:lnTo>
                      <a:pt x="6" y="50"/>
                    </a:lnTo>
                    <a:lnTo>
                      <a:pt x="3" y="49"/>
                    </a:lnTo>
                    <a:lnTo>
                      <a:pt x="0" y="57"/>
                    </a:lnTo>
                    <a:lnTo>
                      <a:pt x="3" y="58"/>
                    </a:lnTo>
                    <a:lnTo>
                      <a:pt x="8" y="60"/>
                    </a:lnTo>
                    <a:lnTo>
                      <a:pt x="13" y="61"/>
                    </a:lnTo>
                    <a:lnTo>
                      <a:pt x="19" y="62"/>
                    </a:lnTo>
                    <a:lnTo>
                      <a:pt x="23" y="61"/>
                    </a:lnTo>
                    <a:lnTo>
                      <a:pt x="28" y="60"/>
                    </a:lnTo>
                    <a:lnTo>
                      <a:pt x="32" y="58"/>
                    </a:lnTo>
                    <a:lnTo>
                      <a:pt x="34" y="56"/>
                    </a:lnTo>
                    <a:lnTo>
                      <a:pt x="36" y="54"/>
                    </a:lnTo>
                    <a:lnTo>
                      <a:pt x="38" y="51"/>
                    </a:lnTo>
                    <a:lnTo>
                      <a:pt x="39" y="48"/>
                    </a:lnTo>
                    <a:lnTo>
                      <a:pt x="39" y="44"/>
                    </a:lnTo>
                    <a:lnTo>
                      <a:pt x="39" y="39"/>
                    </a:lnTo>
                    <a:lnTo>
                      <a:pt x="38" y="36"/>
                    </a:lnTo>
                    <a:lnTo>
                      <a:pt x="35" y="32"/>
                    </a:lnTo>
                    <a:lnTo>
                      <a:pt x="32" y="30"/>
                    </a:lnTo>
                    <a:lnTo>
                      <a:pt x="29" y="29"/>
                    </a:lnTo>
                    <a:lnTo>
                      <a:pt x="26" y="26"/>
                    </a:lnTo>
                    <a:lnTo>
                      <a:pt x="22" y="25"/>
                    </a:lnTo>
                    <a:lnTo>
                      <a:pt x="19" y="24"/>
                    </a:lnTo>
                    <a:lnTo>
                      <a:pt x="16" y="23"/>
                    </a:lnTo>
                    <a:lnTo>
                      <a:pt x="14" y="22"/>
                    </a:lnTo>
                    <a:lnTo>
                      <a:pt x="11" y="19"/>
                    </a:lnTo>
                    <a:lnTo>
                      <a:pt x="11" y="17"/>
                    </a:lnTo>
                    <a:lnTo>
                      <a:pt x="11" y="13"/>
                    </a:lnTo>
                    <a:lnTo>
                      <a:pt x="14" y="11"/>
                    </a:lnTo>
                    <a:lnTo>
                      <a:pt x="16" y="8"/>
                    </a:lnTo>
                    <a:lnTo>
                      <a:pt x="21" y="8"/>
                    </a:lnTo>
                    <a:lnTo>
                      <a:pt x="26" y="8"/>
                    </a:lnTo>
                    <a:lnTo>
                      <a:pt x="29" y="10"/>
                    </a:lnTo>
                    <a:lnTo>
                      <a:pt x="33" y="11"/>
                    </a:lnTo>
                    <a:lnTo>
                      <a:pt x="35" y="12"/>
                    </a:lnTo>
                    <a:lnTo>
                      <a:pt x="38" y="4"/>
                    </a:lnTo>
                    <a:lnTo>
                      <a:pt x="34" y="3"/>
                    </a:lnTo>
                    <a:lnTo>
                      <a:pt x="30" y="1"/>
                    </a:lnTo>
                    <a:lnTo>
                      <a:pt x="26" y="0"/>
                    </a:lnTo>
                    <a:lnTo>
                      <a:pt x="20" y="0"/>
                    </a:lnTo>
                    <a:lnTo>
                      <a:pt x="13" y="1"/>
                    </a:lnTo>
                    <a:lnTo>
                      <a:pt x="7" y="4"/>
                    </a:lnTo>
                    <a:lnTo>
                      <a:pt x="4" y="6"/>
                    </a:lnTo>
                    <a:lnTo>
                      <a:pt x="3" y="10"/>
                    </a:lnTo>
                    <a:lnTo>
                      <a:pt x="2" y="13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4" y="25"/>
                    </a:lnTo>
                    <a:lnTo>
                      <a:pt x="7" y="27"/>
                    </a:lnTo>
                    <a:lnTo>
                      <a:pt x="9" y="30"/>
                    </a:lnTo>
                    <a:lnTo>
                      <a:pt x="13" y="31"/>
                    </a:lnTo>
                    <a:lnTo>
                      <a:pt x="16" y="32"/>
                    </a:lnTo>
                    <a:lnTo>
                      <a:pt x="20" y="35"/>
                    </a:lnTo>
                    <a:lnTo>
                      <a:pt x="23" y="36"/>
                    </a:lnTo>
                    <a:lnTo>
                      <a:pt x="26" y="37"/>
                    </a:lnTo>
                    <a:lnTo>
                      <a:pt x="28" y="38"/>
                    </a:lnTo>
                    <a:lnTo>
                      <a:pt x="29" y="41"/>
                    </a:lnTo>
                    <a:lnTo>
                      <a:pt x="30" y="44"/>
                    </a:lnTo>
                    <a:lnTo>
                      <a:pt x="29" y="49"/>
                    </a:lnTo>
                    <a:lnTo>
                      <a:pt x="27" y="51"/>
                    </a:lnTo>
                    <a:lnTo>
                      <a:pt x="27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67" name="Freeform 153">
                <a:extLst>
                  <a:ext uri="{FF2B5EF4-FFF2-40B4-BE49-F238E27FC236}">
                    <a16:creationId xmlns:a16="http://schemas.microsoft.com/office/drawing/2014/main" id="{F9139177-7256-44B0-B04E-7079801C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4098" y="5119694"/>
                <a:ext cx="25400" cy="31750"/>
              </a:xfrm>
              <a:custGeom>
                <a:avLst/>
                <a:gdLst>
                  <a:gd name="T0" fmla="*/ 0 w 47"/>
                  <a:gd name="T1" fmla="*/ 0 h 61"/>
                  <a:gd name="T2" fmla="*/ 0 w 47"/>
                  <a:gd name="T3" fmla="*/ 36 h 61"/>
                  <a:gd name="T4" fmla="*/ 1 w 47"/>
                  <a:gd name="T5" fmla="*/ 42 h 61"/>
                  <a:gd name="T6" fmla="*/ 2 w 47"/>
                  <a:gd name="T7" fmla="*/ 48 h 61"/>
                  <a:gd name="T8" fmla="*/ 3 w 47"/>
                  <a:gd name="T9" fmla="*/ 53 h 61"/>
                  <a:gd name="T10" fmla="*/ 6 w 47"/>
                  <a:gd name="T11" fmla="*/ 55 h 61"/>
                  <a:gd name="T12" fmla="*/ 8 w 47"/>
                  <a:gd name="T13" fmla="*/ 57 h 61"/>
                  <a:gd name="T14" fmla="*/ 12 w 47"/>
                  <a:gd name="T15" fmla="*/ 60 h 61"/>
                  <a:gd name="T16" fmla="*/ 15 w 47"/>
                  <a:gd name="T17" fmla="*/ 60 h 61"/>
                  <a:gd name="T18" fmla="*/ 19 w 47"/>
                  <a:gd name="T19" fmla="*/ 61 h 61"/>
                  <a:gd name="T20" fmla="*/ 26 w 47"/>
                  <a:gd name="T21" fmla="*/ 60 h 61"/>
                  <a:gd name="T22" fmla="*/ 31 w 47"/>
                  <a:gd name="T23" fmla="*/ 57 h 61"/>
                  <a:gd name="T24" fmla="*/ 35 w 47"/>
                  <a:gd name="T25" fmla="*/ 54 h 61"/>
                  <a:gd name="T26" fmla="*/ 38 w 47"/>
                  <a:gd name="T27" fmla="*/ 50 h 61"/>
                  <a:gd name="T28" fmla="*/ 39 w 47"/>
                  <a:gd name="T29" fmla="*/ 50 h 61"/>
                  <a:gd name="T30" fmla="*/ 41 w 47"/>
                  <a:gd name="T31" fmla="*/ 59 h 61"/>
                  <a:gd name="T32" fmla="*/ 47 w 47"/>
                  <a:gd name="T33" fmla="*/ 59 h 61"/>
                  <a:gd name="T34" fmla="*/ 46 w 47"/>
                  <a:gd name="T35" fmla="*/ 55 h 61"/>
                  <a:gd name="T36" fmla="*/ 46 w 47"/>
                  <a:gd name="T37" fmla="*/ 51 h 61"/>
                  <a:gd name="T38" fmla="*/ 46 w 47"/>
                  <a:gd name="T39" fmla="*/ 47 h 61"/>
                  <a:gd name="T40" fmla="*/ 46 w 47"/>
                  <a:gd name="T41" fmla="*/ 42 h 61"/>
                  <a:gd name="T42" fmla="*/ 46 w 47"/>
                  <a:gd name="T43" fmla="*/ 0 h 61"/>
                  <a:gd name="T44" fmla="*/ 37 w 47"/>
                  <a:gd name="T45" fmla="*/ 0 h 61"/>
                  <a:gd name="T46" fmla="*/ 37 w 47"/>
                  <a:gd name="T47" fmla="*/ 40 h 61"/>
                  <a:gd name="T48" fmla="*/ 35 w 47"/>
                  <a:gd name="T49" fmla="*/ 42 h 61"/>
                  <a:gd name="T50" fmla="*/ 34 w 47"/>
                  <a:gd name="T51" fmla="*/ 44 h 61"/>
                  <a:gd name="T52" fmla="*/ 33 w 47"/>
                  <a:gd name="T53" fmla="*/ 47 h 61"/>
                  <a:gd name="T54" fmla="*/ 31 w 47"/>
                  <a:gd name="T55" fmla="*/ 49 h 61"/>
                  <a:gd name="T56" fmla="*/ 30 w 47"/>
                  <a:gd name="T57" fmla="*/ 50 h 61"/>
                  <a:gd name="T58" fmla="*/ 27 w 47"/>
                  <a:gd name="T59" fmla="*/ 51 h 61"/>
                  <a:gd name="T60" fmla="*/ 24 w 47"/>
                  <a:gd name="T61" fmla="*/ 51 h 61"/>
                  <a:gd name="T62" fmla="*/ 21 w 47"/>
                  <a:gd name="T63" fmla="*/ 53 h 61"/>
                  <a:gd name="T64" fmla="*/ 18 w 47"/>
                  <a:gd name="T65" fmla="*/ 51 h 61"/>
                  <a:gd name="T66" fmla="*/ 15 w 47"/>
                  <a:gd name="T67" fmla="*/ 51 h 61"/>
                  <a:gd name="T68" fmla="*/ 13 w 47"/>
                  <a:gd name="T69" fmla="*/ 49 h 61"/>
                  <a:gd name="T70" fmla="*/ 12 w 47"/>
                  <a:gd name="T71" fmla="*/ 48 h 61"/>
                  <a:gd name="T72" fmla="*/ 11 w 47"/>
                  <a:gd name="T73" fmla="*/ 45 h 61"/>
                  <a:gd name="T74" fmla="*/ 11 w 47"/>
                  <a:gd name="T75" fmla="*/ 42 h 61"/>
                  <a:gd name="T76" fmla="*/ 9 w 47"/>
                  <a:gd name="T77" fmla="*/ 38 h 61"/>
                  <a:gd name="T78" fmla="*/ 9 w 47"/>
                  <a:gd name="T79" fmla="*/ 34 h 61"/>
                  <a:gd name="T80" fmla="*/ 9 w 47"/>
                  <a:gd name="T81" fmla="*/ 0 h 61"/>
                  <a:gd name="T82" fmla="*/ 0 w 47"/>
                  <a:gd name="T8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61">
                    <a:moveTo>
                      <a:pt x="0" y="0"/>
                    </a:moveTo>
                    <a:lnTo>
                      <a:pt x="0" y="36"/>
                    </a:lnTo>
                    <a:lnTo>
                      <a:pt x="1" y="42"/>
                    </a:lnTo>
                    <a:lnTo>
                      <a:pt x="2" y="48"/>
                    </a:lnTo>
                    <a:lnTo>
                      <a:pt x="3" y="53"/>
                    </a:lnTo>
                    <a:lnTo>
                      <a:pt x="6" y="55"/>
                    </a:lnTo>
                    <a:lnTo>
                      <a:pt x="8" y="57"/>
                    </a:lnTo>
                    <a:lnTo>
                      <a:pt x="12" y="60"/>
                    </a:lnTo>
                    <a:lnTo>
                      <a:pt x="15" y="60"/>
                    </a:lnTo>
                    <a:lnTo>
                      <a:pt x="19" y="61"/>
                    </a:lnTo>
                    <a:lnTo>
                      <a:pt x="26" y="60"/>
                    </a:lnTo>
                    <a:lnTo>
                      <a:pt x="31" y="57"/>
                    </a:lnTo>
                    <a:lnTo>
                      <a:pt x="35" y="54"/>
                    </a:lnTo>
                    <a:lnTo>
                      <a:pt x="38" y="50"/>
                    </a:lnTo>
                    <a:lnTo>
                      <a:pt x="39" y="50"/>
                    </a:lnTo>
                    <a:lnTo>
                      <a:pt x="41" y="59"/>
                    </a:lnTo>
                    <a:lnTo>
                      <a:pt x="47" y="59"/>
                    </a:lnTo>
                    <a:lnTo>
                      <a:pt x="46" y="55"/>
                    </a:lnTo>
                    <a:lnTo>
                      <a:pt x="46" y="51"/>
                    </a:lnTo>
                    <a:lnTo>
                      <a:pt x="46" y="47"/>
                    </a:lnTo>
                    <a:lnTo>
                      <a:pt x="46" y="42"/>
                    </a:lnTo>
                    <a:lnTo>
                      <a:pt x="46" y="0"/>
                    </a:lnTo>
                    <a:lnTo>
                      <a:pt x="37" y="0"/>
                    </a:lnTo>
                    <a:lnTo>
                      <a:pt x="37" y="40"/>
                    </a:lnTo>
                    <a:lnTo>
                      <a:pt x="35" y="42"/>
                    </a:lnTo>
                    <a:lnTo>
                      <a:pt x="34" y="44"/>
                    </a:lnTo>
                    <a:lnTo>
                      <a:pt x="33" y="47"/>
                    </a:lnTo>
                    <a:lnTo>
                      <a:pt x="31" y="49"/>
                    </a:lnTo>
                    <a:lnTo>
                      <a:pt x="30" y="50"/>
                    </a:lnTo>
                    <a:lnTo>
                      <a:pt x="27" y="51"/>
                    </a:lnTo>
                    <a:lnTo>
                      <a:pt x="24" y="51"/>
                    </a:lnTo>
                    <a:lnTo>
                      <a:pt x="21" y="53"/>
                    </a:lnTo>
                    <a:lnTo>
                      <a:pt x="18" y="51"/>
                    </a:lnTo>
                    <a:lnTo>
                      <a:pt x="15" y="51"/>
                    </a:lnTo>
                    <a:lnTo>
                      <a:pt x="13" y="49"/>
                    </a:lnTo>
                    <a:lnTo>
                      <a:pt x="12" y="48"/>
                    </a:lnTo>
                    <a:lnTo>
                      <a:pt x="11" y="45"/>
                    </a:lnTo>
                    <a:lnTo>
                      <a:pt x="11" y="42"/>
                    </a:lnTo>
                    <a:lnTo>
                      <a:pt x="9" y="38"/>
                    </a:lnTo>
                    <a:lnTo>
                      <a:pt x="9" y="34"/>
                    </a:lnTo>
                    <a:lnTo>
                      <a:pt x="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68" name="Freeform 154">
                <a:extLst>
                  <a:ext uri="{FF2B5EF4-FFF2-40B4-BE49-F238E27FC236}">
                    <a16:creationId xmlns:a16="http://schemas.microsoft.com/office/drawing/2014/main" id="{01AB00D5-1134-48E5-8392-B090C5954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49024" y="5119694"/>
                <a:ext cx="39688" cy="31750"/>
              </a:xfrm>
              <a:custGeom>
                <a:avLst/>
                <a:gdLst>
                  <a:gd name="T0" fmla="*/ 43 w 77"/>
                  <a:gd name="T1" fmla="*/ 60 h 60"/>
                  <a:gd name="T2" fmla="*/ 43 w 77"/>
                  <a:gd name="T3" fmla="*/ 22 h 60"/>
                  <a:gd name="T4" fmla="*/ 45 w 77"/>
                  <a:gd name="T5" fmla="*/ 16 h 60"/>
                  <a:gd name="T6" fmla="*/ 48 w 77"/>
                  <a:gd name="T7" fmla="*/ 12 h 60"/>
                  <a:gd name="T8" fmla="*/ 52 w 77"/>
                  <a:gd name="T9" fmla="*/ 10 h 60"/>
                  <a:gd name="T10" fmla="*/ 57 w 77"/>
                  <a:gd name="T11" fmla="*/ 8 h 60"/>
                  <a:gd name="T12" fmla="*/ 61 w 77"/>
                  <a:gd name="T13" fmla="*/ 8 h 60"/>
                  <a:gd name="T14" fmla="*/ 63 w 77"/>
                  <a:gd name="T15" fmla="*/ 10 h 60"/>
                  <a:gd name="T16" fmla="*/ 64 w 77"/>
                  <a:gd name="T17" fmla="*/ 11 h 60"/>
                  <a:gd name="T18" fmla="*/ 67 w 77"/>
                  <a:gd name="T19" fmla="*/ 12 h 60"/>
                  <a:gd name="T20" fmla="*/ 67 w 77"/>
                  <a:gd name="T21" fmla="*/ 14 h 60"/>
                  <a:gd name="T22" fmla="*/ 68 w 77"/>
                  <a:gd name="T23" fmla="*/ 18 h 60"/>
                  <a:gd name="T24" fmla="*/ 68 w 77"/>
                  <a:gd name="T25" fmla="*/ 22 h 60"/>
                  <a:gd name="T26" fmla="*/ 68 w 77"/>
                  <a:gd name="T27" fmla="*/ 25 h 60"/>
                  <a:gd name="T28" fmla="*/ 68 w 77"/>
                  <a:gd name="T29" fmla="*/ 60 h 60"/>
                  <a:gd name="T30" fmla="*/ 77 w 77"/>
                  <a:gd name="T31" fmla="*/ 60 h 60"/>
                  <a:gd name="T32" fmla="*/ 77 w 77"/>
                  <a:gd name="T33" fmla="*/ 25 h 60"/>
                  <a:gd name="T34" fmla="*/ 77 w 77"/>
                  <a:gd name="T35" fmla="*/ 18 h 60"/>
                  <a:gd name="T36" fmla="*/ 76 w 77"/>
                  <a:gd name="T37" fmla="*/ 13 h 60"/>
                  <a:gd name="T38" fmla="*/ 75 w 77"/>
                  <a:gd name="T39" fmla="*/ 8 h 60"/>
                  <a:gd name="T40" fmla="*/ 74 w 77"/>
                  <a:gd name="T41" fmla="*/ 5 h 60"/>
                  <a:gd name="T42" fmla="*/ 70 w 77"/>
                  <a:gd name="T43" fmla="*/ 3 h 60"/>
                  <a:gd name="T44" fmla="*/ 68 w 77"/>
                  <a:gd name="T45" fmla="*/ 1 h 60"/>
                  <a:gd name="T46" fmla="*/ 64 w 77"/>
                  <a:gd name="T47" fmla="*/ 0 h 60"/>
                  <a:gd name="T48" fmla="*/ 59 w 77"/>
                  <a:gd name="T49" fmla="*/ 0 h 60"/>
                  <a:gd name="T50" fmla="*/ 53 w 77"/>
                  <a:gd name="T51" fmla="*/ 1 h 60"/>
                  <a:gd name="T52" fmla="*/ 49 w 77"/>
                  <a:gd name="T53" fmla="*/ 3 h 60"/>
                  <a:gd name="T54" fmla="*/ 44 w 77"/>
                  <a:gd name="T55" fmla="*/ 6 h 60"/>
                  <a:gd name="T56" fmla="*/ 42 w 77"/>
                  <a:gd name="T57" fmla="*/ 10 h 60"/>
                  <a:gd name="T58" fmla="*/ 39 w 77"/>
                  <a:gd name="T59" fmla="*/ 6 h 60"/>
                  <a:gd name="T60" fmla="*/ 36 w 77"/>
                  <a:gd name="T61" fmla="*/ 3 h 60"/>
                  <a:gd name="T62" fmla="*/ 32 w 77"/>
                  <a:gd name="T63" fmla="*/ 1 h 60"/>
                  <a:gd name="T64" fmla="*/ 26 w 77"/>
                  <a:gd name="T65" fmla="*/ 0 h 60"/>
                  <a:gd name="T66" fmla="*/ 20 w 77"/>
                  <a:gd name="T67" fmla="*/ 1 h 60"/>
                  <a:gd name="T68" fmla="*/ 15 w 77"/>
                  <a:gd name="T69" fmla="*/ 3 h 60"/>
                  <a:gd name="T70" fmla="*/ 12 w 77"/>
                  <a:gd name="T71" fmla="*/ 6 h 60"/>
                  <a:gd name="T72" fmla="*/ 8 w 77"/>
                  <a:gd name="T73" fmla="*/ 8 h 60"/>
                  <a:gd name="T74" fmla="*/ 8 w 77"/>
                  <a:gd name="T75" fmla="*/ 8 h 60"/>
                  <a:gd name="T76" fmla="*/ 6 w 77"/>
                  <a:gd name="T77" fmla="*/ 1 h 60"/>
                  <a:gd name="T78" fmla="*/ 0 w 77"/>
                  <a:gd name="T79" fmla="*/ 1 h 60"/>
                  <a:gd name="T80" fmla="*/ 0 w 77"/>
                  <a:gd name="T81" fmla="*/ 60 h 60"/>
                  <a:gd name="T82" fmla="*/ 10 w 77"/>
                  <a:gd name="T83" fmla="*/ 60 h 60"/>
                  <a:gd name="T84" fmla="*/ 10 w 77"/>
                  <a:gd name="T85" fmla="*/ 20 h 60"/>
                  <a:gd name="T86" fmla="*/ 11 w 77"/>
                  <a:gd name="T87" fmla="*/ 16 h 60"/>
                  <a:gd name="T88" fmla="*/ 14 w 77"/>
                  <a:gd name="T89" fmla="*/ 12 h 60"/>
                  <a:gd name="T90" fmla="*/ 18 w 77"/>
                  <a:gd name="T91" fmla="*/ 10 h 60"/>
                  <a:gd name="T92" fmla="*/ 23 w 77"/>
                  <a:gd name="T93" fmla="*/ 8 h 60"/>
                  <a:gd name="T94" fmla="*/ 26 w 77"/>
                  <a:gd name="T95" fmla="*/ 8 h 60"/>
                  <a:gd name="T96" fmla="*/ 29 w 77"/>
                  <a:gd name="T97" fmla="*/ 10 h 60"/>
                  <a:gd name="T98" fmla="*/ 31 w 77"/>
                  <a:gd name="T99" fmla="*/ 11 h 60"/>
                  <a:gd name="T100" fmla="*/ 32 w 77"/>
                  <a:gd name="T101" fmla="*/ 13 h 60"/>
                  <a:gd name="T102" fmla="*/ 33 w 77"/>
                  <a:gd name="T103" fmla="*/ 16 h 60"/>
                  <a:gd name="T104" fmla="*/ 33 w 77"/>
                  <a:gd name="T105" fmla="*/ 19 h 60"/>
                  <a:gd name="T106" fmla="*/ 34 w 77"/>
                  <a:gd name="T107" fmla="*/ 23 h 60"/>
                  <a:gd name="T108" fmla="*/ 34 w 77"/>
                  <a:gd name="T109" fmla="*/ 27 h 60"/>
                  <a:gd name="T110" fmla="*/ 34 w 77"/>
                  <a:gd name="T111" fmla="*/ 60 h 60"/>
                  <a:gd name="T112" fmla="*/ 43 w 77"/>
                  <a:gd name="T1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7" h="60">
                    <a:moveTo>
                      <a:pt x="43" y="60"/>
                    </a:moveTo>
                    <a:lnTo>
                      <a:pt x="43" y="22"/>
                    </a:lnTo>
                    <a:lnTo>
                      <a:pt x="45" y="16"/>
                    </a:lnTo>
                    <a:lnTo>
                      <a:pt x="48" y="12"/>
                    </a:lnTo>
                    <a:lnTo>
                      <a:pt x="52" y="10"/>
                    </a:lnTo>
                    <a:lnTo>
                      <a:pt x="57" y="8"/>
                    </a:lnTo>
                    <a:lnTo>
                      <a:pt x="61" y="8"/>
                    </a:lnTo>
                    <a:lnTo>
                      <a:pt x="63" y="10"/>
                    </a:lnTo>
                    <a:lnTo>
                      <a:pt x="64" y="11"/>
                    </a:lnTo>
                    <a:lnTo>
                      <a:pt x="67" y="12"/>
                    </a:lnTo>
                    <a:lnTo>
                      <a:pt x="67" y="14"/>
                    </a:lnTo>
                    <a:lnTo>
                      <a:pt x="68" y="18"/>
                    </a:lnTo>
                    <a:lnTo>
                      <a:pt x="68" y="22"/>
                    </a:lnTo>
                    <a:lnTo>
                      <a:pt x="68" y="25"/>
                    </a:lnTo>
                    <a:lnTo>
                      <a:pt x="68" y="60"/>
                    </a:lnTo>
                    <a:lnTo>
                      <a:pt x="77" y="60"/>
                    </a:lnTo>
                    <a:lnTo>
                      <a:pt x="77" y="25"/>
                    </a:lnTo>
                    <a:lnTo>
                      <a:pt x="77" y="18"/>
                    </a:lnTo>
                    <a:lnTo>
                      <a:pt x="76" y="13"/>
                    </a:lnTo>
                    <a:lnTo>
                      <a:pt x="75" y="8"/>
                    </a:lnTo>
                    <a:lnTo>
                      <a:pt x="74" y="5"/>
                    </a:lnTo>
                    <a:lnTo>
                      <a:pt x="70" y="3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59" y="0"/>
                    </a:lnTo>
                    <a:lnTo>
                      <a:pt x="53" y="1"/>
                    </a:lnTo>
                    <a:lnTo>
                      <a:pt x="49" y="3"/>
                    </a:lnTo>
                    <a:lnTo>
                      <a:pt x="44" y="6"/>
                    </a:lnTo>
                    <a:lnTo>
                      <a:pt x="42" y="10"/>
                    </a:lnTo>
                    <a:lnTo>
                      <a:pt x="39" y="6"/>
                    </a:lnTo>
                    <a:lnTo>
                      <a:pt x="36" y="3"/>
                    </a:lnTo>
                    <a:lnTo>
                      <a:pt x="32" y="1"/>
                    </a:lnTo>
                    <a:lnTo>
                      <a:pt x="26" y="0"/>
                    </a:lnTo>
                    <a:lnTo>
                      <a:pt x="20" y="1"/>
                    </a:lnTo>
                    <a:lnTo>
                      <a:pt x="15" y="3"/>
                    </a:lnTo>
                    <a:lnTo>
                      <a:pt x="12" y="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6" y="1"/>
                    </a:lnTo>
                    <a:lnTo>
                      <a:pt x="0" y="1"/>
                    </a:lnTo>
                    <a:lnTo>
                      <a:pt x="0" y="60"/>
                    </a:lnTo>
                    <a:lnTo>
                      <a:pt x="10" y="60"/>
                    </a:lnTo>
                    <a:lnTo>
                      <a:pt x="10" y="20"/>
                    </a:lnTo>
                    <a:lnTo>
                      <a:pt x="11" y="16"/>
                    </a:lnTo>
                    <a:lnTo>
                      <a:pt x="14" y="12"/>
                    </a:lnTo>
                    <a:lnTo>
                      <a:pt x="18" y="10"/>
                    </a:lnTo>
                    <a:lnTo>
                      <a:pt x="23" y="8"/>
                    </a:lnTo>
                    <a:lnTo>
                      <a:pt x="26" y="8"/>
                    </a:lnTo>
                    <a:lnTo>
                      <a:pt x="29" y="10"/>
                    </a:lnTo>
                    <a:lnTo>
                      <a:pt x="31" y="11"/>
                    </a:lnTo>
                    <a:lnTo>
                      <a:pt x="32" y="13"/>
                    </a:lnTo>
                    <a:lnTo>
                      <a:pt x="33" y="16"/>
                    </a:lnTo>
                    <a:lnTo>
                      <a:pt x="33" y="19"/>
                    </a:lnTo>
                    <a:lnTo>
                      <a:pt x="34" y="23"/>
                    </a:lnTo>
                    <a:lnTo>
                      <a:pt x="34" y="27"/>
                    </a:lnTo>
                    <a:lnTo>
                      <a:pt x="34" y="60"/>
                    </a:lnTo>
                    <a:lnTo>
                      <a:pt x="43" y="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69" name="Freeform 155">
                <a:extLst>
                  <a:ext uri="{FF2B5EF4-FFF2-40B4-BE49-F238E27FC236}">
                    <a16:creationId xmlns:a16="http://schemas.microsoft.com/office/drawing/2014/main" id="{5B83F17B-6547-442E-A5E3-70B5DE8B5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5197" y="5195894"/>
                <a:ext cx="15875" cy="31750"/>
              </a:xfrm>
              <a:custGeom>
                <a:avLst/>
                <a:gdLst>
                  <a:gd name="T0" fmla="*/ 30 w 30"/>
                  <a:gd name="T1" fmla="*/ 1 h 60"/>
                  <a:gd name="T2" fmla="*/ 25 w 30"/>
                  <a:gd name="T3" fmla="*/ 0 h 60"/>
                  <a:gd name="T4" fmla="*/ 21 w 30"/>
                  <a:gd name="T5" fmla="*/ 0 h 60"/>
                  <a:gd name="T6" fmla="*/ 18 w 30"/>
                  <a:gd name="T7" fmla="*/ 0 h 60"/>
                  <a:gd name="T8" fmla="*/ 14 w 30"/>
                  <a:gd name="T9" fmla="*/ 1 h 60"/>
                  <a:gd name="T10" fmla="*/ 11 w 30"/>
                  <a:gd name="T11" fmla="*/ 5 h 60"/>
                  <a:gd name="T12" fmla="*/ 8 w 30"/>
                  <a:gd name="T13" fmla="*/ 9 h 60"/>
                  <a:gd name="T14" fmla="*/ 8 w 30"/>
                  <a:gd name="T15" fmla="*/ 9 h 60"/>
                  <a:gd name="T16" fmla="*/ 6 w 30"/>
                  <a:gd name="T17" fmla="*/ 1 h 60"/>
                  <a:gd name="T18" fmla="*/ 0 w 30"/>
                  <a:gd name="T19" fmla="*/ 1 h 60"/>
                  <a:gd name="T20" fmla="*/ 0 w 30"/>
                  <a:gd name="T21" fmla="*/ 60 h 60"/>
                  <a:gd name="T22" fmla="*/ 9 w 30"/>
                  <a:gd name="T23" fmla="*/ 60 h 60"/>
                  <a:gd name="T24" fmla="*/ 9 w 30"/>
                  <a:gd name="T25" fmla="*/ 18 h 60"/>
                  <a:gd name="T26" fmla="*/ 11 w 30"/>
                  <a:gd name="T27" fmla="*/ 15 h 60"/>
                  <a:gd name="T28" fmla="*/ 13 w 30"/>
                  <a:gd name="T29" fmla="*/ 11 h 60"/>
                  <a:gd name="T30" fmla="*/ 17 w 30"/>
                  <a:gd name="T31" fmla="*/ 10 h 60"/>
                  <a:gd name="T32" fmla="*/ 20 w 30"/>
                  <a:gd name="T33" fmla="*/ 9 h 60"/>
                  <a:gd name="T34" fmla="*/ 24 w 30"/>
                  <a:gd name="T35" fmla="*/ 9 h 60"/>
                  <a:gd name="T36" fmla="*/ 27 w 30"/>
                  <a:gd name="T37" fmla="*/ 10 h 60"/>
                  <a:gd name="T38" fmla="*/ 30 w 30"/>
                  <a:gd name="T39" fmla="*/ 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" h="60">
                    <a:moveTo>
                      <a:pt x="30" y="1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4" y="1"/>
                    </a:lnTo>
                    <a:lnTo>
                      <a:pt x="11" y="5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6" y="1"/>
                    </a:lnTo>
                    <a:lnTo>
                      <a:pt x="0" y="1"/>
                    </a:lnTo>
                    <a:lnTo>
                      <a:pt x="0" y="60"/>
                    </a:lnTo>
                    <a:lnTo>
                      <a:pt x="9" y="60"/>
                    </a:lnTo>
                    <a:lnTo>
                      <a:pt x="9" y="18"/>
                    </a:lnTo>
                    <a:lnTo>
                      <a:pt x="11" y="15"/>
                    </a:lnTo>
                    <a:lnTo>
                      <a:pt x="13" y="11"/>
                    </a:lnTo>
                    <a:lnTo>
                      <a:pt x="17" y="10"/>
                    </a:lnTo>
                    <a:lnTo>
                      <a:pt x="20" y="9"/>
                    </a:lnTo>
                    <a:lnTo>
                      <a:pt x="24" y="9"/>
                    </a:lnTo>
                    <a:lnTo>
                      <a:pt x="27" y="10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70" name="Freeform 156">
                <a:extLst>
                  <a:ext uri="{FF2B5EF4-FFF2-40B4-BE49-F238E27FC236}">
                    <a16:creationId xmlns:a16="http://schemas.microsoft.com/office/drawing/2014/main" id="{F115094D-C852-42AC-9FE8-E19E3EE3E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60122" y="5195894"/>
                <a:ext cx="20638" cy="33338"/>
              </a:xfrm>
              <a:custGeom>
                <a:avLst/>
                <a:gdLst>
                  <a:gd name="T0" fmla="*/ 23 w 40"/>
                  <a:gd name="T1" fmla="*/ 51 h 61"/>
                  <a:gd name="T2" fmla="*/ 14 w 40"/>
                  <a:gd name="T3" fmla="*/ 53 h 61"/>
                  <a:gd name="T4" fmla="*/ 5 w 40"/>
                  <a:gd name="T5" fmla="*/ 50 h 61"/>
                  <a:gd name="T6" fmla="*/ 0 w 40"/>
                  <a:gd name="T7" fmla="*/ 56 h 61"/>
                  <a:gd name="T8" fmla="*/ 8 w 40"/>
                  <a:gd name="T9" fmla="*/ 60 h 61"/>
                  <a:gd name="T10" fmla="*/ 20 w 40"/>
                  <a:gd name="T11" fmla="*/ 61 h 61"/>
                  <a:gd name="T12" fmla="*/ 28 w 40"/>
                  <a:gd name="T13" fmla="*/ 60 h 61"/>
                  <a:gd name="T14" fmla="*/ 34 w 40"/>
                  <a:gd name="T15" fmla="*/ 56 h 61"/>
                  <a:gd name="T16" fmla="*/ 39 w 40"/>
                  <a:gd name="T17" fmla="*/ 50 h 61"/>
                  <a:gd name="T18" fmla="*/ 40 w 40"/>
                  <a:gd name="T19" fmla="*/ 43 h 61"/>
                  <a:gd name="T20" fmla="*/ 37 w 40"/>
                  <a:gd name="T21" fmla="*/ 35 h 61"/>
                  <a:gd name="T22" fmla="*/ 33 w 40"/>
                  <a:gd name="T23" fmla="*/ 29 h 61"/>
                  <a:gd name="T24" fmla="*/ 25 w 40"/>
                  <a:gd name="T25" fmla="*/ 26 h 61"/>
                  <a:gd name="T26" fmla="*/ 18 w 40"/>
                  <a:gd name="T27" fmla="*/ 23 h 61"/>
                  <a:gd name="T28" fmla="*/ 14 w 40"/>
                  <a:gd name="T29" fmla="*/ 20 h 61"/>
                  <a:gd name="T30" fmla="*/ 11 w 40"/>
                  <a:gd name="T31" fmla="*/ 16 h 61"/>
                  <a:gd name="T32" fmla="*/ 14 w 40"/>
                  <a:gd name="T33" fmla="*/ 10 h 61"/>
                  <a:gd name="T34" fmla="*/ 21 w 40"/>
                  <a:gd name="T35" fmla="*/ 7 h 61"/>
                  <a:gd name="T36" fmla="*/ 29 w 40"/>
                  <a:gd name="T37" fmla="*/ 9 h 61"/>
                  <a:gd name="T38" fmla="*/ 36 w 40"/>
                  <a:gd name="T39" fmla="*/ 11 h 61"/>
                  <a:gd name="T40" fmla="*/ 35 w 40"/>
                  <a:gd name="T41" fmla="*/ 1 h 61"/>
                  <a:gd name="T42" fmla="*/ 25 w 40"/>
                  <a:gd name="T43" fmla="*/ 0 h 61"/>
                  <a:gd name="T44" fmla="*/ 12 w 40"/>
                  <a:gd name="T45" fmla="*/ 0 h 61"/>
                  <a:gd name="T46" fmla="*/ 4 w 40"/>
                  <a:gd name="T47" fmla="*/ 6 h 61"/>
                  <a:gd name="T48" fmla="*/ 2 w 40"/>
                  <a:gd name="T49" fmla="*/ 12 h 61"/>
                  <a:gd name="T50" fmla="*/ 3 w 40"/>
                  <a:gd name="T51" fmla="*/ 20 h 61"/>
                  <a:gd name="T52" fmla="*/ 6 w 40"/>
                  <a:gd name="T53" fmla="*/ 26 h 61"/>
                  <a:gd name="T54" fmla="*/ 12 w 40"/>
                  <a:gd name="T55" fmla="*/ 31 h 61"/>
                  <a:gd name="T56" fmla="*/ 20 w 40"/>
                  <a:gd name="T57" fmla="*/ 34 h 61"/>
                  <a:gd name="T58" fmla="*/ 25 w 40"/>
                  <a:gd name="T59" fmla="*/ 36 h 61"/>
                  <a:gd name="T60" fmla="*/ 29 w 40"/>
                  <a:gd name="T61" fmla="*/ 41 h 61"/>
                  <a:gd name="T62" fmla="*/ 29 w 40"/>
                  <a:gd name="T63" fmla="*/ 48 h 61"/>
                  <a:gd name="T64" fmla="*/ 27 w 40"/>
                  <a:gd name="T65" fmla="*/ 5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0" h="61">
                    <a:moveTo>
                      <a:pt x="27" y="50"/>
                    </a:moveTo>
                    <a:lnTo>
                      <a:pt x="23" y="51"/>
                    </a:lnTo>
                    <a:lnTo>
                      <a:pt x="18" y="53"/>
                    </a:lnTo>
                    <a:lnTo>
                      <a:pt x="14" y="53"/>
                    </a:lnTo>
                    <a:lnTo>
                      <a:pt x="10" y="51"/>
                    </a:lnTo>
                    <a:lnTo>
                      <a:pt x="5" y="50"/>
                    </a:lnTo>
                    <a:lnTo>
                      <a:pt x="3" y="48"/>
                    </a:lnTo>
                    <a:lnTo>
                      <a:pt x="0" y="56"/>
                    </a:lnTo>
                    <a:lnTo>
                      <a:pt x="3" y="58"/>
                    </a:lnTo>
                    <a:lnTo>
                      <a:pt x="8" y="60"/>
                    </a:lnTo>
                    <a:lnTo>
                      <a:pt x="12" y="60"/>
                    </a:lnTo>
                    <a:lnTo>
                      <a:pt x="20" y="61"/>
                    </a:lnTo>
                    <a:lnTo>
                      <a:pt x="24" y="60"/>
                    </a:lnTo>
                    <a:lnTo>
                      <a:pt x="28" y="60"/>
                    </a:lnTo>
                    <a:lnTo>
                      <a:pt x="31" y="57"/>
                    </a:lnTo>
                    <a:lnTo>
                      <a:pt x="34" y="56"/>
                    </a:lnTo>
                    <a:lnTo>
                      <a:pt x="36" y="53"/>
                    </a:lnTo>
                    <a:lnTo>
                      <a:pt x="39" y="50"/>
                    </a:lnTo>
                    <a:lnTo>
                      <a:pt x="39" y="47"/>
                    </a:lnTo>
                    <a:lnTo>
                      <a:pt x="40" y="43"/>
                    </a:lnTo>
                    <a:lnTo>
                      <a:pt x="39" y="38"/>
                    </a:lnTo>
                    <a:lnTo>
                      <a:pt x="37" y="35"/>
                    </a:lnTo>
                    <a:lnTo>
                      <a:pt x="35" y="31"/>
                    </a:lnTo>
                    <a:lnTo>
                      <a:pt x="33" y="29"/>
                    </a:lnTo>
                    <a:lnTo>
                      <a:pt x="29" y="28"/>
                    </a:lnTo>
                    <a:lnTo>
                      <a:pt x="25" y="26"/>
                    </a:lnTo>
                    <a:lnTo>
                      <a:pt x="22" y="25"/>
                    </a:lnTo>
                    <a:lnTo>
                      <a:pt x="18" y="23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1" y="18"/>
                    </a:lnTo>
                    <a:lnTo>
                      <a:pt x="11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17" y="9"/>
                    </a:lnTo>
                    <a:lnTo>
                      <a:pt x="21" y="7"/>
                    </a:lnTo>
                    <a:lnTo>
                      <a:pt x="25" y="9"/>
                    </a:lnTo>
                    <a:lnTo>
                      <a:pt x="29" y="9"/>
                    </a:lnTo>
                    <a:lnTo>
                      <a:pt x="33" y="10"/>
                    </a:lnTo>
                    <a:lnTo>
                      <a:pt x="36" y="11"/>
                    </a:lnTo>
                    <a:lnTo>
                      <a:pt x="37" y="4"/>
                    </a:lnTo>
                    <a:lnTo>
                      <a:pt x="35" y="1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3" y="9"/>
                    </a:lnTo>
                    <a:lnTo>
                      <a:pt x="2" y="12"/>
                    </a:lnTo>
                    <a:lnTo>
                      <a:pt x="2" y="16"/>
                    </a:lnTo>
                    <a:lnTo>
                      <a:pt x="3" y="20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6" y="32"/>
                    </a:lnTo>
                    <a:lnTo>
                      <a:pt x="20" y="34"/>
                    </a:lnTo>
                    <a:lnTo>
                      <a:pt x="23" y="35"/>
                    </a:lnTo>
                    <a:lnTo>
                      <a:pt x="25" y="36"/>
                    </a:lnTo>
                    <a:lnTo>
                      <a:pt x="28" y="38"/>
                    </a:lnTo>
                    <a:lnTo>
                      <a:pt x="29" y="41"/>
                    </a:lnTo>
                    <a:lnTo>
                      <a:pt x="30" y="43"/>
                    </a:lnTo>
                    <a:lnTo>
                      <a:pt x="29" y="48"/>
                    </a:lnTo>
                    <a:lnTo>
                      <a:pt x="27" y="50"/>
                    </a:lnTo>
                    <a:lnTo>
                      <a:pt x="27" y="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71" name="Freeform 157">
                <a:extLst>
                  <a:ext uri="{FF2B5EF4-FFF2-40B4-BE49-F238E27FC236}">
                    <a16:creationId xmlns:a16="http://schemas.microsoft.com/office/drawing/2014/main" id="{C0B4384C-2F06-443B-A8D4-D11A299259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7110" y="5183194"/>
                <a:ext cx="7938" cy="44450"/>
              </a:xfrm>
              <a:custGeom>
                <a:avLst/>
                <a:gdLst>
                  <a:gd name="T0" fmla="*/ 2 w 13"/>
                  <a:gd name="T1" fmla="*/ 84 h 84"/>
                  <a:gd name="T2" fmla="*/ 12 w 13"/>
                  <a:gd name="T3" fmla="*/ 84 h 84"/>
                  <a:gd name="T4" fmla="*/ 12 w 13"/>
                  <a:gd name="T5" fmla="*/ 25 h 84"/>
                  <a:gd name="T6" fmla="*/ 2 w 13"/>
                  <a:gd name="T7" fmla="*/ 25 h 84"/>
                  <a:gd name="T8" fmla="*/ 2 w 13"/>
                  <a:gd name="T9" fmla="*/ 84 h 84"/>
                  <a:gd name="T10" fmla="*/ 2 w 13"/>
                  <a:gd name="T11" fmla="*/ 12 h 84"/>
                  <a:gd name="T12" fmla="*/ 5 w 13"/>
                  <a:gd name="T13" fmla="*/ 14 h 84"/>
                  <a:gd name="T14" fmla="*/ 7 w 13"/>
                  <a:gd name="T15" fmla="*/ 14 h 84"/>
                  <a:gd name="T16" fmla="*/ 9 w 13"/>
                  <a:gd name="T17" fmla="*/ 14 h 84"/>
                  <a:gd name="T18" fmla="*/ 12 w 13"/>
                  <a:gd name="T19" fmla="*/ 12 h 84"/>
                  <a:gd name="T20" fmla="*/ 13 w 13"/>
                  <a:gd name="T21" fmla="*/ 10 h 84"/>
                  <a:gd name="T22" fmla="*/ 13 w 13"/>
                  <a:gd name="T23" fmla="*/ 8 h 84"/>
                  <a:gd name="T24" fmla="*/ 13 w 13"/>
                  <a:gd name="T25" fmla="*/ 5 h 84"/>
                  <a:gd name="T26" fmla="*/ 12 w 13"/>
                  <a:gd name="T27" fmla="*/ 3 h 84"/>
                  <a:gd name="T28" fmla="*/ 9 w 13"/>
                  <a:gd name="T29" fmla="*/ 2 h 84"/>
                  <a:gd name="T30" fmla="*/ 7 w 13"/>
                  <a:gd name="T31" fmla="*/ 0 h 84"/>
                  <a:gd name="T32" fmla="*/ 5 w 13"/>
                  <a:gd name="T33" fmla="*/ 2 h 84"/>
                  <a:gd name="T34" fmla="*/ 2 w 13"/>
                  <a:gd name="T35" fmla="*/ 3 h 84"/>
                  <a:gd name="T36" fmla="*/ 1 w 13"/>
                  <a:gd name="T37" fmla="*/ 5 h 84"/>
                  <a:gd name="T38" fmla="*/ 0 w 13"/>
                  <a:gd name="T39" fmla="*/ 8 h 84"/>
                  <a:gd name="T40" fmla="*/ 1 w 13"/>
                  <a:gd name="T41" fmla="*/ 10 h 84"/>
                  <a:gd name="T42" fmla="*/ 2 w 13"/>
                  <a:gd name="T43" fmla="*/ 12 h 84"/>
                  <a:gd name="T44" fmla="*/ 2 w 13"/>
                  <a:gd name="T45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" h="84">
                    <a:moveTo>
                      <a:pt x="2" y="84"/>
                    </a:moveTo>
                    <a:lnTo>
                      <a:pt x="12" y="84"/>
                    </a:lnTo>
                    <a:lnTo>
                      <a:pt x="12" y="25"/>
                    </a:lnTo>
                    <a:lnTo>
                      <a:pt x="2" y="25"/>
                    </a:lnTo>
                    <a:lnTo>
                      <a:pt x="2" y="84"/>
                    </a:lnTo>
                    <a:close/>
                    <a:moveTo>
                      <a:pt x="2" y="12"/>
                    </a:moveTo>
                    <a:lnTo>
                      <a:pt x="5" y="14"/>
                    </a:lnTo>
                    <a:lnTo>
                      <a:pt x="7" y="14"/>
                    </a:lnTo>
                    <a:lnTo>
                      <a:pt x="9" y="14"/>
                    </a:lnTo>
                    <a:lnTo>
                      <a:pt x="12" y="12"/>
                    </a:lnTo>
                    <a:lnTo>
                      <a:pt x="13" y="10"/>
                    </a:lnTo>
                    <a:lnTo>
                      <a:pt x="13" y="8"/>
                    </a:lnTo>
                    <a:lnTo>
                      <a:pt x="13" y="5"/>
                    </a:lnTo>
                    <a:lnTo>
                      <a:pt x="12" y="3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5" y="2"/>
                    </a:lnTo>
                    <a:lnTo>
                      <a:pt x="2" y="3"/>
                    </a:lnTo>
                    <a:lnTo>
                      <a:pt x="1" y="5"/>
                    </a:lnTo>
                    <a:lnTo>
                      <a:pt x="0" y="8"/>
                    </a:lnTo>
                    <a:lnTo>
                      <a:pt x="1" y="10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72" name="Freeform 158">
                <a:extLst>
                  <a:ext uri="{FF2B5EF4-FFF2-40B4-BE49-F238E27FC236}">
                    <a16:creationId xmlns:a16="http://schemas.microsoft.com/office/drawing/2014/main" id="{5A65FC86-D750-4C26-B6F8-18C30686C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9810" y="5189544"/>
                <a:ext cx="19050" cy="39688"/>
              </a:xfrm>
              <a:custGeom>
                <a:avLst/>
                <a:gdLst>
                  <a:gd name="T0" fmla="*/ 0 w 36"/>
                  <a:gd name="T1" fmla="*/ 23 h 74"/>
                  <a:gd name="T2" fmla="*/ 9 w 36"/>
                  <a:gd name="T3" fmla="*/ 23 h 74"/>
                  <a:gd name="T4" fmla="*/ 9 w 36"/>
                  <a:gd name="T5" fmla="*/ 56 h 74"/>
                  <a:gd name="T6" fmla="*/ 9 w 36"/>
                  <a:gd name="T7" fmla="*/ 64 h 74"/>
                  <a:gd name="T8" fmla="*/ 11 w 36"/>
                  <a:gd name="T9" fmla="*/ 69 h 74"/>
                  <a:gd name="T10" fmla="*/ 14 w 36"/>
                  <a:gd name="T11" fmla="*/ 71 h 74"/>
                  <a:gd name="T12" fmla="*/ 16 w 36"/>
                  <a:gd name="T13" fmla="*/ 73 h 74"/>
                  <a:gd name="T14" fmla="*/ 19 w 36"/>
                  <a:gd name="T15" fmla="*/ 74 h 74"/>
                  <a:gd name="T16" fmla="*/ 22 w 36"/>
                  <a:gd name="T17" fmla="*/ 74 h 74"/>
                  <a:gd name="T18" fmla="*/ 26 w 36"/>
                  <a:gd name="T19" fmla="*/ 74 h 74"/>
                  <a:gd name="T20" fmla="*/ 29 w 36"/>
                  <a:gd name="T21" fmla="*/ 73 h 74"/>
                  <a:gd name="T22" fmla="*/ 33 w 36"/>
                  <a:gd name="T23" fmla="*/ 71 h 74"/>
                  <a:gd name="T24" fmla="*/ 36 w 36"/>
                  <a:gd name="T25" fmla="*/ 70 h 74"/>
                  <a:gd name="T26" fmla="*/ 34 w 36"/>
                  <a:gd name="T27" fmla="*/ 63 h 74"/>
                  <a:gd name="T28" fmla="*/ 32 w 36"/>
                  <a:gd name="T29" fmla="*/ 64 h 74"/>
                  <a:gd name="T30" fmla="*/ 30 w 36"/>
                  <a:gd name="T31" fmla="*/ 64 h 74"/>
                  <a:gd name="T32" fmla="*/ 28 w 36"/>
                  <a:gd name="T33" fmla="*/ 66 h 74"/>
                  <a:gd name="T34" fmla="*/ 24 w 36"/>
                  <a:gd name="T35" fmla="*/ 66 h 74"/>
                  <a:gd name="T36" fmla="*/ 22 w 36"/>
                  <a:gd name="T37" fmla="*/ 64 h 74"/>
                  <a:gd name="T38" fmla="*/ 20 w 36"/>
                  <a:gd name="T39" fmla="*/ 63 h 74"/>
                  <a:gd name="T40" fmla="*/ 19 w 36"/>
                  <a:gd name="T41" fmla="*/ 60 h 74"/>
                  <a:gd name="T42" fmla="*/ 19 w 36"/>
                  <a:gd name="T43" fmla="*/ 55 h 74"/>
                  <a:gd name="T44" fmla="*/ 19 w 36"/>
                  <a:gd name="T45" fmla="*/ 23 h 74"/>
                  <a:gd name="T46" fmla="*/ 34 w 36"/>
                  <a:gd name="T47" fmla="*/ 23 h 74"/>
                  <a:gd name="T48" fmla="*/ 34 w 36"/>
                  <a:gd name="T49" fmla="*/ 14 h 74"/>
                  <a:gd name="T50" fmla="*/ 19 w 36"/>
                  <a:gd name="T51" fmla="*/ 14 h 74"/>
                  <a:gd name="T52" fmla="*/ 19 w 36"/>
                  <a:gd name="T53" fmla="*/ 0 h 74"/>
                  <a:gd name="T54" fmla="*/ 9 w 36"/>
                  <a:gd name="T55" fmla="*/ 3 h 74"/>
                  <a:gd name="T56" fmla="*/ 9 w 36"/>
                  <a:gd name="T57" fmla="*/ 14 h 74"/>
                  <a:gd name="T58" fmla="*/ 0 w 36"/>
                  <a:gd name="T59" fmla="*/ 14 h 74"/>
                  <a:gd name="T60" fmla="*/ 0 w 36"/>
                  <a:gd name="T61" fmla="*/ 2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6" h="74">
                    <a:moveTo>
                      <a:pt x="0" y="23"/>
                    </a:moveTo>
                    <a:lnTo>
                      <a:pt x="9" y="23"/>
                    </a:lnTo>
                    <a:lnTo>
                      <a:pt x="9" y="56"/>
                    </a:lnTo>
                    <a:lnTo>
                      <a:pt x="9" y="64"/>
                    </a:lnTo>
                    <a:lnTo>
                      <a:pt x="11" y="69"/>
                    </a:lnTo>
                    <a:lnTo>
                      <a:pt x="14" y="71"/>
                    </a:lnTo>
                    <a:lnTo>
                      <a:pt x="16" y="73"/>
                    </a:lnTo>
                    <a:lnTo>
                      <a:pt x="19" y="74"/>
                    </a:lnTo>
                    <a:lnTo>
                      <a:pt x="22" y="74"/>
                    </a:lnTo>
                    <a:lnTo>
                      <a:pt x="26" y="74"/>
                    </a:lnTo>
                    <a:lnTo>
                      <a:pt x="29" y="73"/>
                    </a:lnTo>
                    <a:lnTo>
                      <a:pt x="33" y="71"/>
                    </a:lnTo>
                    <a:lnTo>
                      <a:pt x="36" y="70"/>
                    </a:lnTo>
                    <a:lnTo>
                      <a:pt x="34" y="63"/>
                    </a:lnTo>
                    <a:lnTo>
                      <a:pt x="32" y="64"/>
                    </a:lnTo>
                    <a:lnTo>
                      <a:pt x="30" y="64"/>
                    </a:lnTo>
                    <a:lnTo>
                      <a:pt x="28" y="66"/>
                    </a:lnTo>
                    <a:lnTo>
                      <a:pt x="24" y="66"/>
                    </a:lnTo>
                    <a:lnTo>
                      <a:pt x="22" y="64"/>
                    </a:lnTo>
                    <a:lnTo>
                      <a:pt x="20" y="63"/>
                    </a:lnTo>
                    <a:lnTo>
                      <a:pt x="19" y="60"/>
                    </a:lnTo>
                    <a:lnTo>
                      <a:pt x="19" y="55"/>
                    </a:lnTo>
                    <a:lnTo>
                      <a:pt x="19" y="23"/>
                    </a:lnTo>
                    <a:lnTo>
                      <a:pt x="34" y="23"/>
                    </a:lnTo>
                    <a:lnTo>
                      <a:pt x="34" y="14"/>
                    </a:lnTo>
                    <a:lnTo>
                      <a:pt x="19" y="14"/>
                    </a:lnTo>
                    <a:lnTo>
                      <a:pt x="19" y="0"/>
                    </a:lnTo>
                    <a:lnTo>
                      <a:pt x="9" y="3"/>
                    </a:lnTo>
                    <a:lnTo>
                      <a:pt x="9" y="14"/>
                    </a:lnTo>
                    <a:lnTo>
                      <a:pt x="0" y="1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73" name="Freeform 159">
                <a:extLst>
                  <a:ext uri="{FF2B5EF4-FFF2-40B4-BE49-F238E27FC236}">
                    <a16:creationId xmlns:a16="http://schemas.microsoft.com/office/drawing/2014/main" id="{84507C6E-D9C4-4FEC-A049-BF00355E4E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5211" y="5221294"/>
                <a:ext cx="6350" cy="7938"/>
              </a:xfrm>
              <a:custGeom>
                <a:avLst/>
                <a:gdLst>
                  <a:gd name="T0" fmla="*/ 1 w 13"/>
                  <a:gd name="T1" fmla="*/ 11 h 14"/>
                  <a:gd name="T2" fmla="*/ 3 w 13"/>
                  <a:gd name="T3" fmla="*/ 13 h 14"/>
                  <a:gd name="T4" fmla="*/ 6 w 13"/>
                  <a:gd name="T5" fmla="*/ 14 h 14"/>
                  <a:gd name="T6" fmla="*/ 9 w 13"/>
                  <a:gd name="T7" fmla="*/ 13 h 14"/>
                  <a:gd name="T8" fmla="*/ 11 w 13"/>
                  <a:gd name="T9" fmla="*/ 11 h 14"/>
                  <a:gd name="T10" fmla="*/ 13 w 13"/>
                  <a:gd name="T11" fmla="*/ 9 h 14"/>
                  <a:gd name="T12" fmla="*/ 13 w 13"/>
                  <a:gd name="T13" fmla="*/ 7 h 14"/>
                  <a:gd name="T14" fmla="*/ 13 w 13"/>
                  <a:gd name="T15" fmla="*/ 4 h 14"/>
                  <a:gd name="T16" fmla="*/ 11 w 13"/>
                  <a:gd name="T17" fmla="*/ 2 h 14"/>
                  <a:gd name="T18" fmla="*/ 9 w 13"/>
                  <a:gd name="T19" fmla="*/ 1 h 14"/>
                  <a:gd name="T20" fmla="*/ 6 w 13"/>
                  <a:gd name="T21" fmla="*/ 0 h 14"/>
                  <a:gd name="T22" fmla="*/ 3 w 13"/>
                  <a:gd name="T23" fmla="*/ 1 h 14"/>
                  <a:gd name="T24" fmla="*/ 1 w 13"/>
                  <a:gd name="T25" fmla="*/ 2 h 14"/>
                  <a:gd name="T26" fmla="*/ 0 w 13"/>
                  <a:gd name="T27" fmla="*/ 4 h 14"/>
                  <a:gd name="T28" fmla="*/ 0 w 13"/>
                  <a:gd name="T29" fmla="*/ 7 h 14"/>
                  <a:gd name="T30" fmla="*/ 0 w 13"/>
                  <a:gd name="T31" fmla="*/ 9 h 14"/>
                  <a:gd name="T32" fmla="*/ 1 w 13"/>
                  <a:gd name="T33" fmla="*/ 11 h 14"/>
                  <a:gd name="T34" fmla="*/ 1 w 13"/>
                  <a:gd name="T35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1" y="11"/>
                    </a:moveTo>
                    <a:lnTo>
                      <a:pt x="3" y="13"/>
                    </a:lnTo>
                    <a:lnTo>
                      <a:pt x="6" y="14"/>
                    </a:lnTo>
                    <a:lnTo>
                      <a:pt x="9" y="13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3" y="7"/>
                    </a:lnTo>
                    <a:lnTo>
                      <a:pt x="13" y="4"/>
                    </a:lnTo>
                    <a:lnTo>
                      <a:pt x="11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74" name="Freeform 160">
                <a:extLst>
                  <a:ext uri="{FF2B5EF4-FFF2-40B4-BE49-F238E27FC236}">
                    <a16:creationId xmlns:a16="http://schemas.microsoft.com/office/drawing/2014/main" id="{2F7C891C-BF49-4500-B9AB-AA09628D6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8209" y="5014919"/>
                <a:ext cx="39688" cy="44450"/>
              </a:xfrm>
              <a:custGeom>
                <a:avLst/>
                <a:gdLst>
                  <a:gd name="T0" fmla="*/ 0 w 73"/>
                  <a:gd name="T1" fmla="*/ 83 h 83"/>
                  <a:gd name="T2" fmla="*/ 18 w 73"/>
                  <a:gd name="T3" fmla="*/ 83 h 83"/>
                  <a:gd name="T4" fmla="*/ 34 w 73"/>
                  <a:gd name="T5" fmla="*/ 57 h 83"/>
                  <a:gd name="T6" fmla="*/ 36 w 73"/>
                  <a:gd name="T7" fmla="*/ 49 h 83"/>
                  <a:gd name="T8" fmla="*/ 39 w 73"/>
                  <a:gd name="T9" fmla="*/ 57 h 83"/>
                  <a:gd name="T10" fmla="*/ 54 w 73"/>
                  <a:gd name="T11" fmla="*/ 83 h 83"/>
                  <a:gd name="T12" fmla="*/ 73 w 73"/>
                  <a:gd name="T13" fmla="*/ 83 h 83"/>
                  <a:gd name="T14" fmla="*/ 48 w 73"/>
                  <a:gd name="T15" fmla="*/ 40 h 83"/>
                  <a:gd name="T16" fmla="*/ 72 w 73"/>
                  <a:gd name="T17" fmla="*/ 0 h 83"/>
                  <a:gd name="T18" fmla="*/ 55 w 73"/>
                  <a:gd name="T19" fmla="*/ 0 h 83"/>
                  <a:gd name="T20" fmla="*/ 41 w 73"/>
                  <a:gd name="T21" fmla="*/ 24 h 83"/>
                  <a:gd name="T22" fmla="*/ 38 w 73"/>
                  <a:gd name="T23" fmla="*/ 32 h 83"/>
                  <a:gd name="T24" fmla="*/ 36 w 73"/>
                  <a:gd name="T25" fmla="*/ 24 h 83"/>
                  <a:gd name="T26" fmla="*/ 23 w 73"/>
                  <a:gd name="T27" fmla="*/ 0 h 83"/>
                  <a:gd name="T28" fmla="*/ 3 w 73"/>
                  <a:gd name="T29" fmla="*/ 0 h 83"/>
                  <a:gd name="T30" fmla="*/ 26 w 73"/>
                  <a:gd name="T31" fmla="*/ 40 h 83"/>
                  <a:gd name="T32" fmla="*/ 0 w 73"/>
                  <a:gd name="T33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83">
                    <a:moveTo>
                      <a:pt x="0" y="83"/>
                    </a:moveTo>
                    <a:lnTo>
                      <a:pt x="18" y="83"/>
                    </a:lnTo>
                    <a:lnTo>
                      <a:pt x="34" y="57"/>
                    </a:lnTo>
                    <a:lnTo>
                      <a:pt x="36" y="49"/>
                    </a:lnTo>
                    <a:lnTo>
                      <a:pt x="39" y="57"/>
                    </a:lnTo>
                    <a:lnTo>
                      <a:pt x="54" y="83"/>
                    </a:lnTo>
                    <a:lnTo>
                      <a:pt x="73" y="83"/>
                    </a:lnTo>
                    <a:lnTo>
                      <a:pt x="48" y="40"/>
                    </a:lnTo>
                    <a:lnTo>
                      <a:pt x="72" y="0"/>
                    </a:lnTo>
                    <a:lnTo>
                      <a:pt x="55" y="0"/>
                    </a:lnTo>
                    <a:lnTo>
                      <a:pt x="41" y="24"/>
                    </a:lnTo>
                    <a:lnTo>
                      <a:pt x="38" y="32"/>
                    </a:lnTo>
                    <a:lnTo>
                      <a:pt x="36" y="24"/>
                    </a:lnTo>
                    <a:lnTo>
                      <a:pt x="23" y="0"/>
                    </a:lnTo>
                    <a:lnTo>
                      <a:pt x="3" y="0"/>
                    </a:lnTo>
                    <a:lnTo>
                      <a:pt x="26" y="40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75" name="Freeform 161">
                <a:extLst>
                  <a:ext uri="{FF2B5EF4-FFF2-40B4-BE49-F238E27FC236}">
                    <a16:creationId xmlns:a16="http://schemas.microsoft.com/office/drawing/2014/main" id="{E1D35FAA-4E32-441F-8443-462A5FE29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6309" y="5014919"/>
                <a:ext cx="34926" cy="44450"/>
              </a:xfrm>
              <a:custGeom>
                <a:avLst/>
                <a:gdLst>
                  <a:gd name="T0" fmla="*/ 66 w 66"/>
                  <a:gd name="T1" fmla="*/ 0 h 83"/>
                  <a:gd name="T2" fmla="*/ 0 w 66"/>
                  <a:gd name="T3" fmla="*/ 0 h 83"/>
                  <a:gd name="T4" fmla="*/ 0 w 66"/>
                  <a:gd name="T5" fmla="*/ 14 h 83"/>
                  <a:gd name="T6" fmla="*/ 24 w 66"/>
                  <a:gd name="T7" fmla="*/ 14 h 83"/>
                  <a:gd name="T8" fmla="*/ 24 w 66"/>
                  <a:gd name="T9" fmla="*/ 83 h 83"/>
                  <a:gd name="T10" fmla="*/ 41 w 66"/>
                  <a:gd name="T11" fmla="*/ 83 h 83"/>
                  <a:gd name="T12" fmla="*/ 41 w 66"/>
                  <a:gd name="T13" fmla="*/ 14 h 83"/>
                  <a:gd name="T14" fmla="*/ 66 w 66"/>
                  <a:gd name="T15" fmla="*/ 14 h 83"/>
                  <a:gd name="T16" fmla="*/ 66 w 66"/>
                  <a:gd name="T1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3">
                    <a:moveTo>
                      <a:pt x="66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24" y="14"/>
                    </a:lnTo>
                    <a:lnTo>
                      <a:pt x="24" y="83"/>
                    </a:lnTo>
                    <a:lnTo>
                      <a:pt x="41" y="83"/>
                    </a:lnTo>
                    <a:lnTo>
                      <a:pt x="41" y="14"/>
                    </a:lnTo>
                    <a:lnTo>
                      <a:pt x="66" y="14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76" name="Freeform 162">
                <a:extLst>
                  <a:ext uri="{FF2B5EF4-FFF2-40B4-BE49-F238E27FC236}">
                    <a16:creationId xmlns:a16="http://schemas.microsoft.com/office/drawing/2014/main" id="{009AEF65-41AA-486E-A43A-B0535FEE21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5523" y="5014919"/>
                <a:ext cx="33338" cy="44450"/>
              </a:xfrm>
              <a:custGeom>
                <a:avLst/>
                <a:gdLst>
                  <a:gd name="T0" fmla="*/ 63 w 63"/>
                  <a:gd name="T1" fmla="*/ 47 h 83"/>
                  <a:gd name="T2" fmla="*/ 50 w 63"/>
                  <a:gd name="T3" fmla="*/ 47 h 83"/>
                  <a:gd name="T4" fmla="*/ 50 w 63"/>
                  <a:gd name="T5" fmla="*/ 0 h 83"/>
                  <a:gd name="T6" fmla="*/ 38 w 63"/>
                  <a:gd name="T7" fmla="*/ 0 h 83"/>
                  <a:gd name="T8" fmla="*/ 0 w 63"/>
                  <a:gd name="T9" fmla="*/ 51 h 83"/>
                  <a:gd name="T10" fmla="*/ 0 w 63"/>
                  <a:gd name="T11" fmla="*/ 61 h 83"/>
                  <a:gd name="T12" fmla="*/ 36 w 63"/>
                  <a:gd name="T13" fmla="*/ 61 h 83"/>
                  <a:gd name="T14" fmla="*/ 36 w 63"/>
                  <a:gd name="T15" fmla="*/ 83 h 83"/>
                  <a:gd name="T16" fmla="*/ 50 w 63"/>
                  <a:gd name="T17" fmla="*/ 83 h 83"/>
                  <a:gd name="T18" fmla="*/ 50 w 63"/>
                  <a:gd name="T19" fmla="*/ 61 h 83"/>
                  <a:gd name="T20" fmla="*/ 63 w 63"/>
                  <a:gd name="T21" fmla="*/ 61 h 83"/>
                  <a:gd name="T22" fmla="*/ 63 w 63"/>
                  <a:gd name="T23" fmla="*/ 47 h 83"/>
                  <a:gd name="T24" fmla="*/ 36 w 63"/>
                  <a:gd name="T25" fmla="*/ 47 h 83"/>
                  <a:gd name="T26" fmla="*/ 22 w 63"/>
                  <a:gd name="T27" fmla="*/ 47 h 83"/>
                  <a:gd name="T28" fmla="*/ 14 w 63"/>
                  <a:gd name="T29" fmla="*/ 49 h 83"/>
                  <a:gd name="T30" fmla="*/ 20 w 63"/>
                  <a:gd name="T31" fmla="*/ 44 h 83"/>
                  <a:gd name="T32" fmla="*/ 32 w 63"/>
                  <a:gd name="T33" fmla="*/ 28 h 83"/>
                  <a:gd name="T34" fmla="*/ 37 w 63"/>
                  <a:gd name="T35" fmla="*/ 19 h 83"/>
                  <a:gd name="T36" fmla="*/ 37 w 63"/>
                  <a:gd name="T37" fmla="*/ 19 h 83"/>
                  <a:gd name="T38" fmla="*/ 36 w 63"/>
                  <a:gd name="T39" fmla="*/ 30 h 83"/>
                  <a:gd name="T40" fmla="*/ 36 w 63"/>
                  <a:gd name="T41" fmla="*/ 4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3" h="83">
                    <a:moveTo>
                      <a:pt x="63" y="47"/>
                    </a:moveTo>
                    <a:lnTo>
                      <a:pt x="50" y="47"/>
                    </a:lnTo>
                    <a:lnTo>
                      <a:pt x="50" y="0"/>
                    </a:lnTo>
                    <a:lnTo>
                      <a:pt x="38" y="0"/>
                    </a:lnTo>
                    <a:lnTo>
                      <a:pt x="0" y="51"/>
                    </a:lnTo>
                    <a:lnTo>
                      <a:pt x="0" y="61"/>
                    </a:lnTo>
                    <a:lnTo>
                      <a:pt x="36" y="61"/>
                    </a:lnTo>
                    <a:lnTo>
                      <a:pt x="36" y="83"/>
                    </a:lnTo>
                    <a:lnTo>
                      <a:pt x="50" y="83"/>
                    </a:lnTo>
                    <a:lnTo>
                      <a:pt x="50" y="61"/>
                    </a:lnTo>
                    <a:lnTo>
                      <a:pt x="63" y="61"/>
                    </a:lnTo>
                    <a:lnTo>
                      <a:pt x="63" y="47"/>
                    </a:lnTo>
                    <a:close/>
                    <a:moveTo>
                      <a:pt x="36" y="47"/>
                    </a:moveTo>
                    <a:lnTo>
                      <a:pt x="22" y="47"/>
                    </a:lnTo>
                    <a:lnTo>
                      <a:pt x="14" y="49"/>
                    </a:lnTo>
                    <a:lnTo>
                      <a:pt x="20" y="44"/>
                    </a:lnTo>
                    <a:lnTo>
                      <a:pt x="32" y="28"/>
                    </a:lnTo>
                    <a:lnTo>
                      <a:pt x="37" y="19"/>
                    </a:lnTo>
                    <a:lnTo>
                      <a:pt x="37" y="19"/>
                    </a:lnTo>
                    <a:lnTo>
                      <a:pt x="36" y="30"/>
                    </a:lnTo>
                    <a:lnTo>
                      <a:pt x="36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CA0481-9A8E-401E-AA4A-CFD208AF0492}"/>
                </a:ext>
              </a:extLst>
            </p:cNvPr>
            <p:cNvGrpSpPr/>
            <p:nvPr/>
          </p:nvGrpSpPr>
          <p:grpSpPr>
            <a:xfrm>
              <a:off x="1604044" y="5347867"/>
              <a:ext cx="888968" cy="538856"/>
              <a:chOff x="3249665" y="4887919"/>
              <a:chExt cx="2273248" cy="1377951"/>
            </a:xfrm>
          </p:grpSpPr>
          <p:sp>
            <p:nvSpPr>
              <p:cNvPr id="76" name="Freeform 163">
                <a:extLst>
                  <a:ext uri="{FF2B5EF4-FFF2-40B4-BE49-F238E27FC236}">
                    <a16:creationId xmlns:a16="http://schemas.microsoft.com/office/drawing/2014/main" id="{97A91B82-198F-4D47-82C7-92101DC5E1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9665" y="5713419"/>
                <a:ext cx="2247936" cy="552451"/>
              </a:xfrm>
              <a:custGeom>
                <a:avLst/>
                <a:gdLst>
                  <a:gd name="T0" fmla="*/ 461 w 4246"/>
                  <a:gd name="T1" fmla="*/ 713 h 1042"/>
                  <a:gd name="T2" fmla="*/ 425 w 4246"/>
                  <a:gd name="T3" fmla="*/ 708 h 1042"/>
                  <a:gd name="T4" fmla="*/ 391 w 4246"/>
                  <a:gd name="T5" fmla="*/ 698 h 1042"/>
                  <a:gd name="T6" fmla="*/ 366 w 4246"/>
                  <a:gd name="T7" fmla="*/ 687 h 1042"/>
                  <a:gd name="T8" fmla="*/ 16 w 4246"/>
                  <a:gd name="T9" fmla="*/ 369 h 1042"/>
                  <a:gd name="T10" fmla="*/ 216 w 4246"/>
                  <a:gd name="T11" fmla="*/ 388 h 1042"/>
                  <a:gd name="T12" fmla="*/ 242 w 4246"/>
                  <a:gd name="T13" fmla="*/ 247 h 1042"/>
                  <a:gd name="T14" fmla="*/ 171 w 4246"/>
                  <a:gd name="T15" fmla="*/ 160 h 1042"/>
                  <a:gd name="T16" fmla="*/ 0 w 4246"/>
                  <a:gd name="T17" fmla="*/ 51 h 1042"/>
                  <a:gd name="T18" fmla="*/ 179 w 4246"/>
                  <a:gd name="T19" fmla="*/ 1 h 1042"/>
                  <a:gd name="T20" fmla="*/ 498 w 4246"/>
                  <a:gd name="T21" fmla="*/ 109 h 1042"/>
                  <a:gd name="T22" fmla="*/ 518 w 4246"/>
                  <a:gd name="T23" fmla="*/ 198 h 1042"/>
                  <a:gd name="T24" fmla="*/ 507 w 4246"/>
                  <a:gd name="T25" fmla="*/ 618 h 1042"/>
                  <a:gd name="T26" fmla="*/ 299 w 4246"/>
                  <a:gd name="T27" fmla="*/ 1023 h 1042"/>
                  <a:gd name="T28" fmla="*/ 184 w 4246"/>
                  <a:gd name="T29" fmla="*/ 764 h 1042"/>
                  <a:gd name="T30" fmla="*/ 564 w 4246"/>
                  <a:gd name="T31" fmla="*/ 733 h 1042"/>
                  <a:gd name="T32" fmla="*/ 1108 w 4246"/>
                  <a:gd name="T33" fmla="*/ 859 h 1042"/>
                  <a:gd name="T34" fmla="*/ 1210 w 4246"/>
                  <a:gd name="T35" fmla="*/ 894 h 1042"/>
                  <a:gd name="T36" fmla="*/ 590 w 4246"/>
                  <a:gd name="T37" fmla="*/ 764 h 1042"/>
                  <a:gd name="T38" fmla="*/ 871 w 4246"/>
                  <a:gd name="T39" fmla="*/ 767 h 1042"/>
                  <a:gd name="T40" fmla="*/ 1265 w 4246"/>
                  <a:gd name="T41" fmla="*/ 375 h 1042"/>
                  <a:gd name="T42" fmla="*/ 1069 w 4246"/>
                  <a:gd name="T43" fmla="*/ 481 h 1042"/>
                  <a:gd name="T44" fmla="*/ 796 w 4246"/>
                  <a:gd name="T45" fmla="*/ 434 h 1042"/>
                  <a:gd name="T46" fmla="*/ 1156 w 4246"/>
                  <a:gd name="T47" fmla="*/ 647 h 1042"/>
                  <a:gd name="T48" fmla="*/ 1252 w 4246"/>
                  <a:gd name="T49" fmla="*/ 704 h 1042"/>
                  <a:gd name="T50" fmla="*/ 1559 w 4246"/>
                  <a:gd name="T51" fmla="*/ 855 h 1042"/>
                  <a:gd name="T52" fmla="*/ 1732 w 4246"/>
                  <a:gd name="T53" fmla="*/ 891 h 1042"/>
                  <a:gd name="T54" fmla="*/ 2027 w 4246"/>
                  <a:gd name="T55" fmla="*/ 883 h 1042"/>
                  <a:gd name="T56" fmla="*/ 1772 w 4246"/>
                  <a:gd name="T57" fmla="*/ 826 h 1042"/>
                  <a:gd name="T58" fmla="*/ 2320 w 4246"/>
                  <a:gd name="T59" fmla="*/ 371 h 1042"/>
                  <a:gd name="T60" fmla="*/ 2320 w 4246"/>
                  <a:gd name="T61" fmla="*/ 432 h 1042"/>
                  <a:gd name="T62" fmla="*/ 2090 w 4246"/>
                  <a:gd name="T63" fmla="*/ 375 h 1042"/>
                  <a:gd name="T64" fmla="*/ 2120 w 4246"/>
                  <a:gd name="T65" fmla="*/ 400 h 1042"/>
                  <a:gd name="T66" fmla="*/ 2168 w 4246"/>
                  <a:gd name="T67" fmla="*/ 426 h 1042"/>
                  <a:gd name="T68" fmla="*/ 1467 w 4246"/>
                  <a:gd name="T69" fmla="*/ 412 h 1042"/>
                  <a:gd name="T70" fmla="*/ 1455 w 4246"/>
                  <a:gd name="T71" fmla="*/ 387 h 1042"/>
                  <a:gd name="T72" fmla="*/ 1387 w 4246"/>
                  <a:gd name="T73" fmla="*/ 361 h 1042"/>
                  <a:gd name="T74" fmla="*/ 2320 w 4246"/>
                  <a:gd name="T75" fmla="*/ 375 h 1042"/>
                  <a:gd name="T76" fmla="*/ 2486 w 4246"/>
                  <a:gd name="T77" fmla="*/ 179 h 1042"/>
                  <a:gd name="T78" fmla="*/ 2335 w 4246"/>
                  <a:gd name="T79" fmla="*/ 45 h 1042"/>
                  <a:gd name="T80" fmla="*/ 2656 w 4246"/>
                  <a:gd name="T81" fmla="*/ 25 h 1042"/>
                  <a:gd name="T82" fmla="*/ 2812 w 4246"/>
                  <a:gd name="T83" fmla="*/ 135 h 1042"/>
                  <a:gd name="T84" fmla="*/ 3067 w 4246"/>
                  <a:gd name="T85" fmla="*/ 284 h 1042"/>
                  <a:gd name="T86" fmla="*/ 3339 w 4246"/>
                  <a:gd name="T87" fmla="*/ 363 h 1042"/>
                  <a:gd name="T88" fmla="*/ 3655 w 4246"/>
                  <a:gd name="T89" fmla="*/ 715 h 1042"/>
                  <a:gd name="T90" fmla="*/ 3551 w 4246"/>
                  <a:gd name="T91" fmla="*/ 1037 h 1042"/>
                  <a:gd name="T92" fmla="*/ 3298 w 4246"/>
                  <a:gd name="T93" fmla="*/ 793 h 1042"/>
                  <a:gd name="T94" fmla="*/ 3106 w 4246"/>
                  <a:gd name="T95" fmla="*/ 715 h 1042"/>
                  <a:gd name="T96" fmla="*/ 2964 w 4246"/>
                  <a:gd name="T97" fmla="*/ 659 h 1042"/>
                  <a:gd name="T98" fmla="*/ 3052 w 4246"/>
                  <a:gd name="T99" fmla="*/ 846 h 1042"/>
                  <a:gd name="T100" fmla="*/ 3022 w 4246"/>
                  <a:gd name="T101" fmla="*/ 885 h 1042"/>
                  <a:gd name="T102" fmla="*/ 2678 w 4246"/>
                  <a:gd name="T103" fmla="*/ 898 h 1042"/>
                  <a:gd name="T104" fmla="*/ 2787 w 4246"/>
                  <a:gd name="T105" fmla="*/ 828 h 1042"/>
                  <a:gd name="T106" fmla="*/ 2608 w 4246"/>
                  <a:gd name="T107" fmla="*/ 551 h 1042"/>
                  <a:gd name="T108" fmla="*/ 2618 w 4246"/>
                  <a:gd name="T109" fmla="*/ 444 h 1042"/>
                  <a:gd name="T110" fmla="*/ 2659 w 4246"/>
                  <a:gd name="T111" fmla="*/ 496 h 1042"/>
                  <a:gd name="T112" fmla="*/ 3781 w 4246"/>
                  <a:gd name="T113" fmla="*/ 731 h 1042"/>
                  <a:gd name="T114" fmla="*/ 4246 w 4246"/>
                  <a:gd name="T115" fmla="*/ 1018 h 1042"/>
                  <a:gd name="T116" fmla="*/ 3729 w 4246"/>
                  <a:gd name="T117" fmla="*/ 733 h 1042"/>
                  <a:gd name="T118" fmla="*/ 3873 w 4246"/>
                  <a:gd name="T119" fmla="*/ 689 h 1042"/>
                  <a:gd name="T120" fmla="*/ 3872 w 4246"/>
                  <a:gd name="T121" fmla="*/ 700 h 1042"/>
                  <a:gd name="T122" fmla="*/ 3860 w 4246"/>
                  <a:gd name="T123" fmla="*/ 708 h 1042"/>
                  <a:gd name="T124" fmla="*/ 3835 w 4246"/>
                  <a:gd name="T125" fmla="*/ 714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46" h="1042">
                    <a:moveTo>
                      <a:pt x="590" y="715"/>
                    </a:moveTo>
                    <a:lnTo>
                      <a:pt x="493" y="715"/>
                    </a:lnTo>
                    <a:lnTo>
                      <a:pt x="491" y="715"/>
                    </a:lnTo>
                    <a:lnTo>
                      <a:pt x="488" y="715"/>
                    </a:lnTo>
                    <a:lnTo>
                      <a:pt x="486" y="715"/>
                    </a:lnTo>
                    <a:lnTo>
                      <a:pt x="483" y="715"/>
                    </a:lnTo>
                    <a:lnTo>
                      <a:pt x="481" y="715"/>
                    </a:lnTo>
                    <a:lnTo>
                      <a:pt x="479" y="715"/>
                    </a:lnTo>
                    <a:lnTo>
                      <a:pt x="475" y="715"/>
                    </a:lnTo>
                    <a:lnTo>
                      <a:pt x="473" y="714"/>
                    </a:lnTo>
                    <a:lnTo>
                      <a:pt x="470" y="714"/>
                    </a:lnTo>
                    <a:lnTo>
                      <a:pt x="468" y="714"/>
                    </a:lnTo>
                    <a:lnTo>
                      <a:pt x="466" y="714"/>
                    </a:lnTo>
                    <a:lnTo>
                      <a:pt x="463" y="714"/>
                    </a:lnTo>
                    <a:lnTo>
                      <a:pt x="461" y="713"/>
                    </a:lnTo>
                    <a:lnTo>
                      <a:pt x="457" y="713"/>
                    </a:lnTo>
                    <a:lnTo>
                      <a:pt x="455" y="713"/>
                    </a:lnTo>
                    <a:lnTo>
                      <a:pt x="452" y="713"/>
                    </a:lnTo>
                    <a:lnTo>
                      <a:pt x="450" y="712"/>
                    </a:lnTo>
                    <a:lnTo>
                      <a:pt x="448" y="712"/>
                    </a:lnTo>
                    <a:lnTo>
                      <a:pt x="445" y="712"/>
                    </a:lnTo>
                    <a:lnTo>
                      <a:pt x="443" y="710"/>
                    </a:lnTo>
                    <a:lnTo>
                      <a:pt x="439" y="710"/>
                    </a:lnTo>
                    <a:lnTo>
                      <a:pt x="437" y="710"/>
                    </a:lnTo>
                    <a:lnTo>
                      <a:pt x="435" y="709"/>
                    </a:lnTo>
                    <a:lnTo>
                      <a:pt x="432" y="709"/>
                    </a:lnTo>
                    <a:lnTo>
                      <a:pt x="430" y="708"/>
                    </a:lnTo>
                    <a:lnTo>
                      <a:pt x="428" y="708"/>
                    </a:lnTo>
                    <a:lnTo>
                      <a:pt x="428" y="708"/>
                    </a:lnTo>
                    <a:lnTo>
                      <a:pt x="425" y="708"/>
                    </a:lnTo>
                    <a:lnTo>
                      <a:pt x="423" y="707"/>
                    </a:lnTo>
                    <a:lnTo>
                      <a:pt x="420" y="707"/>
                    </a:lnTo>
                    <a:lnTo>
                      <a:pt x="418" y="706"/>
                    </a:lnTo>
                    <a:lnTo>
                      <a:pt x="416" y="706"/>
                    </a:lnTo>
                    <a:lnTo>
                      <a:pt x="413" y="704"/>
                    </a:lnTo>
                    <a:lnTo>
                      <a:pt x="411" y="704"/>
                    </a:lnTo>
                    <a:lnTo>
                      <a:pt x="409" y="703"/>
                    </a:lnTo>
                    <a:lnTo>
                      <a:pt x="406" y="703"/>
                    </a:lnTo>
                    <a:lnTo>
                      <a:pt x="404" y="702"/>
                    </a:lnTo>
                    <a:lnTo>
                      <a:pt x="401" y="702"/>
                    </a:lnTo>
                    <a:lnTo>
                      <a:pt x="400" y="701"/>
                    </a:lnTo>
                    <a:lnTo>
                      <a:pt x="398" y="700"/>
                    </a:lnTo>
                    <a:lnTo>
                      <a:pt x="395" y="700"/>
                    </a:lnTo>
                    <a:lnTo>
                      <a:pt x="393" y="698"/>
                    </a:lnTo>
                    <a:lnTo>
                      <a:pt x="391" y="698"/>
                    </a:lnTo>
                    <a:lnTo>
                      <a:pt x="390" y="697"/>
                    </a:lnTo>
                    <a:lnTo>
                      <a:pt x="387" y="696"/>
                    </a:lnTo>
                    <a:lnTo>
                      <a:pt x="385" y="696"/>
                    </a:lnTo>
                    <a:lnTo>
                      <a:pt x="384" y="695"/>
                    </a:lnTo>
                    <a:lnTo>
                      <a:pt x="381" y="694"/>
                    </a:lnTo>
                    <a:lnTo>
                      <a:pt x="380" y="694"/>
                    </a:lnTo>
                    <a:lnTo>
                      <a:pt x="378" y="693"/>
                    </a:lnTo>
                    <a:lnTo>
                      <a:pt x="376" y="691"/>
                    </a:lnTo>
                    <a:lnTo>
                      <a:pt x="374" y="691"/>
                    </a:lnTo>
                    <a:lnTo>
                      <a:pt x="373" y="690"/>
                    </a:lnTo>
                    <a:lnTo>
                      <a:pt x="371" y="689"/>
                    </a:lnTo>
                    <a:lnTo>
                      <a:pt x="369" y="689"/>
                    </a:lnTo>
                    <a:lnTo>
                      <a:pt x="368" y="688"/>
                    </a:lnTo>
                    <a:lnTo>
                      <a:pt x="368" y="688"/>
                    </a:lnTo>
                    <a:lnTo>
                      <a:pt x="366" y="687"/>
                    </a:lnTo>
                    <a:lnTo>
                      <a:pt x="365" y="685"/>
                    </a:lnTo>
                    <a:lnTo>
                      <a:pt x="363" y="685"/>
                    </a:lnTo>
                    <a:lnTo>
                      <a:pt x="362" y="684"/>
                    </a:lnTo>
                    <a:lnTo>
                      <a:pt x="361" y="683"/>
                    </a:lnTo>
                    <a:lnTo>
                      <a:pt x="360" y="682"/>
                    </a:lnTo>
                    <a:lnTo>
                      <a:pt x="359" y="682"/>
                    </a:lnTo>
                    <a:lnTo>
                      <a:pt x="357" y="681"/>
                    </a:lnTo>
                    <a:lnTo>
                      <a:pt x="356" y="679"/>
                    </a:lnTo>
                    <a:lnTo>
                      <a:pt x="22" y="388"/>
                    </a:lnTo>
                    <a:lnTo>
                      <a:pt x="19" y="385"/>
                    </a:lnTo>
                    <a:lnTo>
                      <a:pt x="16" y="381"/>
                    </a:lnTo>
                    <a:lnTo>
                      <a:pt x="15" y="379"/>
                    </a:lnTo>
                    <a:lnTo>
                      <a:pt x="15" y="375"/>
                    </a:lnTo>
                    <a:lnTo>
                      <a:pt x="15" y="372"/>
                    </a:lnTo>
                    <a:lnTo>
                      <a:pt x="16" y="369"/>
                    </a:lnTo>
                    <a:lnTo>
                      <a:pt x="19" y="366"/>
                    </a:lnTo>
                    <a:lnTo>
                      <a:pt x="22" y="363"/>
                    </a:lnTo>
                    <a:lnTo>
                      <a:pt x="32" y="360"/>
                    </a:lnTo>
                    <a:lnTo>
                      <a:pt x="45" y="356"/>
                    </a:lnTo>
                    <a:lnTo>
                      <a:pt x="60" y="354"/>
                    </a:lnTo>
                    <a:lnTo>
                      <a:pt x="79" y="354"/>
                    </a:lnTo>
                    <a:lnTo>
                      <a:pt x="79" y="354"/>
                    </a:lnTo>
                    <a:lnTo>
                      <a:pt x="100" y="354"/>
                    </a:lnTo>
                    <a:lnTo>
                      <a:pt x="120" y="356"/>
                    </a:lnTo>
                    <a:lnTo>
                      <a:pt x="140" y="360"/>
                    </a:lnTo>
                    <a:lnTo>
                      <a:pt x="159" y="363"/>
                    </a:lnTo>
                    <a:lnTo>
                      <a:pt x="177" y="369"/>
                    </a:lnTo>
                    <a:lnTo>
                      <a:pt x="192" y="375"/>
                    </a:lnTo>
                    <a:lnTo>
                      <a:pt x="205" y="381"/>
                    </a:lnTo>
                    <a:lnTo>
                      <a:pt x="216" y="388"/>
                    </a:lnTo>
                    <a:lnTo>
                      <a:pt x="335" y="493"/>
                    </a:lnTo>
                    <a:lnTo>
                      <a:pt x="322" y="474"/>
                    </a:lnTo>
                    <a:lnTo>
                      <a:pt x="310" y="455"/>
                    </a:lnTo>
                    <a:lnTo>
                      <a:pt x="298" y="437"/>
                    </a:lnTo>
                    <a:lnTo>
                      <a:pt x="287" y="418"/>
                    </a:lnTo>
                    <a:lnTo>
                      <a:pt x="278" y="400"/>
                    </a:lnTo>
                    <a:lnTo>
                      <a:pt x="270" y="382"/>
                    </a:lnTo>
                    <a:lnTo>
                      <a:pt x="261" y="365"/>
                    </a:lnTo>
                    <a:lnTo>
                      <a:pt x="255" y="347"/>
                    </a:lnTo>
                    <a:lnTo>
                      <a:pt x="249" y="330"/>
                    </a:lnTo>
                    <a:lnTo>
                      <a:pt x="246" y="312"/>
                    </a:lnTo>
                    <a:lnTo>
                      <a:pt x="243" y="296"/>
                    </a:lnTo>
                    <a:lnTo>
                      <a:pt x="241" y="279"/>
                    </a:lnTo>
                    <a:lnTo>
                      <a:pt x="241" y="262"/>
                    </a:lnTo>
                    <a:lnTo>
                      <a:pt x="242" y="247"/>
                    </a:lnTo>
                    <a:lnTo>
                      <a:pt x="245" y="232"/>
                    </a:lnTo>
                    <a:lnTo>
                      <a:pt x="249" y="216"/>
                    </a:lnTo>
                    <a:lnTo>
                      <a:pt x="249" y="216"/>
                    </a:lnTo>
                    <a:lnTo>
                      <a:pt x="243" y="202"/>
                    </a:lnTo>
                    <a:lnTo>
                      <a:pt x="245" y="202"/>
                    </a:lnTo>
                    <a:lnTo>
                      <a:pt x="239" y="188"/>
                    </a:lnTo>
                    <a:lnTo>
                      <a:pt x="277" y="198"/>
                    </a:lnTo>
                    <a:lnTo>
                      <a:pt x="270" y="183"/>
                    </a:lnTo>
                    <a:lnTo>
                      <a:pt x="265" y="183"/>
                    </a:lnTo>
                    <a:lnTo>
                      <a:pt x="266" y="184"/>
                    </a:lnTo>
                    <a:lnTo>
                      <a:pt x="268" y="185"/>
                    </a:lnTo>
                    <a:lnTo>
                      <a:pt x="242" y="180"/>
                    </a:lnTo>
                    <a:lnTo>
                      <a:pt x="217" y="175"/>
                    </a:lnTo>
                    <a:lnTo>
                      <a:pt x="194" y="167"/>
                    </a:lnTo>
                    <a:lnTo>
                      <a:pt x="171" y="160"/>
                    </a:lnTo>
                    <a:lnTo>
                      <a:pt x="150" y="153"/>
                    </a:lnTo>
                    <a:lnTo>
                      <a:pt x="129" y="146"/>
                    </a:lnTo>
                    <a:lnTo>
                      <a:pt x="110" y="138"/>
                    </a:lnTo>
                    <a:lnTo>
                      <a:pt x="94" y="131"/>
                    </a:lnTo>
                    <a:lnTo>
                      <a:pt x="77" y="122"/>
                    </a:lnTo>
                    <a:lnTo>
                      <a:pt x="63" y="114"/>
                    </a:lnTo>
                    <a:lnTo>
                      <a:pt x="50" y="106"/>
                    </a:lnTo>
                    <a:lnTo>
                      <a:pt x="38" y="97"/>
                    </a:lnTo>
                    <a:lnTo>
                      <a:pt x="27" y="89"/>
                    </a:lnTo>
                    <a:lnTo>
                      <a:pt x="19" y="81"/>
                    </a:lnTo>
                    <a:lnTo>
                      <a:pt x="12" y="72"/>
                    </a:lnTo>
                    <a:lnTo>
                      <a:pt x="6" y="65"/>
                    </a:lnTo>
                    <a:lnTo>
                      <a:pt x="3" y="61"/>
                    </a:lnTo>
                    <a:lnTo>
                      <a:pt x="1" y="56"/>
                    </a:lnTo>
                    <a:lnTo>
                      <a:pt x="0" y="51"/>
                    </a:lnTo>
                    <a:lnTo>
                      <a:pt x="0" y="46"/>
                    </a:lnTo>
                    <a:lnTo>
                      <a:pt x="0" y="40"/>
                    </a:lnTo>
                    <a:lnTo>
                      <a:pt x="2" y="36"/>
                    </a:lnTo>
                    <a:lnTo>
                      <a:pt x="6" y="30"/>
                    </a:lnTo>
                    <a:lnTo>
                      <a:pt x="9" y="25"/>
                    </a:lnTo>
                    <a:lnTo>
                      <a:pt x="15" y="20"/>
                    </a:lnTo>
                    <a:lnTo>
                      <a:pt x="22" y="17"/>
                    </a:lnTo>
                    <a:lnTo>
                      <a:pt x="31" y="13"/>
                    </a:lnTo>
                    <a:lnTo>
                      <a:pt x="41" y="9"/>
                    </a:lnTo>
                    <a:lnTo>
                      <a:pt x="55" y="7"/>
                    </a:lnTo>
                    <a:lnTo>
                      <a:pt x="69" y="3"/>
                    </a:lnTo>
                    <a:lnTo>
                      <a:pt x="84" y="2"/>
                    </a:lnTo>
                    <a:lnTo>
                      <a:pt x="102" y="1"/>
                    </a:lnTo>
                    <a:lnTo>
                      <a:pt x="139" y="0"/>
                    </a:lnTo>
                    <a:lnTo>
                      <a:pt x="179" y="1"/>
                    </a:lnTo>
                    <a:lnTo>
                      <a:pt x="202" y="2"/>
                    </a:lnTo>
                    <a:lnTo>
                      <a:pt x="224" y="5"/>
                    </a:lnTo>
                    <a:lnTo>
                      <a:pt x="246" y="7"/>
                    </a:lnTo>
                    <a:lnTo>
                      <a:pt x="267" y="11"/>
                    </a:lnTo>
                    <a:lnTo>
                      <a:pt x="305" y="19"/>
                    </a:lnTo>
                    <a:lnTo>
                      <a:pt x="342" y="28"/>
                    </a:lnTo>
                    <a:lnTo>
                      <a:pt x="359" y="33"/>
                    </a:lnTo>
                    <a:lnTo>
                      <a:pt x="374" y="39"/>
                    </a:lnTo>
                    <a:lnTo>
                      <a:pt x="387" y="45"/>
                    </a:lnTo>
                    <a:lnTo>
                      <a:pt x="400" y="51"/>
                    </a:lnTo>
                    <a:lnTo>
                      <a:pt x="424" y="63"/>
                    </a:lnTo>
                    <a:lnTo>
                      <a:pt x="445" y="74"/>
                    </a:lnTo>
                    <a:lnTo>
                      <a:pt x="464" y="85"/>
                    </a:lnTo>
                    <a:lnTo>
                      <a:pt x="482" y="97"/>
                    </a:lnTo>
                    <a:lnTo>
                      <a:pt x="498" y="109"/>
                    </a:lnTo>
                    <a:lnTo>
                      <a:pt x="512" y="120"/>
                    </a:lnTo>
                    <a:lnTo>
                      <a:pt x="523" y="132"/>
                    </a:lnTo>
                    <a:lnTo>
                      <a:pt x="532" y="142"/>
                    </a:lnTo>
                    <a:lnTo>
                      <a:pt x="538" y="153"/>
                    </a:lnTo>
                    <a:lnTo>
                      <a:pt x="543" y="164"/>
                    </a:lnTo>
                    <a:lnTo>
                      <a:pt x="543" y="169"/>
                    </a:lnTo>
                    <a:lnTo>
                      <a:pt x="544" y="172"/>
                    </a:lnTo>
                    <a:lnTo>
                      <a:pt x="543" y="177"/>
                    </a:lnTo>
                    <a:lnTo>
                      <a:pt x="542" y="180"/>
                    </a:lnTo>
                    <a:lnTo>
                      <a:pt x="539" y="184"/>
                    </a:lnTo>
                    <a:lnTo>
                      <a:pt x="537" y="188"/>
                    </a:lnTo>
                    <a:lnTo>
                      <a:pt x="533" y="191"/>
                    </a:lnTo>
                    <a:lnTo>
                      <a:pt x="530" y="194"/>
                    </a:lnTo>
                    <a:lnTo>
                      <a:pt x="524" y="196"/>
                    </a:lnTo>
                    <a:lnTo>
                      <a:pt x="518" y="198"/>
                    </a:lnTo>
                    <a:lnTo>
                      <a:pt x="512" y="200"/>
                    </a:lnTo>
                    <a:lnTo>
                      <a:pt x="504" y="201"/>
                    </a:lnTo>
                    <a:lnTo>
                      <a:pt x="492" y="202"/>
                    </a:lnTo>
                    <a:lnTo>
                      <a:pt x="480" y="203"/>
                    </a:lnTo>
                    <a:lnTo>
                      <a:pt x="466" y="204"/>
                    </a:lnTo>
                    <a:lnTo>
                      <a:pt x="451" y="204"/>
                    </a:lnTo>
                    <a:lnTo>
                      <a:pt x="492" y="260"/>
                    </a:lnTo>
                    <a:lnTo>
                      <a:pt x="524" y="268"/>
                    </a:lnTo>
                    <a:lnTo>
                      <a:pt x="538" y="285"/>
                    </a:lnTo>
                    <a:lnTo>
                      <a:pt x="590" y="300"/>
                    </a:lnTo>
                    <a:lnTo>
                      <a:pt x="590" y="635"/>
                    </a:lnTo>
                    <a:lnTo>
                      <a:pt x="567" y="632"/>
                    </a:lnTo>
                    <a:lnTo>
                      <a:pt x="545" y="627"/>
                    </a:lnTo>
                    <a:lnTo>
                      <a:pt x="525" y="622"/>
                    </a:lnTo>
                    <a:lnTo>
                      <a:pt x="507" y="618"/>
                    </a:lnTo>
                    <a:lnTo>
                      <a:pt x="491" y="612"/>
                    </a:lnTo>
                    <a:lnTo>
                      <a:pt x="475" y="606"/>
                    </a:lnTo>
                    <a:lnTo>
                      <a:pt x="462" y="600"/>
                    </a:lnTo>
                    <a:lnTo>
                      <a:pt x="450" y="593"/>
                    </a:lnTo>
                    <a:lnTo>
                      <a:pt x="508" y="644"/>
                    </a:lnTo>
                    <a:lnTo>
                      <a:pt x="590" y="644"/>
                    </a:lnTo>
                    <a:lnTo>
                      <a:pt x="590" y="715"/>
                    </a:lnTo>
                    <a:close/>
                    <a:moveTo>
                      <a:pt x="590" y="1042"/>
                    </a:moveTo>
                    <a:lnTo>
                      <a:pt x="401" y="1042"/>
                    </a:lnTo>
                    <a:lnTo>
                      <a:pt x="384" y="1041"/>
                    </a:lnTo>
                    <a:lnTo>
                      <a:pt x="365" y="1039"/>
                    </a:lnTo>
                    <a:lnTo>
                      <a:pt x="347" y="1036"/>
                    </a:lnTo>
                    <a:lnTo>
                      <a:pt x="329" y="1032"/>
                    </a:lnTo>
                    <a:lnTo>
                      <a:pt x="313" y="1028"/>
                    </a:lnTo>
                    <a:lnTo>
                      <a:pt x="299" y="1023"/>
                    </a:lnTo>
                    <a:lnTo>
                      <a:pt x="294" y="1020"/>
                    </a:lnTo>
                    <a:lnTo>
                      <a:pt x="290" y="1017"/>
                    </a:lnTo>
                    <a:lnTo>
                      <a:pt x="286" y="1014"/>
                    </a:lnTo>
                    <a:lnTo>
                      <a:pt x="283" y="1011"/>
                    </a:lnTo>
                    <a:lnTo>
                      <a:pt x="136" y="793"/>
                    </a:lnTo>
                    <a:lnTo>
                      <a:pt x="133" y="788"/>
                    </a:lnTo>
                    <a:lnTo>
                      <a:pt x="133" y="782"/>
                    </a:lnTo>
                    <a:lnTo>
                      <a:pt x="133" y="779"/>
                    </a:lnTo>
                    <a:lnTo>
                      <a:pt x="134" y="777"/>
                    </a:lnTo>
                    <a:lnTo>
                      <a:pt x="136" y="774"/>
                    </a:lnTo>
                    <a:lnTo>
                      <a:pt x="139" y="772"/>
                    </a:lnTo>
                    <a:lnTo>
                      <a:pt x="146" y="769"/>
                    </a:lnTo>
                    <a:lnTo>
                      <a:pt x="155" y="766"/>
                    </a:lnTo>
                    <a:lnTo>
                      <a:pt x="169" y="764"/>
                    </a:lnTo>
                    <a:lnTo>
                      <a:pt x="184" y="764"/>
                    </a:lnTo>
                    <a:lnTo>
                      <a:pt x="354" y="764"/>
                    </a:lnTo>
                    <a:lnTo>
                      <a:pt x="316" y="731"/>
                    </a:lnTo>
                    <a:lnTo>
                      <a:pt x="313" y="728"/>
                    </a:lnTo>
                    <a:lnTo>
                      <a:pt x="312" y="726"/>
                    </a:lnTo>
                    <a:lnTo>
                      <a:pt x="313" y="723"/>
                    </a:lnTo>
                    <a:lnTo>
                      <a:pt x="315" y="722"/>
                    </a:lnTo>
                    <a:lnTo>
                      <a:pt x="322" y="720"/>
                    </a:lnTo>
                    <a:lnTo>
                      <a:pt x="334" y="719"/>
                    </a:lnTo>
                    <a:lnTo>
                      <a:pt x="576" y="719"/>
                    </a:lnTo>
                    <a:lnTo>
                      <a:pt x="583" y="719"/>
                    </a:lnTo>
                    <a:lnTo>
                      <a:pt x="590" y="720"/>
                    </a:lnTo>
                    <a:lnTo>
                      <a:pt x="590" y="740"/>
                    </a:lnTo>
                    <a:lnTo>
                      <a:pt x="583" y="736"/>
                    </a:lnTo>
                    <a:lnTo>
                      <a:pt x="574" y="734"/>
                    </a:lnTo>
                    <a:lnTo>
                      <a:pt x="564" y="733"/>
                    </a:lnTo>
                    <a:lnTo>
                      <a:pt x="553" y="733"/>
                    </a:lnTo>
                    <a:lnTo>
                      <a:pt x="387" y="733"/>
                    </a:lnTo>
                    <a:lnTo>
                      <a:pt x="376" y="733"/>
                    </a:lnTo>
                    <a:lnTo>
                      <a:pt x="369" y="735"/>
                    </a:lnTo>
                    <a:lnTo>
                      <a:pt x="367" y="738"/>
                    </a:lnTo>
                    <a:lnTo>
                      <a:pt x="367" y="740"/>
                    </a:lnTo>
                    <a:lnTo>
                      <a:pt x="367" y="741"/>
                    </a:lnTo>
                    <a:lnTo>
                      <a:pt x="369" y="744"/>
                    </a:lnTo>
                    <a:lnTo>
                      <a:pt x="392" y="764"/>
                    </a:lnTo>
                    <a:lnTo>
                      <a:pt x="590" y="764"/>
                    </a:lnTo>
                    <a:lnTo>
                      <a:pt x="590" y="1042"/>
                    </a:lnTo>
                    <a:close/>
                    <a:moveTo>
                      <a:pt x="1038" y="854"/>
                    </a:moveTo>
                    <a:lnTo>
                      <a:pt x="1062" y="855"/>
                    </a:lnTo>
                    <a:lnTo>
                      <a:pt x="1085" y="858"/>
                    </a:lnTo>
                    <a:lnTo>
                      <a:pt x="1108" y="859"/>
                    </a:lnTo>
                    <a:lnTo>
                      <a:pt x="1132" y="862"/>
                    </a:lnTo>
                    <a:lnTo>
                      <a:pt x="1156" y="865"/>
                    </a:lnTo>
                    <a:lnTo>
                      <a:pt x="1178" y="868"/>
                    </a:lnTo>
                    <a:lnTo>
                      <a:pt x="1202" y="872"/>
                    </a:lnTo>
                    <a:lnTo>
                      <a:pt x="1225" y="877"/>
                    </a:lnTo>
                    <a:lnTo>
                      <a:pt x="1253" y="883"/>
                    </a:lnTo>
                    <a:lnTo>
                      <a:pt x="1281" y="889"/>
                    </a:lnTo>
                    <a:lnTo>
                      <a:pt x="1308" y="897"/>
                    </a:lnTo>
                    <a:lnTo>
                      <a:pt x="1334" y="904"/>
                    </a:lnTo>
                    <a:lnTo>
                      <a:pt x="1334" y="918"/>
                    </a:lnTo>
                    <a:lnTo>
                      <a:pt x="1304" y="918"/>
                    </a:lnTo>
                    <a:lnTo>
                      <a:pt x="1282" y="912"/>
                    </a:lnTo>
                    <a:lnTo>
                      <a:pt x="1259" y="906"/>
                    </a:lnTo>
                    <a:lnTo>
                      <a:pt x="1235" y="900"/>
                    </a:lnTo>
                    <a:lnTo>
                      <a:pt x="1210" y="894"/>
                    </a:lnTo>
                    <a:lnTo>
                      <a:pt x="1169" y="887"/>
                    </a:lnTo>
                    <a:lnTo>
                      <a:pt x="1126" y="883"/>
                    </a:lnTo>
                    <a:lnTo>
                      <a:pt x="1083" y="879"/>
                    </a:lnTo>
                    <a:lnTo>
                      <a:pt x="1041" y="877"/>
                    </a:lnTo>
                    <a:lnTo>
                      <a:pt x="1093" y="1011"/>
                    </a:lnTo>
                    <a:lnTo>
                      <a:pt x="1094" y="1017"/>
                    </a:lnTo>
                    <a:lnTo>
                      <a:pt x="1094" y="1023"/>
                    </a:lnTo>
                    <a:lnTo>
                      <a:pt x="1093" y="1028"/>
                    </a:lnTo>
                    <a:lnTo>
                      <a:pt x="1088" y="1032"/>
                    </a:lnTo>
                    <a:lnTo>
                      <a:pt x="1082" y="1036"/>
                    </a:lnTo>
                    <a:lnTo>
                      <a:pt x="1073" y="1039"/>
                    </a:lnTo>
                    <a:lnTo>
                      <a:pt x="1060" y="1041"/>
                    </a:lnTo>
                    <a:lnTo>
                      <a:pt x="1044" y="1042"/>
                    </a:lnTo>
                    <a:lnTo>
                      <a:pt x="590" y="1042"/>
                    </a:lnTo>
                    <a:lnTo>
                      <a:pt x="590" y="764"/>
                    </a:lnTo>
                    <a:lnTo>
                      <a:pt x="620" y="764"/>
                    </a:lnTo>
                    <a:lnTo>
                      <a:pt x="597" y="744"/>
                    </a:lnTo>
                    <a:lnTo>
                      <a:pt x="595" y="741"/>
                    </a:lnTo>
                    <a:lnTo>
                      <a:pt x="590" y="740"/>
                    </a:lnTo>
                    <a:lnTo>
                      <a:pt x="590" y="720"/>
                    </a:lnTo>
                    <a:lnTo>
                      <a:pt x="600" y="721"/>
                    </a:lnTo>
                    <a:lnTo>
                      <a:pt x="608" y="723"/>
                    </a:lnTo>
                    <a:lnTo>
                      <a:pt x="615" y="727"/>
                    </a:lnTo>
                    <a:lnTo>
                      <a:pt x="620" y="731"/>
                    </a:lnTo>
                    <a:lnTo>
                      <a:pt x="658" y="764"/>
                    </a:lnTo>
                    <a:lnTo>
                      <a:pt x="828" y="764"/>
                    </a:lnTo>
                    <a:lnTo>
                      <a:pt x="839" y="764"/>
                    </a:lnTo>
                    <a:lnTo>
                      <a:pt x="849" y="764"/>
                    </a:lnTo>
                    <a:lnTo>
                      <a:pt x="860" y="765"/>
                    </a:lnTo>
                    <a:lnTo>
                      <a:pt x="871" y="767"/>
                    </a:lnTo>
                    <a:lnTo>
                      <a:pt x="811" y="715"/>
                    </a:lnTo>
                    <a:lnTo>
                      <a:pt x="590" y="715"/>
                    </a:lnTo>
                    <a:lnTo>
                      <a:pt x="590" y="644"/>
                    </a:lnTo>
                    <a:lnTo>
                      <a:pt x="730" y="644"/>
                    </a:lnTo>
                    <a:lnTo>
                      <a:pt x="691" y="644"/>
                    </a:lnTo>
                    <a:lnTo>
                      <a:pt x="656" y="641"/>
                    </a:lnTo>
                    <a:lnTo>
                      <a:pt x="621" y="639"/>
                    </a:lnTo>
                    <a:lnTo>
                      <a:pt x="590" y="635"/>
                    </a:lnTo>
                    <a:lnTo>
                      <a:pt x="590" y="300"/>
                    </a:lnTo>
                    <a:lnTo>
                      <a:pt x="818" y="371"/>
                    </a:lnTo>
                    <a:lnTo>
                      <a:pt x="1199" y="371"/>
                    </a:lnTo>
                    <a:lnTo>
                      <a:pt x="1206" y="377"/>
                    </a:lnTo>
                    <a:lnTo>
                      <a:pt x="1259" y="377"/>
                    </a:lnTo>
                    <a:lnTo>
                      <a:pt x="1263" y="375"/>
                    </a:lnTo>
                    <a:lnTo>
                      <a:pt x="1265" y="375"/>
                    </a:lnTo>
                    <a:lnTo>
                      <a:pt x="1283" y="371"/>
                    </a:lnTo>
                    <a:lnTo>
                      <a:pt x="1300" y="367"/>
                    </a:lnTo>
                    <a:lnTo>
                      <a:pt x="1334" y="365"/>
                    </a:lnTo>
                    <a:lnTo>
                      <a:pt x="1334" y="432"/>
                    </a:lnTo>
                    <a:lnTo>
                      <a:pt x="1332" y="431"/>
                    </a:lnTo>
                    <a:lnTo>
                      <a:pt x="1332" y="432"/>
                    </a:lnTo>
                    <a:lnTo>
                      <a:pt x="1334" y="432"/>
                    </a:lnTo>
                    <a:lnTo>
                      <a:pt x="1334" y="504"/>
                    </a:lnTo>
                    <a:lnTo>
                      <a:pt x="1183" y="504"/>
                    </a:lnTo>
                    <a:lnTo>
                      <a:pt x="1163" y="502"/>
                    </a:lnTo>
                    <a:lnTo>
                      <a:pt x="1143" y="500"/>
                    </a:lnTo>
                    <a:lnTo>
                      <a:pt x="1123" y="496"/>
                    </a:lnTo>
                    <a:lnTo>
                      <a:pt x="1102" y="493"/>
                    </a:lnTo>
                    <a:lnTo>
                      <a:pt x="1085" y="487"/>
                    </a:lnTo>
                    <a:lnTo>
                      <a:pt x="1069" y="481"/>
                    </a:lnTo>
                    <a:lnTo>
                      <a:pt x="1056" y="475"/>
                    </a:lnTo>
                    <a:lnTo>
                      <a:pt x="1045" y="468"/>
                    </a:lnTo>
                    <a:lnTo>
                      <a:pt x="1045" y="468"/>
                    </a:lnTo>
                    <a:lnTo>
                      <a:pt x="1042" y="463"/>
                    </a:lnTo>
                    <a:lnTo>
                      <a:pt x="1039" y="460"/>
                    </a:lnTo>
                    <a:lnTo>
                      <a:pt x="1038" y="455"/>
                    </a:lnTo>
                    <a:lnTo>
                      <a:pt x="1038" y="451"/>
                    </a:lnTo>
                    <a:lnTo>
                      <a:pt x="1039" y="448"/>
                    </a:lnTo>
                    <a:lnTo>
                      <a:pt x="1043" y="444"/>
                    </a:lnTo>
                    <a:lnTo>
                      <a:pt x="1048" y="442"/>
                    </a:lnTo>
                    <a:lnTo>
                      <a:pt x="1052" y="439"/>
                    </a:lnTo>
                    <a:lnTo>
                      <a:pt x="871" y="439"/>
                    </a:lnTo>
                    <a:lnTo>
                      <a:pt x="845" y="438"/>
                    </a:lnTo>
                    <a:lnTo>
                      <a:pt x="820" y="436"/>
                    </a:lnTo>
                    <a:lnTo>
                      <a:pt x="796" y="434"/>
                    </a:lnTo>
                    <a:lnTo>
                      <a:pt x="774" y="429"/>
                    </a:lnTo>
                    <a:lnTo>
                      <a:pt x="739" y="419"/>
                    </a:lnTo>
                    <a:lnTo>
                      <a:pt x="711" y="412"/>
                    </a:lnTo>
                    <a:lnTo>
                      <a:pt x="628" y="387"/>
                    </a:lnTo>
                    <a:lnTo>
                      <a:pt x="780" y="548"/>
                    </a:lnTo>
                    <a:lnTo>
                      <a:pt x="1259" y="548"/>
                    </a:lnTo>
                    <a:lnTo>
                      <a:pt x="1279" y="549"/>
                    </a:lnTo>
                    <a:lnTo>
                      <a:pt x="1298" y="550"/>
                    </a:lnTo>
                    <a:lnTo>
                      <a:pt x="1316" y="551"/>
                    </a:lnTo>
                    <a:lnTo>
                      <a:pt x="1334" y="554"/>
                    </a:lnTo>
                    <a:lnTo>
                      <a:pt x="1334" y="698"/>
                    </a:lnTo>
                    <a:lnTo>
                      <a:pt x="1258" y="644"/>
                    </a:lnTo>
                    <a:lnTo>
                      <a:pt x="1115" y="644"/>
                    </a:lnTo>
                    <a:lnTo>
                      <a:pt x="1136" y="645"/>
                    </a:lnTo>
                    <a:lnTo>
                      <a:pt x="1156" y="647"/>
                    </a:lnTo>
                    <a:lnTo>
                      <a:pt x="1176" y="650"/>
                    </a:lnTo>
                    <a:lnTo>
                      <a:pt x="1195" y="654"/>
                    </a:lnTo>
                    <a:lnTo>
                      <a:pt x="1213" y="659"/>
                    </a:lnTo>
                    <a:lnTo>
                      <a:pt x="1228" y="666"/>
                    </a:lnTo>
                    <a:lnTo>
                      <a:pt x="1243" y="672"/>
                    </a:lnTo>
                    <a:lnTo>
                      <a:pt x="1252" y="679"/>
                    </a:lnTo>
                    <a:lnTo>
                      <a:pt x="1252" y="679"/>
                    </a:lnTo>
                    <a:lnTo>
                      <a:pt x="1256" y="683"/>
                    </a:lnTo>
                    <a:lnTo>
                      <a:pt x="1258" y="687"/>
                    </a:lnTo>
                    <a:lnTo>
                      <a:pt x="1260" y="690"/>
                    </a:lnTo>
                    <a:lnTo>
                      <a:pt x="1260" y="694"/>
                    </a:lnTo>
                    <a:lnTo>
                      <a:pt x="1260" y="696"/>
                    </a:lnTo>
                    <a:lnTo>
                      <a:pt x="1258" y="700"/>
                    </a:lnTo>
                    <a:lnTo>
                      <a:pt x="1256" y="702"/>
                    </a:lnTo>
                    <a:lnTo>
                      <a:pt x="1252" y="704"/>
                    </a:lnTo>
                    <a:lnTo>
                      <a:pt x="1244" y="709"/>
                    </a:lnTo>
                    <a:lnTo>
                      <a:pt x="1231" y="713"/>
                    </a:lnTo>
                    <a:lnTo>
                      <a:pt x="1215" y="714"/>
                    </a:lnTo>
                    <a:lnTo>
                      <a:pt x="1196" y="715"/>
                    </a:lnTo>
                    <a:lnTo>
                      <a:pt x="879" y="715"/>
                    </a:lnTo>
                    <a:lnTo>
                      <a:pt x="1038" y="854"/>
                    </a:lnTo>
                    <a:close/>
                    <a:moveTo>
                      <a:pt x="1334" y="554"/>
                    </a:moveTo>
                    <a:lnTo>
                      <a:pt x="1334" y="698"/>
                    </a:lnTo>
                    <a:lnTo>
                      <a:pt x="1507" y="823"/>
                    </a:lnTo>
                    <a:lnTo>
                      <a:pt x="1517" y="828"/>
                    </a:lnTo>
                    <a:lnTo>
                      <a:pt x="1528" y="831"/>
                    </a:lnTo>
                    <a:lnTo>
                      <a:pt x="1540" y="835"/>
                    </a:lnTo>
                    <a:lnTo>
                      <a:pt x="1553" y="837"/>
                    </a:lnTo>
                    <a:lnTo>
                      <a:pt x="1555" y="847"/>
                    </a:lnTo>
                    <a:lnTo>
                      <a:pt x="1559" y="855"/>
                    </a:lnTo>
                    <a:lnTo>
                      <a:pt x="1563" y="864"/>
                    </a:lnTo>
                    <a:lnTo>
                      <a:pt x="1568" y="870"/>
                    </a:lnTo>
                    <a:lnTo>
                      <a:pt x="1578" y="878"/>
                    </a:lnTo>
                    <a:lnTo>
                      <a:pt x="1587" y="885"/>
                    </a:lnTo>
                    <a:lnTo>
                      <a:pt x="1592" y="887"/>
                    </a:lnTo>
                    <a:lnTo>
                      <a:pt x="1597" y="890"/>
                    </a:lnTo>
                    <a:lnTo>
                      <a:pt x="1601" y="891"/>
                    </a:lnTo>
                    <a:lnTo>
                      <a:pt x="1606" y="892"/>
                    </a:lnTo>
                    <a:lnTo>
                      <a:pt x="1662" y="894"/>
                    </a:lnTo>
                    <a:lnTo>
                      <a:pt x="1668" y="893"/>
                    </a:lnTo>
                    <a:lnTo>
                      <a:pt x="1671" y="892"/>
                    </a:lnTo>
                    <a:lnTo>
                      <a:pt x="1671" y="889"/>
                    </a:lnTo>
                    <a:lnTo>
                      <a:pt x="1670" y="885"/>
                    </a:lnTo>
                    <a:lnTo>
                      <a:pt x="1695" y="886"/>
                    </a:lnTo>
                    <a:lnTo>
                      <a:pt x="1732" y="891"/>
                    </a:lnTo>
                    <a:lnTo>
                      <a:pt x="1776" y="897"/>
                    </a:lnTo>
                    <a:lnTo>
                      <a:pt x="1825" y="900"/>
                    </a:lnTo>
                    <a:lnTo>
                      <a:pt x="1981" y="906"/>
                    </a:lnTo>
                    <a:lnTo>
                      <a:pt x="2008" y="906"/>
                    </a:lnTo>
                    <a:lnTo>
                      <a:pt x="2033" y="905"/>
                    </a:lnTo>
                    <a:lnTo>
                      <a:pt x="2043" y="903"/>
                    </a:lnTo>
                    <a:lnTo>
                      <a:pt x="2050" y="900"/>
                    </a:lnTo>
                    <a:lnTo>
                      <a:pt x="2052" y="898"/>
                    </a:lnTo>
                    <a:lnTo>
                      <a:pt x="2053" y="897"/>
                    </a:lnTo>
                    <a:lnTo>
                      <a:pt x="2053" y="894"/>
                    </a:lnTo>
                    <a:lnTo>
                      <a:pt x="2050" y="892"/>
                    </a:lnTo>
                    <a:lnTo>
                      <a:pt x="2047" y="890"/>
                    </a:lnTo>
                    <a:lnTo>
                      <a:pt x="2042" y="887"/>
                    </a:lnTo>
                    <a:lnTo>
                      <a:pt x="2035" y="885"/>
                    </a:lnTo>
                    <a:lnTo>
                      <a:pt x="2027" y="883"/>
                    </a:lnTo>
                    <a:lnTo>
                      <a:pt x="2005" y="879"/>
                    </a:lnTo>
                    <a:lnTo>
                      <a:pt x="1979" y="874"/>
                    </a:lnTo>
                    <a:lnTo>
                      <a:pt x="1952" y="871"/>
                    </a:lnTo>
                    <a:lnTo>
                      <a:pt x="1922" y="867"/>
                    </a:lnTo>
                    <a:lnTo>
                      <a:pt x="1891" y="864"/>
                    </a:lnTo>
                    <a:lnTo>
                      <a:pt x="1863" y="860"/>
                    </a:lnTo>
                    <a:lnTo>
                      <a:pt x="1840" y="856"/>
                    </a:lnTo>
                    <a:lnTo>
                      <a:pt x="1815" y="851"/>
                    </a:lnTo>
                    <a:lnTo>
                      <a:pt x="1789" y="845"/>
                    </a:lnTo>
                    <a:lnTo>
                      <a:pt x="1762" y="837"/>
                    </a:lnTo>
                    <a:lnTo>
                      <a:pt x="1770" y="835"/>
                    </a:lnTo>
                    <a:lnTo>
                      <a:pt x="1774" y="831"/>
                    </a:lnTo>
                    <a:lnTo>
                      <a:pt x="1775" y="829"/>
                    </a:lnTo>
                    <a:lnTo>
                      <a:pt x="1775" y="828"/>
                    </a:lnTo>
                    <a:lnTo>
                      <a:pt x="1772" y="826"/>
                    </a:lnTo>
                    <a:lnTo>
                      <a:pt x="1770" y="823"/>
                    </a:lnTo>
                    <a:lnTo>
                      <a:pt x="1440" y="589"/>
                    </a:lnTo>
                    <a:lnTo>
                      <a:pt x="1437" y="588"/>
                    </a:lnTo>
                    <a:lnTo>
                      <a:pt x="1436" y="587"/>
                    </a:lnTo>
                    <a:lnTo>
                      <a:pt x="1428" y="582"/>
                    </a:lnTo>
                    <a:lnTo>
                      <a:pt x="1417" y="577"/>
                    </a:lnTo>
                    <a:lnTo>
                      <a:pt x="1406" y="573"/>
                    </a:lnTo>
                    <a:lnTo>
                      <a:pt x="1395" y="568"/>
                    </a:lnTo>
                    <a:lnTo>
                      <a:pt x="1382" y="563"/>
                    </a:lnTo>
                    <a:lnTo>
                      <a:pt x="1366" y="559"/>
                    </a:lnTo>
                    <a:lnTo>
                      <a:pt x="1351" y="556"/>
                    </a:lnTo>
                    <a:lnTo>
                      <a:pt x="1334" y="554"/>
                    </a:lnTo>
                    <a:close/>
                    <a:moveTo>
                      <a:pt x="2320" y="375"/>
                    </a:moveTo>
                    <a:lnTo>
                      <a:pt x="2314" y="371"/>
                    </a:lnTo>
                    <a:lnTo>
                      <a:pt x="2320" y="371"/>
                    </a:lnTo>
                    <a:lnTo>
                      <a:pt x="2320" y="375"/>
                    </a:lnTo>
                    <a:close/>
                    <a:moveTo>
                      <a:pt x="1334" y="365"/>
                    </a:moveTo>
                    <a:lnTo>
                      <a:pt x="1334" y="432"/>
                    </a:lnTo>
                    <a:lnTo>
                      <a:pt x="1338" y="432"/>
                    </a:lnTo>
                    <a:lnTo>
                      <a:pt x="1334" y="432"/>
                    </a:lnTo>
                    <a:lnTo>
                      <a:pt x="1334" y="504"/>
                    </a:lnTo>
                    <a:lnTo>
                      <a:pt x="1688" y="504"/>
                    </a:lnTo>
                    <a:lnTo>
                      <a:pt x="2164" y="918"/>
                    </a:lnTo>
                    <a:lnTo>
                      <a:pt x="2320" y="918"/>
                    </a:lnTo>
                    <a:lnTo>
                      <a:pt x="2320" y="689"/>
                    </a:lnTo>
                    <a:lnTo>
                      <a:pt x="2107" y="504"/>
                    </a:lnTo>
                    <a:lnTo>
                      <a:pt x="2320" y="504"/>
                    </a:lnTo>
                    <a:lnTo>
                      <a:pt x="2320" y="432"/>
                    </a:lnTo>
                    <a:lnTo>
                      <a:pt x="2318" y="432"/>
                    </a:lnTo>
                    <a:lnTo>
                      <a:pt x="2320" y="432"/>
                    </a:lnTo>
                    <a:lnTo>
                      <a:pt x="2320" y="377"/>
                    </a:lnTo>
                    <a:lnTo>
                      <a:pt x="2267" y="377"/>
                    </a:lnTo>
                    <a:lnTo>
                      <a:pt x="2263" y="375"/>
                    </a:lnTo>
                    <a:lnTo>
                      <a:pt x="2258" y="375"/>
                    </a:lnTo>
                    <a:lnTo>
                      <a:pt x="2244" y="373"/>
                    </a:lnTo>
                    <a:lnTo>
                      <a:pt x="2230" y="371"/>
                    </a:lnTo>
                    <a:lnTo>
                      <a:pt x="2217" y="368"/>
                    </a:lnTo>
                    <a:lnTo>
                      <a:pt x="2207" y="367"/>
                    </a:lnTo>
                    <a:lnTo>
                      <a:pt x="2104" y="361"/>
                    </a:lnTo>
                    <a:lnTo>
                      <a:pt x="2105" y="363"/>
                    </a:lnTo>
                    <a:lnTo>
                      <a:pt x="2110" y="367"/>
                    </a:lnTo>
                    <a:lnTo>
                      <a:pt x="2117" y="371"/>
                    </a:lnTo>
                    <a:lnTo>
                      <a:pt x="2129" y="374"/>
                    </a:lnTo>
                    <a:lnTo>
                      <a:pt x="2099" y="374"/>
                    </a:lnTo>
                    <a:lnTo>
                      <a:pt x="2090" y="375"/>
                    </a:lnTo>
                    <a:lnTo>
                      <a:pt x="2084" y="377"/>
                    </a:lnTo>
                    <a:lnTo>
                      <a:pt x="2082" y="378"/>
                    </a:lnTo>
                    <a:lnTo>
                      <a:pt x="2082" y="379"/>
                    </a:lnTo>
                    <a:lnTo>
                      <a:pt x="2082" y="380"/>
                    </a:lnTo>
                    <a:lnTo>
                      <a:pt x="2085" y="381"/>
                    </a:lnTo>
                    <a:lnTo>
                      <a:pt x="2090" y="385"/>
                    </a:lnTo>
                    <a:lnTo>
                      <a:pt x="2095" y="387"/>
                    </a:lnTo>
                    <a:lnTo>
                      <a:pt x="2105" y="388"/>
                    </a:lnTo>
                    <a:lnTo>
                      <a:pt x="2115" y="390"/>
                    </a:lnTo>
                    <a:lnTo>
                      <a:pt x="2112" y="390"/>
                    </a:lnTo>
                    <a:lnTo>
                      <a:pt x="2110" y="392"/>
                    </a:lnTo>
                    <a:lnTo>
                      <a:pt x="2110" y="393"/>
                    </a:lnTo>
                    <a:lnTo>
                      <a:pt x="2111" y="396"/>
                    </a:lnTo>
                    <a:lnTo>
                      <a:pt x="2116" y="398"/>
                    </a:lnTo>
                    <a:lnTo>
                      <a:pt x="2120" y="400"/>
                    </a:lnTo>
                    <a:lnTo>
                      <a:pt x="2128" y="403"/>
                    </a:lnTo>
                    <a:lnTo>
                      <a:pt x="2135" y="404"/>
                    </a:lnTo>
                    <a:lnTo>
                      <a:pt x="2143" y="405"/>
                    </a:lnTo>
                    <a:lnTo>
                      <a:pt x="2139" y="406"/>
                    </a:lnTo>
                    <a:lnTo>
                      <a:pt x="2138" y="409"/>
                    </a:lnTo>
                    <a:lnTo>
                      <a:pt x="2139" y="410"/>
                    </a:lnTo>
                    <a:lnTo>
                      <a:pt x="2142" y="412"/>
                    </a:lnTo>
                    <a:lnTo>
                      <a:pt x="2147" y="415"/>
                    </a:lnTo>
                    <a:lnTo>
                      <a:pt x="2153" y="417"/>
                    </a:lnTo>
                    <a:lnTo>
                      <a:pt x="2160" y="418"/>
                    </a:lnTo>
                    <a:lnTo>
                      <a:pt x="2167" y="419"/>
                    </a:lnTo>
                    <a:lnTo>
                      <a:pt x="2164" y="420"/>
                    </a:lnTo>
                    <a:lnTo>
                      <a:pt x="2164" y="423"/>
                    </a:lnTo>
                    <a:lnTo>
                      <a:pt x="2166" y="424"/>
                    </a:lnTo>
                    <a:lnTo>
                      <a:pt x="2168" y="426"/>
                    </a:lnTo>
                    <a:lnTo>
                      <a:pt x="2175" y="430"/>
                    </a:lnTo>
                    <a:lnTo>
                      <a:pt x="2186" y="432"/>
                    </a:lnTo>
                    <a:lnTo>
                      <a:pt x="2027" y="432"/>
                    </a:lnTo>
                    <a:lnTo>
                      <a:pt x="1606" y="432"/>
                    </a:lnTo>
                    <a:lnTo>
                      <a:pt x="1469" y="432"/>
                    </a:lnTo>
                    <a:lnTo>
                      <a:pt x="1472" y="431"/>
                    </a:lnTo>
                    <a:lnTo>
                      <a:pt x="1473" y="430"/>
                    </a:lnTo>
                    <a:lnTo>
                      <a:pt x="1474" y="428"/>
                    </a:lnTo>
                    <a:lnTo>
                      <a:pt x="1473" y="426"/>
                    </a:lnTo>
                    <a:lnTo>
                      <a:pt x="1468" y="423"/>
                    </a:lnTo>
                    <a:lnTo>
                      <a:pt x="1459" y="419"/>
                    </a:lnTo>
                    <a:lnTo>
                      <a:pt x="1463" y="418"/>
                    </a:lnTo>
                    <a:lnTo>
                      <a:pt x="1467" y="417"/>
                    </a:lnTo>
                    <a:lnTo>
                      <a:pt x="1468" y="415"/>
                    </a:lnTo>
                    <a:lnTo>
                      <a:pt x="1467" y="412"/>
                    </a:lnTo>
                    <a:lnTo>
                      <a:pt x="1465" y="410"/>
                    </a:lnTo>
                    <a:lnTo>
                      <a:pt x="1461" y="409"/>
                    </a:lnTo>
                    <a:lnTo>
                      <a:pt x="1455" y="406"/>
                    </a:lnTo>
                    <a:lnTo>
                      <a:pt x="1448" y="405"/>
                    </a:lnTo>
                    <a:lnTo>
                      <a:pt x="1455" y="404"/>
                    </a:lnTo>
                    <a:lnTo>
                      <a:pt x="1459" y="403"/>
                    </a:lnTo>
                    <a:lnTo>
                      <a:pt x="1461" y="400"/>
                    </a:lnTo>
                    <a:lnTo>
                      <a:pt x="1461" y="398"/>
                    </a:lnTo>
                    <a:lnTo>
                      <a:pt x="1460" y="396"/>
                    </a:lnTo>
                    <a:lnTo>
                      <a:pt x="1458" y="393"/>
                    </a:lnTo>
                    <a:lnTo>
                      <a:pt x="1452" y="392"/>
                    </a:lnTo>
                    <a:lnTo>
                      <a:pt x="1446" y="390"/>
                    </a:lnTo>
                    <a:lnTo>
                      <a:pt x="1443" y="390"/>
                    </a:lnTo>
                    <a:lnTo>
                      <a:pt x="1450" y="388"/>
                    </a:lnTo>
                    <a:lnTo>
                      <a:pt x="1455" y="387"/>
                    </a:lnTo>
                    <a:lnTo>
                      <a:pt x="1456" y="386"/>
                    </a:lnTo>
                    <a:lnTo>
                      <a:pt x="1456" y="385"/>
                    </a:lnTo>
                    <a:lnTo>
                      <a:pt x="1456" y="384"/>
                    </a:lnTo>
                    <a:lnTo>
                      <a:pt x="1455" y="381"/>
                    </a:lnTo>
                    <a:lnTo>
                      <a:pt x="1450" y="379"/>
                    </a:lnTo>
                    <a:lnTo>
                      <a:pt x="1443" y="377"/>
                    </a:lnTo>
                    <a:lnTo>
                      <a:pt x="1434" y="375"/>
                    </a:lnTo>
                    <a:lnTo>
                      <a:pt x="1423" y="374"/>
                    </a:lnTo>
                    <a:lnTo>
                      <a:pt x="1393" y="374"/>
                    </a:lnTo>
                    <a:lnTo>
                      <a:pt x="1396" y="373"/>
                    </a:lnTo>
                    <a:lnTo>
                      <a:pt x="1397" y="371"/>
                    </a:lnTo>
                    <a:lnTo>
                      <a:pt x="1397" y="369"/>
                    </a:lnTo>
                    <a:lnTo>
                      <a:pt x="1396" y="367"/>
                    </a:lnTo>
                    <a:lnTo>
                      <a:pt x="1392" y="363"/>
                    </a:lnTo>
                    <a:lnTo>
                      <a:pt x="1387" y="361"/>
                    </a:lnTo>
                    <a:lnTo>
                      <a:pt x="1334" y="365"/>
                    </a:lnTo>
                    <a:close/>
                    <a:moveTo>
                      <a:pt x="1334" y="904"/>
                    </a:moveTo>
                    <a:lnTo>
                      <a:pt x="1345" y="908"/>
                    </a:lnTo>
                    <a:lnTo>
                      <a:pt x="1357" y="911"/>
                    </a:lnTo>
                    <a:lnTo>
                      <a:pt x="1366" y="915"/>
                    </a:lnTo>
                    <a:lnTo>
                      <a:pt x="1377" y="918"/>
                    </a:lnTo>
                    <a:lnTo>
                      <a:pt x="1334" y="918"/>
                    </a:lnTo>
                    <a:lnTo>
                      <a:pt x="1334" y="904"/>
                    </a:lnTo>
                    <a:close/>
                    <a:moveTo>
                      <a:pt x="2320" y="689"/>
                    </a:moveTo>
                    <a:lnTo>
                      <a:pt x="2320" y="918"/>
                    </a:lnTo>
                    <a:lnTo>
                      <a:pt x="2584" y="918"/>
                    </a:lnTo>
                    <a:lnTo>
                      <a:pt x="2320" y="689"/>
                    </a:lnTo>
                    <a:close/>
                    <a:moveTo>
                      <a:pt x="2320" y="377"/>
                    </a:moveTo>
                    <a:lnTo>
                      <a:pt x="2321" y="377"/>
                    </a:lnTo>
                    <a:lnTo>
                      <a:pt x="2320" y="375"/>
                    </a:lnTo>
                    <a:lnTo>
                      <a:pt x="2320" y="371"/>
                    </a:lnTo>
                    <a:lnTo>
                      <a:pt x="2693" y="371"/>
                    </a:lnTo>
                    <a:lnTo>
                      <a:pt x="2780" y="285"/>
                    </a:lnTo>
                    <a:lnTo>
                      <a:pt x="2756" y="268"/>
                    </a:lnTo>
                    <a:lnTo>
                      <a:pt x="2767" y="260"/>
                    </a:lnTo>
                    <a:lnTo>
                      <a:pt x="2678" y="202"/>
                    </a:lnTo>
                    <a:lnTo>
                      <a:pt x="2651" y="203"/>
                    </a:lnTo>
                    <a:lnTo>
                      <a:pt x="2625" y="204"/>
                    </a:lnTo>
                    <a:lnTo>
                      <a:pt x="2599" y="203"/>
                    </a:lnTo>
                    <a:lnTo>
                      <a:pt x="2573" y="201"/>
                    </a:lnTo>
                    <a:lnTo>
                      <a:pt x="2556" y="198"/>
                    </a:lnTo>
                    <a:lnTo>
                      <a:pt x="2539" y="196"/>
                    </a:lnTo>
                    <a:lnTo>
                      <a:pt x="2521" y="191"/>
                    </a:lnTo>
                    <a:lnTo>
                      <a:pt x="2503" y="186"/>
                    </a:lnTo>
                    <a:lnTo>
                      <a:pt x="2486" y="179"/>
                    </a:lnTo>
                    <a:lnTo>
                      <a:pt x="2470" y="173"/>
                    </a:lnTo>
                    <a:lnTo>
                      <a:pt x="2453" y="165"/>
                    </a:lnTo>
                    <a:lnTo>
                      <a:pt x="2436" y="158"/>
                    </a:lnTo>
                    <a:lnTo>
                      <a:pt x="2421" y="148"/>
                    </a:lnTo>
                    <a:lnTo>
                      <a:pt x="2407" y="140"/>
                    </a:lnTo>
                    <a:lnTo>
                      <a:pt x="2394" y="131"/>
                    </a:lnTo>
                    <a:lnTo>
                      <a:pt x="2382" y="121"/>
                    </a:lnTo>
                    <a:lnTo>
                      <a:pt x="2370" y="112"/>
                    </a:lnTo>
                    <a:lnTo>
                      <a:pt x="2360" y="101"/>
                    </a:lnTo>
                    <a:lnTo>
                      <a:pt x="2352" y="91"/>
                    </a:lnTo>
                    <a:lnTo>
                      <a:pt x="2345" y="82"/>
                    </a:lnTo>
                    <a:lnTo>
                      <a:pt x="2339" y="72"/>
                    </a:lnTo>
                    <a:lnTo>
                      <a:pt x="2335" y="63"/>
                    </a:lnTo>
                    <a:lnTo>
                      <a:pt x="2334" y="55"/>
                    </a:lnTo>
                    <a:lnTo>
                      <a:pt x="2335" y="45"/>
                    </a:lnTo>
                    <a:lnTo>
                      <a:pt x="2338" y="38"/>
                    </a:lnTo>
                    <a:lnTo>
                      <a:pt x="2343" y="30"/>
                    </a:lnTo>
                    <a:lnTo>
                      <a:pt x="2350" y="24"/>
                    </a:lnTo>
                    <a:lnTo>
                      <a:pt x="2359" y="18"/>
                    </a:lnTo>
                    <a:lnTo>
                      <a:pt x="2372" y="12"/>
                    </a:lnTo>
                    <a:lnTo>
                      <a:pt x="2388" y="8"/>
                    </a:lnTo>
                    <a:lnTo>
                      <a:pt x="2406" y="5"/>
                    </a:lnTo>
                    <a:lnTo>
                      <a:pt x="2427" y="2"/>
                    </a:lnTo>
                    <a:lnTo>
                      <a:pt x="2451" y="1"/>
                    </a:lnTo>
                    <a:lnTo>
                      <a:pt x="2479" y="1"/>
                    </a:lnTo>
                    <a:lnTo>
                      <a:pt x="2510" y="2"/>
                    </a:lnTo>
                    <a:lnTo>
                      <a:pt x="2545" y="6"/>
                    </a:lnTo>
                    <a:lnTo>
                      <a:pt x="2585" y="11"/>
                    </a:lnTo>
                    <a:lnTo>
                      <a:pt x="2623" y="17"/>
                    </a:lnTo>
                    <a:lnTo>
                      <a:pt x="2656" y="25"/>
                    </a:lnTo>
                    <a:lnTo>
                      <a:pt x="2687" y="33"/>
                    </a:lnTo>
                    <a:lnTo>
                      <a:pt x="2714" y="43"/>
                    </a:lnTo>
                    <a:lnTo>
                      <a:pt x="2737" y="53"/>
                    </a:lnTo>
                    <a:lnTo>
                      <a:pt x="2758" y="64"/>
                    </a:lnTo>
                    <a:lnTo>
                      <a:pt x="2775" y="76"/>
                    </a:lnTo>
                    <a:lnTo>
                      <a:pt x="2782" y="82"/>
                    </a:lnTo>
                    <a:lnTo>
                      <a:pt x="2788" y="88"/>
                    </a:lnTo>
                    <a:lnTo>
                      <a:pt x="2794" y="94"/>
                    </a:lnTo>
                    <a:lnTo>
                      <a:pt x="2799" y="100"/>
                    </a:lnTo>
                    <a:lnTo>
                      <a:pt x="2804" y="106"/>
                    </a:lnTo>
                    <a:lnTo>
                      <a:pt x="2806" y="112"/>
                    </a:lnTo>
                    <a:lnTo>
                      <a:pt x="2808" y="118"/>
                    </a:lnTo>
                    <a:lnTo>
                      <a:pt x="2811" y="123"/>
                    </a:lnTo>
                    <a:lnTo>
                      <a:pt x="2811" y="129"/>
                    </a:lnTo>
                    <a:lnTo>
                      <a:pt x="2812" y="135"/>
                    </a:lnTo>
                    <a:lnTo>
                      <a:pt x="2811" y="140"/>
                    </a:lnTo>
                    <a:lnTo>
                      <a:pt x="2809" y="146"/>
                    </a:lnTo>
                    <a:lnTo>
                      <a:pt x="2807" y="152"/>
                    </a:lnTo>
                    <a:lnTo>
                      <a:pt x="2804" y="157"/>
                    </a:lnTo>
                    <a:lnTo>
                      <a:pt x="2800" y="161"/>
                    </a:lnTo>
                    <a:lnTo>
                      <a:pt x="2795" y="166"/>
                    </a:lnTo>
                    <a:lnTo>
                      <a:pt x="2794" y="169"/>
                    </a:lnTo>
                    <a:lnTo>
                      <a:pt x="2792" y="170"/>
                    </a:lnTo>
                    <a:lnTo>
                      <a:pt x="2842" y="198"/>
                    </a:lnTo>
                    <a:lnTo>
                      <a:pt x="2855" y="188"/>
                    </a:lnTo>
                    <a:lnTo>
                      <a:pt x="2883" y="202"/>
                    </a:lnTo>
                    <a:lnTo>
                      <a:pt x="2883" y="202"/>
                    </a:lnTo>
                    <a:lnTo>
                      <a:pt x="2909" y="216"/>
                    </a:lnTo>
                    <a:lnTo>
                      <a:pt x="2990" y="249"/>
                    </a:lnTo>
                    <a:lnTo>
                      <a:pt x="3067" y="284"/>
                    </a:lnTo>
                    <a:lnTo>
                      <a:pt x="3141" y="319"/>
                    </a:lnTo>
                    <a:lnTo>
                      <a:pt x="3211" y="355"/>
                    </a:lnTo>
                    <a:lnTo>
                      <a:pt x="3279" y="392"/>
                    </a:lnTo>
                    <a:lnTo>
                      <a:pt x="3345" y="429"/>
                    </a:lnTo>
                    <a:lnTo>
                      <a:pt x="3409" y="466"/>
                    </a:lnTo>
                    <a:lnTo>
                      <a:pt x="3471" y="504"/>
                    </a:lnTo>
                    <a:lnTo>
                      <a:pt x="3339" y="388"/>
                    </a:lnTo>
                    <a:lnTo>
                      <a:pt x="3336" y="385"/>
                    </a:lnTo>
                    <a:lnTo>
                      <a:pt x="3333" y="381"/>
                    </a:lnTo>
                    <a:lnTo>
                      <a:pt x="3331" y="379"/>
                    </a:lnTo>
                    <a:lnTo>
                      <a:pt x="3331" y="375"/>
                    </a:lnTo>
                    <a:lnTo>
                      <a:pt x="3332" y="372"/>
                    </a:lnTo>
                    <a:lnTo>
                      <a:pt x="3333" y="369"/>
                    </a:lnTo>
                    <a:lnTo>
                      <a:pt x="3336" y="366"/>
                    </a:lnTo>
                    <a:lnTo>
                      <a:pt x="3339" y="363"/>
                    </a:lnTo>
                    <a:lnTo>
                      <a:pt x="3349" y="360"/>
                    </a:lnTo>
                    <a:lnTo>
                      <a:pt x="3361" y="356"/>
                    </a:lnTo>
                    <a:lnTo>
                      <a:pt x="3376" y="354"/>
                    </a:lnTo>
                    <a:lnTo>
                      <a:pt x="3395" y="354"/>
                    </a:lnTo>
                    <a:lnTo>
                      <a:pt x="3395" y="354"/>
                    </a:lnTo>
                    <a:lnTo>
                      <a:pt x="3415" y="354"/>
                    </a:lnTo>
                    <a:lnTo>
                      <a:pt x="3436" y="356"/>
                    </a:lnTo>
                    <a:lnTo>
                      <a:pt x="3456" y="360"/>
                    </a:lnTo>
                    <a:lnTo>
                      <a:pt x="3475" y="363"/>
                    </a:lnTo>
                    <a:lnTo>
                      <a:pt x="3493" y="369"/>
                    </a:lnTo>
                    <a:lnTo>
                      <a:pt x="3509" y="375"/>
                    </a:lnTo>
                    <a:lnTo>
                      <a:pt x="3522" y="381"/>
                    </a:lnTo>
                    <a:lnTo>
                      <a:pt x="3533" y="388"/>
                    </a:lnTo>
                    <a:lnTo>
                      <a:pt x="3655" y="496"/>
                    </a:lnTo>
                    <a:lnTo>
                      <a:pt x="3655" y="715"/>
                    </a:lnTo>
                    <a:lnTo>
                      <a:pt x="3491" y="715"/>
                    </a:lnTo>
                    <a:lnTo>
                      <a:pt x="3496" y="719"/>
                    </a:lnTo>
                    <a:lnTo>
                      <a:pt x="3655" y="719"/>
                    </a:lnTo>
                    <a:lnTo>
                      <a:pt x="3655" y="733"/>
                    </a:lnTo>
                    <a:lnTo>
                      <a:pt x="3548" y="733"/>
                    </a:lnTo>
                    <a:lnTo>
                      <a:pt x="3538" y="733"/>
                    </a:lnTo>
                    <a:lnTo>
                      <a:pt x="3531" y="735"/>
                    </a:lnTo>
                    <a:lnTo>
                      <a:pt x="3529" y="738"/>
                    </a:lnTo>
                    <a:lnTo>
                      <a:pt x="3528" y="740"/>
                    </a:lnTo>
                    <a:lnTo>
                      <a:pt x="3529" y="741"/>
                    </a:lnTo>
                    <a:lnTo>
                      <a:pt x="3531" y="744"/>
                    </a:lnTo>
                    <a:lnTo>
                      <a:pt x="3553" y="764"/>
                    </a:lnTo>
                    <a:lnTo>
                      <a:pt x="3655" y="764"/>
                    </a:lnTo>
                    <a:lnTo>
                      <a:pt x="3655" y="1037"/>
                    </a:lnTo>
                    <a:lnTo>
                      <a:pt x="3551" y="1037"/>
                    </a:lnTo>
                    <a:lnTo>
                      <a:pt x="3542" y="1037"/>
                    </a:lnTo>
                    <a:lnTo>
                      <a:pt x="3533" y="1033"/>
                    </a:lnTo>
                    <a:lnTo>
                      <a:pt x="3525" y="1030"/>
                    </a:lnTo>
                    <a:lnTo>
                      <a:pt x="3515" y="1025"/>
                    </a:lnTo>
                    <a:lnTo>
                      <a:pt x="3497" y="1012"/>
                    </a:lnTo>
                    <a:lnTo>
                      <a:pt x="3481" y="998"/>
                    </a:lnTo>
                    <a:lnTo>
                      <a:pt x="3451" y="967"/>
                    </a:lnTo>
                    <a:lnTo>
                      <a:pt x="3431" y="944"/>
                    </a:lnTo>
                    <a:lnTo>
                      <a:pt x="3426" y="942"/>
                    </a:lnTo>
                    <a:lnTo>
                      <a:pt x="3379" y="942"/>
                    </a:lnTo>
                    <a:lnTo>
                      <a:pt x="3381" y="935"/>
                    </a:lnTo>
                    <a:lnTo>
                      <a:pt x="3386" y="929"/>
                    </a:lnTo>
                    <a:lnTo>
                      <a:pt x="3392" y="923"/>
                    </a:lnTo>
                    <a:lnTo>
                      <a:pt x="3399" y="917"/>
                    </a:lnTo>
                    <a:lnTo>
                      <a:pt x="3298" y="793"/>
                    </a:lnTo>
                    <a:lnTo>
                      <a:pt x="3295" y="791"/>
                    </a:lnTo>
                    <a:lnTo>
                      <a:pt x="3294" y="788"/>
                    </a:lnTo>
                    <a:lnTo>
                      <a:pt x="3293" y="785"/>
                    </a:lnTo>
                    <a:lnTo>
                      <a:pt x="3293" y="782"/>
                    </a:lnTo>
                    <a:lnTo>
                      <a:pt x="3293" y="779"/>
                    </a:lnTo>
                    <a:lnTo>
                      <a:pt x="3295" y="777"/>
                    </a:lnTo>
                    <a:lnTo>
                      <a:pt x="3297" y="774"/>
                    </a:lnTo>
                    <a:lnTo>
                      <a:pt x="3299" y="772"/>
                    </a:lnTo>
                    <a:lnTo>
                      <a:pt x="3307" y="769"/>
                    </a:lnTo>
                    <a:lnTo>
                      <a:pt x="3317" y="766"/>
                    </a:lnTo>
                    <a:lnTo>
                      <a:pt x="3330" y="764"/>
                    </a:lnTo>
                    <a:lnTo>
                      <a:pt x="3345" y="764"/>
                    </a:lnTo>
                    <a:lnTo>
                      <a:pt x="3480" y="764"/>
                    </a:lnTo>
                    <a:lnTo>
                      <a:pt x="3425" y="715"/>
                    </a:lnTo>
                    <a:lnTo>
                      <a:pt x="3106" y="715"/>
                    </a:lnTo>
                    <a:lnTo>
                      <a:pt x="3086" y="714"/>
                    </a:lnTo>
                    <a:lnTo>
                      <a:pt x="3066" y="713"/>
                    </a:lnTo>
                    <a:lnTo>
                      <a:pt x="3046" y="709"/>
                    </a:lnTo>
                    <a:lnTo>
                      <a:pt x="3027" y="704"/>
                    </a:lnTo>
                    <a:lnTo>
                      <a:pt x="3009" y="700"/>
                    </a:lnTo>
                    <a:lnTo>
                      <a:pt x="2992" y="694"/>
                    </a:lnTo>
                    <a:lnTo>
                      <a:pt x="2979" y="687"/>
                    </a:lnTo>
                    <a:lnTo>
                      <a:pt x="2970" y="679"/>
                    </a:lnTo>
                    <a:lnTo>
                      <a:pt x="2970" y="679"/>
                    </a:lnTo>
                    <a:lnTo>
                      <a:pt x="2966" y="676"/>
                    </a:lnTo>
                    <a:lnTo>
                      <a:pt x="2964" y="672"/>
                    </a:lnTo>
                    <a:lnTo>
                      <a:pt x="2962" y="669"/>
                    </a:lnTo>
                    <a:lnTo>
                      <a:pt x="2962" y="666"/>
                    </a:lnTo>
                    <a:lnTo>
                      <a:pt x="2962" y="663"/>
                    </a:lnTo>
                    <a:lnTo>
                      <a:pt x="2964" y="659"/>
                    </a:lnTo>
                    <a:lnTo>
                      <a:pt x="2966" y="657"/>
                    </a:lnTo>
                    <a:lnTo>
                      <a:pt x="2969" y="654"/>
                    </a:lnTo>
                    <a:lnTo>
                      <a:pt x="2978" y="650"/>
                    </a:lnTo>
                    <a:lnTo>
                      <a:pt x="2991" y="647"/>
                    </a:lnTo>
                    <a:lnTo>
                      <a:pt x="3007" y="645"/>
                    </a:lnTo>
                    <a:lnTo>
                      <a:pt x="3026" y="644"/>
                    </a:lnTo>
                    <a:lnTo>
                      <a:pt x="2883" y="644"/>
                    </a:lnTo>
                    <a:lnTo>
                      <a:pt x="3042" y="823"/>
                    </a:lnTo>
                    <a:lnTo>
                      <a:pt x="3044" y="826"/>
                    </a:lnTo>
                    <a:lnTo>
                      <a:pt x="3045" y="828"/>
                    </a:lnTo>
                    <a:lnTo>
                      <a:pt x="3045" y="829"/>
                    </a:lnTo>
                    <a:lnTo>
                      <a:pt x="3045" y="831"/>
                    </a:lnTo>
                    <a:lnTo>
                      <a:pt x="3040" y="835"/>
                    </a:lnTo>
                    <a:lnTo>
                      <a:pt x="3034" y="837"/>
                    </a:lnTo>
                    <a:lnTo>
                      <a:pt x="3052" y="846"/>
                    </a:lnTo>
                    <a:lnTo>
                      <a:pt x="3068" y="853"/>
                    </a:lnTo>
                    <a:lnTo>
                      <a:pt x="3083" y="860"/>
                    </a:lnTo>
                    <a:lnTo>
                      <a:pt x="3092" y="866"/>
                    </a:lnTo>
                    <a:lnTo>
                      <a:pt x="3104" y="874"/>
                    </a:lnTo>
                    <a:lnTo>
                      <a:pt x="3112" y="881"/>
                    </a:lnTo>
                    <a:lnTo>
                      <a:pt x="3114" y="885"/>
                    </a:lnTo>
                    <a:lnTo>
                      <a:pt x="3115" y="886"/>
                    </a:lnTo>
                    <a:lnTo>
                      <a:pt x="3114" y="889"/>
                    </a:lnTo>
                    <a:lnTo>
                      <a:pt x="3109" y="889"/>
                    </a:lnTo>
                    <a:lnTo>
                      <a:pt x="3061" y="892"/>
                    </a:lnTo>
                    <a:lnTo>
                      <a:pt x="3054" y="892"/>
                    </a:lnTo>
                    <a:lnTo>
                      <a:pt x="3046" y="890"/>
                    </a:lnTo>
                    <a:lnTo>
                      <a:pt x="3039" y="887"/>
                    </a:lnTo>
                    <a:lnTo>
                      <a:pt x="3032" y="884"/>
                    </a:lnTo>
                    <a:lnTo>
                      <a:pt x="3022" y="885"/>
                    </a:lnTo>
                    <a:lnTo>
                      <a:pt x="3011" y="886"/>
                    </a:lnTo>
                    <a:lnTo>
                      <a:pt x="3000" y="889"/>
                    </a:lnTo>
                    <a:lnTo>
                      <a:pt x="2988" y="892"/>
                    </a:lnTo>
                    <a:lnTo>
                      <a:pt x="2973" y="894"/>
                    </a:lnTo>
                    <a:lnTo>
                      <a:pt x="2957" y="898"/>
                    </a:lnTo>
                    <a:lnTo>
                      <a:pt x="2939" y="900"/>
                    </a:lnTo>
                    <a:lnTo>
                      <a:pt x="2920" y="903"/>
                    </a:lnTo>
                    <a:lnTo>
                      <a:pt x="2783" y="912"/>
                    </a:lnTo>
                    <a:lnTo>
                      <a:pt x="2757" y="913"/>
                    </a:lnTo>
                    <a:lnTo>
                      <a:pt x="2729" y="912"/>
                    </a:lnTo>
                    <a:lnTo>
                      <a:pt x="2714" y="911"/>
                    </a:lnTo>
                    <a:lnTo>
                      <a:pt x="2700" y="909"/>
                    </a:lnTo>
                    <a:lnTo>
                      <a:pt x="2689" y="905"/>
                    </a:lnTo>
                    <a:lnTo>
                      <a:pt x="2680" y="900"/>
                    </a:lnTo>
                    <a:lnTo>
                      <a:pt x="2678" y="898"/>
                    </a:lnTo>
                    <a:lnTo>
                      <a:pt x="2678" y="896"/>
                    </a:lnTo>
                    <a:lnTo>
                      <a:pt x="2679" y="893"/>
                    </a:lnTo>
                    <a:lnTo>
                      <a:pt x="2681" y="891"/>
                    </a:lnTo>
                    <a:lnTo>
                      <a:pt x="2692" y="886"/>
                    </a:lnTo>
                    <a:lnTo>
                      <a:pt x="2706" y="883"/>
                    </a:lnTo>
                    <a:lnTo>
                      <a:pt x="2744" y="873"/>
                    </a:lnTo>
                    <a:lnTo>
                      <a:pt x="2783" y="865"/>
                    </a:lnTo>
                    <a:lnTo>
                      <a:pt x="2796" y="860"/>
                    </a:lnTo>
                    <a:lnTo>
                      <a:pt x="2809" y="854"/>
                    </a:lnTo>
                    <a:lnTo>
                      <a:pt x="2819" y="847"/>
                    </a:lnTo>
                    <a:lnTo>
                      <a:pt x="2827" y="839"/>
                    </a:lnTo>
                    <a:lnTo>
                      <a:pt x="2813" y="836"/>
                    </a:lnTo>
                    <a:lnTo>
                      <a:pt x="2799" y="833"/>
                    </a:lnTo>
                    <a:lnTo>
                      <a:pt x="2793" y="830"/>
                    </a:lnTo>
                    <a:lnTo>
                      <a:pt x="2787" y="828"/>
                    </a:lnTo>
                    <a:lnTo>
                      <a:pt x="2783" y="826"/>
                    </a:lnTo>
                    <a:lnTo>
                      <a:pt x="2780" y="823"/>
                    </a:lnTo>
                    <a:lnTo>
                      <a:pt x="2579" y="592"/>
                    </a:lnTo>
                    <a:lnTo>
                      <a:pt x="2574" y="588"/>
                    </a:lnTo>
                    <a:lnTo>
                      <a:pt x="2572" y="583"/>
                    </a:lnTo>
                    <a:lnTo>
                      <a:pt x="2570" y="580"/>
                    </a:lnTo>
                    <a:lnTo>
                      <a:pt x="2568" y="576"/>
                    </a:lnTo>
                    <a:lnTo>
                      <a:pt x="2570" y="571"/>
                    </a:lnTo>
                    <a:lnTo>
                      <a:pt x="2571" y="568"/>
                    </a:lnTo>
                    <a:lnTo>
                      <a:pt x="2573" y="564"/>
                    </a:lnTo>
                    <a:lnTo>
                      <a:pt x="2578" y="562"/>
                    </a:lnTo>
                    <a:lnTo>
                      <a:pt x="2583" y="558"/>
                    </a:lnTo>
                    <a:lnTo>
                      <a:pt x="2590" y="556"/>
                    </a:lnTo>
                    <a:lnTo>
                      <a:pt x="2598" y="554"/>
                    </a:lnTo>
                    <a:lnTo>
                      <a:pt x="2608" y="551"/>
                    </a:lnTo>
                    <a:lnTo>
                      <a:pt x="2631" y="549"/>
                    </a:lnTo>
                    <a:lnTo>
                      <a:pt x="2661" y="548"/>
                    </a:lnTo>
                    <a:lnTo>
                      <a:pt x="3140" y="548"/>
                    </a:lnTo>
                    <a:lnTo>
                      <a:pt x="2924" y="387"/>
                    </a:lnTo>
                    <a:lnTo>
                      <a:pt x="2896" y="412"/>
                    </a:lnTo>
                    <a:lnTo>
                      <a:pt x="2891" y="416"/>
                    </a:lnTo>
                    <a:lnTo>
                      <a:pt x="2887" y="419"/>
                    </a:lnTo>
                    <a:lnTo>
                      <a:pt x="2881" y="424"/>
                    </a:lnTo>
                    <a:lnTo>
                      <a:pt x="2872" y="429"/>
                    </a:lnTo>
                    <a:lnTo>
                      <a:pt x="2861" y="434"/>
                    </a:lnTo>
                    <a:lnTo>
                      <a:pt x="2845" y="436"/>
                    </a:lnTo>
                    <a:lnTo>
                      <a:pt x="2825" y="438"/>
                    </a:lnTo>
                    <a:lnTo>
                      <a:pt x="2801" y="439"/>
                    </a:lnTo>
                    <a:lnTo>
                      <a:pt x="2594" y="439"/>
                    </a:lnTo>
                    <a:lnTo>
                      <a:pt x="2618" y="444"/>
                    </a:lnTo>
                    <a:lnTo>
                      <a:pt x="2638" y="451"/>
                    </a:lnTo>
                    <a:lnTo>
                      <a:pt x="2647" y="455"/>
                    </a:lnTo>
                    <a:lnTo>
                      <a:pt x="2655" y="458"/>
                    </a:lnTo>
                    <a:lnTo>
                      <a:pt x="2662" y="463"/>
                    </a:lnTo>
                    <a:lnTo>
                      <a:pt x="2668" y="468"/>
                    </a:lnTo>
                    <a:lnTo>
                      <a:pt x="2668" y="468"/>
                    </a:lnTo>
                    <a:lnTo>
                      <a:pt x="2672" y="472"/>
                    </a:lnTo>
                    <a:lnTo>
                      <a:pt x="2674" y="475"/>
                    </a:lnTo>
                    <a:lnTo>
                      <a:pt x="2675" y="479"/>
                    </a:lnTo>
                    <a:lnTo>
                      <a:pt x="2676" y="481"/>
                    </a:lnTo>
                    <a:lnTo>
                      <a:pt x="2675" y="485"/>
                    </a:lnTo>
                    <a:lnTo>
                      <a:pt x="2674" y="487"/>
                    </a:lnTo>
                    <a:lnTo>
                      <a:pt x="2672" y="491"/>
                    </a:lnTo>
                    <a:lnTo>
                      <a:pt x="2668" y="493"/>
                    </a:lnTo>
                    <a:lnTo>
                      <a:pt x="2659" y="496"/>
                    </a:lnTo>
                    <a:lnTo>
                      <a:pt x="2647" y="500"/>
                    </a:lnTo>
                    <a:lnTo>
                      <a:pt x="2630" y="502"/>
                    </a:lnTo>
                    <a:lnTo>
                      <a:pt x="2612" y="504"/>
                    </a:lnTo>
                    <a:lnTo>
                      <a:pt x="2320" y="504"/>
                    </a:lnTo>
                    <a:lnTo>
                      <a:pt x="2320" y="432"/>
                    </a:lnTo>
                    <a:lnTo>
                      <a:pt x="2322" y="432"/>
                    </a:lnTo>
                    <a:lnTo>
                      <a:pt x="2322" y="431"/>
                    </a:lnTo>
                    <a:lnTo>
                      <a:pt x="2320" y="432"/>
                    </a:lnTo>
                    <a:lnTo>
                      <a:pt x="2320" y="377"/>
                    </a:lnTo>
                    <a:close/>
                    <a:moveTo>
                      <a:pt x="3655" y="719"/>
                    </a:moveTo>
                    <a:lnTo>
                      <a:pt x="3737" y="719"/>
                    </a:lnTo>
                    <a:lnTo>
                      <a:pt x="3750" y="720"/>
                    </a:lnTo>
                    <a:lnTo>
                      <a:pt x="3763" y="722"/>
                    </a:lnTo>
                    <a:lnTo>
                      <a:pt x="3774" y="726"/>
                    </a:lnTo>
                    <a:lnTo>
                      <a:pt x="3781" y="731"/>
                    </a:lnTo>
                    <a:lnTo>
                      <a:pt x="3820" y="764"/>
                    </a:lnTo>
                    <a:lnTo>
                      <a:pt x="3989" y="764"/>
                    </a:lnTo>
                    <a:lnTo>
                      <a:pt x="4007" y="764"/>
                    </a:lnTo>
                    <a:lnTo>
                      <a:pt x="4026" y="766"/>
                    </a:lnTo>
                    <a:lnTo>
                      <a:pt x="4044" y="769"/>
                    </a:lnTo>
                    <a:lnTo>
                      <a:pt x="4062" y="772"/>
                    </a:lnTo>
                    <a:lnTo>
                      <a:pt x="4077" y="777"/>
                    </a:lnTo>
                    <a:lnTo>
                      <a:pt x="4091" y="782"/>
                    </a:lnTo>
                    <a:lnTo>
                      <a:pt x="4096" y="785"/>
                    </a:lnTo>
                    <a:lnTo>
                      <a:pt x="4101" y="788"/>
                    </a:lnTo>
                    <a:lnTo>
                      <a:pt x="4104" y="791"/>
                    </a:lnTo>
                    <a:lnTo>
                      <a:pt x="4108" y="793"/>
                    </a:lnTo>
                    <a:lnTo>
                      <a:pt x="4242" y="1007"/>
                    </a:lnTo>
                    <a:lnTo>
                      <a:pt x="4246" y="1013"/>
                    </a:lnTo>
                    <a:lnTo>
                      <a:pt x="4246" y="1018"/>
                    </a:lnTo>
                    <a:lnTo>
                      <a:pt x="4246" y="1022"/>
                    </a:lnTo>
                    <a:lnTo>
                      <a:pt x="4245" y="1024"/>
                    </a:lnTo>
                    <a:lnTo>
                      <a:pt x="4242" y="1026"/>
                    </a:lnTo>
                    <a:lnTo>
                      <a:pt x="4240" y="1029"/>
                    </a:lnTo>
                    <a:lnTo>
                      <a:pt x="4233" y="1032"/>
                    </a:lnTo>
                    <a:lnTo>
                      <a:pt x="4223" y="1035"/>
                    </a:lnTo>
                    <a:lnTo>
                      <a:pt x="4210" y="1037"/>
                    </a:lnTo>
                    <a:lnTo>
                      <a:pt x="4195" y="1037"/>
                    </a:lnTo>
                    <a:lnTo>
                      <a:pt x="3655" y="1037"/>
                    </a:lnTo>
                    <a:lnTo>
                      <a:pt x="3655" y="764"/>
                    </a:lnTo>
                    <a:lnTo>
                      <a:pt x="3781" y="764"/>
                    </a:lnTo>
                    <a:lnTo>
                      <a:pt x="3760" y="744"/>
                    </a:lnTo>
                    <a:lnTo>
                      <a:pt x="3752" y="740"/>
                    </a:lnTo>
                    <a:lnTo>
                      <a:pt x="3741" y="735"/>
                    </a:lnTo>
                    <a:lnTo>
                      <a:pt x="3729" y="733"/>
                    </a:lnTo>
                    <a:lnTo>
                      <a:pt x="3716" y="733"/>
                    </a:lnTo>
                    <a:lnTo>
                      <a:pt x="3655" y="733"/>
                    </a:lnTo>
                    <a:lnTo>
                      <a:pt x="3655" y="719"/>
                    </a:lnTo>
                    <a:close/>
                    <a:moveTo>
                      <a:pt x="3655" y="496"/>
                    </a:moveTo>
                    <a:lnTo>
                      <a:pt x="3866" y="679"/>
                    </a:lnTo>
                    <a:lnTo>
                      <a:pt x="3867" y="681"/>
                    </a:lnTo>
                    <a:lnTo>
                      <a:pt x="3868" y="682"/>
                    </a:lnTo>
                    <a:lnTo>
                      <a:pt x="3868" y="682"/>
                    </a:lnTo>
                    <a:lnTo>
                      <a:pt x="3869" y="683"/>
                    </a:lnTo>
                    <a:lnTo>
                      <a:pt x="3870" y="684"/>
                    </a:lnTo>
                    <a:lnTo>
                      <a:pt x="3870" y="685"/>
                    </a:lnTo>
                    <a:lnTo>
                      <a:pt x="3872" y="685"/>
                    </a:lnTo>
                    <a:lnTo>
                      <a:pt x="3872" y="687"/>
                    </a:lnTo>
                    <a:lnTo>
                      <a:pt x="3873" y="688"/>
                    </a:lnTo>
                    <a:lnTo>
                      <a:pt x="3873" y="689"/>
                    </a:lnTo>
                    <a:lnTo>
                      <a:pt x="3873" y="689"/>
                    </a:lnTo>
                    <a:lnTo>
                      <a:pt x="3873" y="690"/>
                    </a:lnTo>
                    <a:lnTo>
                      <a:pt x="3874" y="691"/>
                    </a:lnTo>
                    <a:lnTo>
                      <a:pt x="3874" y="691"/>
                    </a:lnTo>
                    <a:lnTo>
                      <a:pt x="3874" y="693"/>
                    </a:lnTo>
                    <a:lnTo>
                      <a:pt x="3874" y="694"/>
                    </a:lnTo>
                    <a:lnTo>
                      <a:pt x="3874" y="694"/>
                    </a:lnTo>
                    <a:lnTo>
                      <a:pt x="3874" y="695"/>
                    </a:lnTo>
                    <a:lnTo>
                      <a:pt x="3874" y="696"/>
                    </a:lnTo>
                    <a:lnTo>
                      <a:pt x="3873" y="696"/>
                    </a:lnTo>
                    <a:lnTo>
                      <a:pt x="3873" y="697"/>
                    </a:lnTo>
                    <a:lnTo>
                      <a:pt x="3873" y="698"/>
                    </a:lnTo>
                    <a:lnTo>
                      <a:pt x="3873" y="698"/>
                    </a:lnTo>
                    <a:lnTo>
                      <a:pt x="3872" y="700"/>
                    </a:lnTo>
                    <a:lnTo>
                      <a:pt x="3872" y="700"/>
                    </a:lnTo>
                    <a:lnTo>
                      <a:pt x="3870" y="701"/>
                    </a:lnTo>
                    <a:lnTo>
                      <a:pt x="3870" y="702"/>
                    </a:lnTo>
                    <a:lnTo>
                      <a:pt x="3869" y="702"/>
                    </a:lnTo>
                    <a:lnTo>
                      <a:pt x="3868" y="703"/>
                    </a:lnTo>
                    <a:lnTo>
                      <a:pt x="3868" y="703"/>
                    </a:lnTo>
                    <a:lnTo>
                      <a:pt x="3868" y="703"/>
                    </a:lnTo>
                    <a:lnTo>
                      <a:pt x="3867" y="704"/>
                    </a:lnTo>
                    <a:lnTo>
                      <a:pt x="3866" y="704"/>
                    </a:lnTo>
                    <a:lnTo>
                      <a:pt x="3864" y="706"/>
                    </a:lnTo>
                    <a:lnTo>
                      <a:pt x="3864" y="706"/>
                    </a:lnTo>
                    <a:lnTo>
                      <a:pt x="3863" y="707"/>
                    </a:lnTo>
                    <a:lnTo>
                      <a:pt x="3862" y="707"/>
                    </a:lnTo>
                    <a:lnTo>
                      <a:pt x="3861" y="708"/>
                    </a:lnTo>
                    <a:lnTo>
                      <a:pt x="3860" y="708"/>
                    </a:lnTo>
                    <a:lnTo>
                      <a:pt x="3860" y="708"/>
                    </a:lnTo>
                    <a:lnTo>
                      <a:pt x="3858" y="708"/>
                    </a:lnTo>
                    <a:lnTo>
                      <a:pt x="3856" y="709"/>
                    </a:lnTo>
                    <a:lnTo>
                      <a:pt x="3855" y="709"/>
                    </a:lnTo>
                    <a:lnTo>
                      <a:pt x="3854" y="710"/>
                    </a:lnTo>
                    <a:lnTo>
                      <a:pt x="3853" y="710"/>
                    </a:lnTo>
                    <a:lnTo>
                      <a:pt x="3850" y="710"/>
                    </a:lnTo>
                    <a:lnTo>
                      <a:pt x="3849" y="712"/>
                    </a:lnTo>
                    <a:lnTo>
                      <a:pt x="3848" y="712"/>
                    </a:lnTo>
                    <a:lnTo>
                      <a:pt x="3845" y="712"/>
                    </a:lnTo>
                    <a:lnTo>
                      <a:pt x="3844" y="713"/>
                    </a:lnTo>
                    <a:lnTo>
                      <a:pt x="3842" y="713"/>
                    </a:lnTo>
                    <a:lnTo>
                      <a:pt x="3841" y="713"/>
                    </a:lnTo>
                    <a:lnTo>
                      <a:pt x="3838" y="713"/>
                    </a:lnTo>
                    <a:lnTo>
                      <a:pt x="3836" y="714"/>
                    </a:lnTo>
                    <a:lnTo>
                      <a:pt x="3835" y="714"/>
                    </a:lnTo>
                    <a:lnTo>
                      <a:pt x="3832" y="714"/>
                    </a:lnTo>
                    <a:lnTo>
                      <a:pt x="3830" y="714"/>
                    </a:lnTo>
                    <a:lnTo>
                      <a:pt x="3829" y="714"/>
                    </a:lnTo>
                    <a:lnTo>
                      <a:pt x="3826" y="715"/>
                    </a:lnTo>
                    <a:lnTo>
                      <a:pt x="3824" y="715"/>
                    </a:lnTo>
                    <a:lnTo>
                      <a:pt x="3822" y="715"/>
                    </a:lnTo>
                    <a:lnTo>
                      <a:pt x="3819" y="715"/>
                    </a:lnTo>
                    <a:lnTo>
                      <a:pt x="3817" y="715"/>
                    </a:lnTo>
                    <a:lnTo>
                      <a:pt x="3815" y="715"/>
                    </a:lnTo>
                    <a:lnTo>
                      <a:pt x="3812" y="715"/>
                    </a:lnTo>
                    <a:lnTo>
                      <a:pt x="3810" y="715"/>
                    </a:lnTo>
                    <a:lnTo>
                      <a:pt x="3810" y="715"/>
                    </a:lnTo>
                    <a:lnTo>
                      <a:pt x="3655" y="715"/>
                    </a:lnTo>
                    <a:lnTo>
                      <a:pt x="3655" y="496"/>
                    </a:lnTo>
                    <a:close/>
                  </a:path>
                </a:pathLst>
              </a:custGeom>
              <a:solidFill>
                <a:srgbClr val="0F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77" name="Freeform 164">
                <a:extLst>
                  <a:ext uri="{FF2B5EF4-FFF2-40B4-BE49-F238E27FC236}">
                    <a16:creationId xmlns:a16="http://schemas.microsoft.com/office/drawing/2014/main" id="{E29D0263-6AF2-4872-8689-6EEA0F6C4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241" y="5511807"/>
                <a:ext cx="858851" cy="103188"/>
              </a:xfrm>
              <a:custGeom>
                <a:avLst/>
                <a:gdLst>
                  <a:gd name="T0" fmla="*/ 1526 w 1622"/>
                  <a:gd name="T1" fmla="*/ 0 h 193"/>
                  <a:gd name="T2" fmla="*/ 1545 w 1622"/>
                  <a:gd name="T3" fmla="*/ 2 h 193"/>
                  <a:gd name="T4" fmla="*/ 1564 w 1622"/>
                  <a:gd name="T5" fmla="*/ 8 h 193"/>
                  <a:gd name="T6" fmla="*/ 1579 w 1622"/>
                  <a:gd name="T7" fmla="*/ 16 h 193"/>
                  <a:gd name="T8" fmla="*/ 1594 w 1622"/>
                  <a:gd name="T9" fmla="*/ 28 h 193"/>
                  <a:gd name="T10" fmla="*/ 1605 w 1622"/>
                  <a:gd name="T11" fmla="*/ 42 h 193"/>
                  <a:gd name="T12" fmla="*/ 1615 w 1622"/>
                  <a:gd name="T13" fmla="*/ 59 h 193"/>
                  <a:gd name="T14" fmla="*/ 1621 w 1622"/>
                  <a:gd name="T15" fmla="*/ 77 h 193"/>
                  <a:gd name="T16" fmla="*/ 1622 w 1622"/>
                  <a:gd name="T17" fmla="*/ 97 h 193"/>
                  <a:gd name="T18" fmla="*/ 1622 w 1622"/>
                  <a:gd name="T19" fmla="*/ 107 h 193"/>
                  <a:gd name="T20" fmla="*/ 1619 w 1622"/>
                  <a:gd name="T21" fmla="*/ 126 h 193"/>
                  <a:gd name="T22" fmla="*/ 1611 w 1622"/>
                  <a:gd name="T23" fmla="*/ 142 h 193"/>
                  <a:gd name="T24" fmla="*/ 1601 w 1622"/>
                  <a:gd name="T25" fmla="*/ 158 h 193"/>
                  <a:gd name="T26" fmla="*/ 1588 w 1622"/>
                  <a:gd name="T27" fmla="*/ 171 h 193"/>
                  <a:gd name="T28" fmla="*/ 1572 w 1622"/>
                  <a:gd name="T29" fmla="*/ 181 h 193"/>
                  <a:gd name="T30" fmla="*/ 1554 w 1622"/>
                  <a:gd name="T31" fmla="*/ 188 h 193"/>
                  <a:gd name="T32" fmla="*/ 1535 w 1622"/>
                  <a:gd name="T33" fmla="*/ 193 h 193"/>
                  <a:gd name="T34" fmla="*/ 97 w 1622"/>
                  <a:gd name="T35" fmla="*/ 193 h 193"/>
                  <a:gd name="T36" fmla="*/ 78 w 1622"/>
                  <a:gd name="T37" fmla="*/ 191 h 193"/>
                  <a:gd name="T38" fmla="*/ 60 w 1622"/>
                  <a:gd name="T39" fmla="*/ 186 h 193"/>
                  <a:gd name="T40" fmla="*/ 43 w 1622"/>
                  <a:gd name="T41" fmla="*/ 177 h 193"/>
                  <a:gd name="T42" fmla="*/ 29 w 1622"/>
                  <a:gd name="T43" fmla="*/ 165 h 193"/>
                  <a:gd name="T44" fmla="*/ 17 w 1622"/>
                  <a:gd name="T45" fmla="*/ 150 h 193"/>
                  <a:gd name="T46" fmla="*/ 8 w 1622"/>
                  <a:gd name="T47" fmla="*/ 134 h 193"/>
                  <a:gd name="T48" fmla="*/ 3 w 1622"/>
                  <a:gd name="T49" fmla="*/ 116 h 193"/>
                  <a:gd name="T50" fmla="*/ 0 w 1622"/>
                  <a:gd name="T51" fmla="*/ 97 h 193"/>
                  <a:gd name="T52" fmla="*/ 0 w 1622"/>
                  <a:gd name="T53" fmla="*/ 86 h 193"/>
                  <a:gd name="T54" fmla="*/ 5 w 1622"/>
                  <a:gd name="T55" fmla="*/ 68 h 193"/>
                  <a:gd name="T56" fmla="*/ 12 w 1622"/>
                  <a:gd name="T57" fmla="*/ 51 h 193"/>
                  <a:gd name="T58" fmla="*/ 23 w 1622"/>
                  <a:gd name="T59" fmla="*/ 35 h 193"/>
                  <a:gd name="T60" fmla="*/ 36 w 1622"/>
                  <a:gd name="T61" fmla="*/ 22 h 193"/>
                  <a:gd name="T62" fmla="*/ 52 w 1622"/>
                  <a:gd name="T63" fmla="*/ 11 h 193"/>
                  <a:gd name="T64" fmla="*/ 68 w 1622"/>
                  <a:gd name="T65" fmla="*/ 4 h 193"/>
                  <a:gd name="T66" fmla="*/ 87 w 1622"/>
                  <a:gd name="T67" fmla="*/ 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93">
                    <a:moveTo>
                      <a:pt x="97" y="0"/>
                    </a:moveTo>
                    <a:lnTo>
                      <a:pt x="1526" y="0"/>
                    </a:lnTo>
                    <a:lnTo>
                      <a:pt x="1535" y="1"/>
                    </a:lnTo>
                    <a:lnTo>
                      <a:pt x="1545" y="2"/>
                    </a:lnTo>
                    <a:lnTo>
                      <a:pt x="1554" y="4"/>
                    </a:lnTo>
                    <a:lnTo>
                      <a:pt x="1564" y="8"/>
                    </a:lnTo>
                    <a:lnTo>
                      <a:pt x="1572" y="11"/>
                    </a:lnTo>
                    <a:lnTo>
                      <a:pt x="1579" y="16"/>
                    </a:lnTo>
                    <a:lnTo>
                      <a:pt x="1588" y="22"/>
                    </a:lnTo>
                    <a:lnTo>
                      <a:pt x="1594" y="28"/>
                    </a:lnTo>
                    <a:lnTo>
                      <a:pt x="1601" y="35"/>
                    </a:lnTo>
                    <a:lnTo>
                      <a:pt x="1605" y="42"/>
                    </a:lnTo>
                    <a:lnTo>
                      <a:pt x="1611" y="51"/>
                    </a:lnTo>
                    <a:lnTo>
                      <a:pt x="1615" y="59"/>
                    </a:lnTo>
                    <a:lnTo>
                      <a:pt x="1619" y="68"/>
                    </a:lnTo>
                    <a:lnTo>
                      <a:pt x="1621" y="77"/>
                    </a:lnTo>
                    <a:lnTo>
                      <a:pt x="1622" y="86"/>
                    </a:lnTo>
                    <a:lnTo>
                      <a:pt x="1622" y="97"/>
                    </a:lnTo>
                    <a:lnTo>
                      <a:pt x="1622" y="97"/>
                    </a:lnTo>
                    <a:lnTo>
                      <a:pt x="1622" y="107"/>
                    </a:lnTo>
                    <a:lnTo>
                      <a:pt x="1621" y="116"/>
                    </a:lnTo>
                    <a:lnTo>
                      <a:pt x="1619" y="126"/>
                    </a:lnTo>
                    <a:lnTo>
                      <a:pt x="1615" y="134"/>
                    </a:lnTo>
                    <a:lnTo>
                      <a:pt x="1611" y="142"/>
                    </a:lnTo>
                    <a:lnTo>
                      <a:pt x="1605" y="150"/>
                    </a:lnTo>
                    <a:lnTo>
                      <a:pt x="1601" y="158"/>
                    </a:lnTo>
                    <a:lnTo>
                      <a:pt x="1594" y="165"/>
                    </a:lnTo>
                    <a:lnTo>
                      <a:pt x="1588" y="171"/>
                    </a:lnTo>
                    <a:lnTo>
                      <a:pt x="1579" y="177"/>
                    </a:lnTo>
                    <a:lnTo>
                      <a:pt x="1572" y="181"/>
                    </a:lnTo>
                    <a:lnTo>
                      <a:pt x="1564" y="186"/>
                    </a:lnTo>
                    <a:lnTo>
                      <a:pt x="1554" y="188"/>
                    </a:lnTo>
                    <a:lnTo>
                      <a:pt x="1545" y="191"/>
                    </a:lnTo>
                    <a:lnTo>
                      <a:pt x="1535" y="193"/>
                    </a:lnTo>
                    <a:lnTo>
                      <a:pt x="1526" y="193"/>
                    </a:lnTo>
                    <a:lnTo>
                      <a:pt x="97" y="193"/>
                    </a:lnTo>
                    <a:lnTo>
                      <a:pt x="87" y="193"/>
                    </a:lnTo>
                    <a:lnTo>
                      <a:pt x="78" y="191"/>
                    </a:lnTo>
                    <a:lnTo>
                      <a:pt x="68" y="188"/>
                    </a:lnTo>
                    <a:lnTo>
                      <a:pt x="60" y="186"/>
                    </a:lnTo>
                    <a:lnTo>
                      <a:pt x="52" y="181"/>
                    </a:lnTo>
                    <a:lnTo>
                      <a:pt x="43" y="177"/>
                    </a:lnTo>
                    <a:lnTo>
                      <a:pt x="36" y="171"/>
                    </a:lnTo>
                    <a:lnTo>
                      <a:pt x="29" y="165"/>
                    </a:lnTo>
                    <a:lnTo>
                      <a:pt x="23" y="158"/>
                    </a:lnTo>
                    <a:lnTo>
                      <a:pt x="17" y="150"/>
                    </a:lnTo>
                    <a:lnTo>
                      <a:pt x="12" y="142"/>
                    </a:lnTo>
                    <a:lnTo>
                      <a:pt x="8" y="134"/>
                    </a:lnTo>
                    <a:lnTo>
                      <a:pt x="5" y="126"/>
                    </a:lnTo>
                    <a:lnTo>
                      <a:pt x="3" y="116"/>
                    </a:lnTo>
                    <a:lnTo>
                      <a:pt x="0" y="107"/>
                    </a:lnTo>
                    <a:lnTo>
                      <a:pt x="0" y="97"/>
                    </a:lnTo>
                    <a:lnTo>
                      <a:pt x="0" y="97"/>
                    </a:lnTo>
                    <a:lnTo>
                      <a:pt x="0" y="86"/>
                    </a:lnTo>
                    <a:lnTo>
                      <a:pt x="3" y="77"/>
                    </a:lnTo>
                    <a:lnTo>
                      <a:pt x="5" y="68"/>
                    </a:lnTo>
                    <a:lnTo>
                      <a:pt x="8" y="59"/>
                    </a:lnTo>
                    <a:lnTo>
                      <a:pt x="12" y="51"/>
                    </a:lnTo>
                    <a:lnTo>
                      <a:pt x="17" y="42"/>
                    </a:lnTo>
                    <a:lnTo>
                      <a:pt x="23" y="35"/>
                    </a:lnTo>
                    <a:lnTo>
                      <a:pt x="29" y="28"/>
                    </a:lnTo>
                    <a:lnTo>
                      <a:pt x="36" y="22"/>
                    </a:lnTo>
                    <a:lnTo>
                      <a:pt x="43" y="16"/>
                    </a:lnTo>
                    <a:lnTo>
                      <a:pt x="52" y="11"/>
                    </a:lnTo>
                    <a:lnTo>
                      <a:pt x="60" y="8"/>
                    </a:lnTo>
                    <a:lnTo>
                      <a:pt x="68" y="4"/>
                    </a:lnTo>
                    <a:lnTo>
                      <a:pt x="78" y="2"/>
                    </a:lnTo>
                    <a:lnTo>
                      <a:pt x="87" y="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CC74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78" name="Rectangle 165">
                <a:extLst>
                  <a:ext uri="{FF2B5EF4-FFF2-40B4-BE49-F238E27FC236}">
                    <a16:creationId xmlns:a16="http://schemas.microsoft.com/office/drawing/2014/main" id="{F34DA169-4418-41DA-83AF-B0B808AF1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6333" y="5511807"/>
                <a:ext cx="222254" cy="701676"/>
              </a:xfrm>
              <a:prstGeom prst="rect">
                <a:avLst/>
              </a:prstGeom>
              <a:solidFill>
                <a:srgbClr val="CC74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79" name="Freeform 166">
                <a:extLst>
                  <a:ext uri="{FF2B5EF4-FFF2-40B4-BE49-F238E27FC236}">
                    <a16:creationId xmlns:a16="http://schemas.microsoft.com/office/drawing/2014/main" id="{29D28E3F-3705-4B8D-997A-4AD224309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122" y="5680082"/>
                <a:ext cx="527059" cy="138113"/>
              </a:xfrm>
              <a:custGeom>
                <a:avLst/>
                <a:gdLst>
                  <a:gd name="T0" fmla="*/ 17 w 997"/>
                  <a:gd name="T1" fmla="*/ 0 h 262"/>
                  <a:gd name="T2" fmla="*/ 864 w 997"/>
                  <a:gd name="T3" fmla="*/ 0 h 262"/>
                  <a:gd name="T4" fmla="*/ 880 w 997"/>
                  <a:gd name="T5" fmla="*/ 1 h 262"/>
                  <a:gd name="T6" fmla="*/ 897 w 997"/>
                  <a:gd name="T7" fmla="*/ 3 h 262"/>
                  <a:gd name="T8" fmla="*/ 911 w 997"/>
                  <a:gd name="T9" fmla="*/ 7 h 262"/>
                  <a:gd name="T10" fmla="*/ 924 w 997"/>
                  <a:gd name="T11" fmla="*/ 11 h 262"/>
                  <a:gd name="T12" fmla="*/ 937 w 997"/>
                  <a:gd name="T13" fmla="*/ 17 h 262"/>
                  <a:gd name="T14" fmla="*/ 948 w 997"/>
                  <a:gd name="T15" fmla="*/ 25 h 262"/>
                  <a:gd name="T16" fmla="*/ 957 w 997"/>
                  <a:gd name="T17" fmla="*/ 32 h 262"/>
                  <a:gd name="T18" fmla="*/ 967 w 997"/>
                  <a:gd name="T19" fmla="*/ 41 h 262"/>
                  <a:gd name="T20" fmla="*/ 974 w 997"/>
                  <a:gd name="T21" fmla="*/ 51 h 262"/>
                  <a:gd name="T22" fmla="*/ 980 w 997"/>
                  <a:gd name="T23" fmla="*/ 60 h 262"/>
                  <a:gd name="T24" fmla="*/ 986 w 997"/>
                  <a:gd name="T25" fmla="*/ 71 h 262"/>
                  <a:gd name="T26" fmla="*/ 991 w 997"/>
                  <a:gd name="T27" fmla="*/ 83 h 262"/>
                  <a:gd name="T28" fmla="*/ 993 w 997"/>
                  <a:gd name="T29" fmla="*/ 95 h 262"/>
                  <a:gd name="T30" fmla="*/ 995 w 997"/>
                  <a:gd name="T31" fmla="*/ 107 h 262"/>
                  <a:gd name="T32" fmla="*/ 997 w 997"/>
                  <a:gd name="T33" fmla="*/ 118 h 262"/>
                  <a:gd name="T34" fmla="*/ 997 w 997"/>
                  <a:gd name="T35" fmla="*/ 130 h 262"/>
                  <a:gd name="T36" fmla="*/ 995 w 997"/>
                  <a:gd name="T37" fmla="*/ 143 h 262"/>
                  <a:gd name="T38" fmla="*/ 993 w 997"/>
                  <a:gd name="T39" fmla="*/ 155 h 262"/>
                  <a:gd name="T40" fmla="*/ 990 w 997"/>
                  <a:gd name="T41" fmla="*/ 167 h 262"/>
                  <a:gd name="T42" fmla="*/ 986 w 997"/>
                  <a:gd name="T43" fmla="*/ 179 h 262"/>
                  <a:gd name="T44" fmla="*/ 981 w 997"/>
                  <a:gd name="T45" fmla="*/ 190 h 262"/>
                  <a:gd name="T46" fmla="*/ 975 w 997"/>
                  <a:gd name="T47" fmla="*/ 202 h 262"/>
                  <a:gd name="T48" fmla="*/ 968 w 997"/>
                  <a:gd name="T49" fmla="*/ 211 h 262"/>
                  <a:gd name="T50" fmla="*/ 960 w 997"/>
                  <a:gd name="T51" fmla="*/ 221 h 262"/>
                  <a:gd name="T52" fmla="*/ 950 w 997"/>
                  <a:gd name="T53" fmla="*/ 230 h 262"/>
                  <a:gd name="T54" fmla="*/ 941 w 997"/>
                  <a:gd name="T55" fmla="*/ 237 h 262"/>
                  <a:gd name="T56" fmla="*/ 930 w 997"/>
                  <a:gd name="T57" fmla="*/ 244 h 262"/>
                  <a:gd name="T58" fmla="*/ 918 w 997"/>
                  <a:gd name="T59" fmla="*/ 250 h 262"/>
                  <a:gd name="T60" fmla="*/ 906 w 997"/>
                  <a:gd name="T61" fmla="*/ 255 h 262"/>
                  <a:gd name="T62" fmla="*/ 892 w 997"/>
                  <a:gd name="T63" fmla="*/ 259 h 262"/>
                  <a:gd name="T64" fmla="*/ 878 w 997"/>
                  <a:gd name="T65" fmla="*/ 261 h 262"/>
                  <a:gd name="T66" fmla="*/ 864 w 997"/>
                  <a:gd name="T67" fmla="*/ 262 h 262"/>
                  <a:gd name="T68" fmla="*/ 226 w 997"/>
                  <a:gd name="T69" fmla="*/ 262 h 262"/>
                  <a:gd name="T70" fmla="*/ 205 w 997"/>
                  <a:gd name="T71" fmla="*/ 261 h 262"/>
                  <a:gd name="T72" fmla="*/ 186 w 997"/>
                  <a:gd name="T73" fmla="*/ 260 h 262"/>
                  <a:gd name="T74" fmla="*/ 169 w 997"/>
                  <a:gd name="T75" fmla="*/ 259 h 262"/>
                  <a:gd name="T76" fmla="*/ 152 w 997"/>
                  <a:gd name="T77" fmla="*/ 256 h 262"/>
                  <a:gd name="T78" fmla="*/ 137 w 997"/>
                  <a:gd name="T79" fmla="*/ 253 h 262"/>
                  <a:gd name="T80" fmla="*/ 122 w 997"/>
                  <a:gd name="T81" fmla="*/ 248 h 262"/>
                  <a:gd name="T82" fmla="*/ 108 w 997"/>
                  <a:gd name="T83" fmla="*/ 243 h 262"/>
                  <a:gd name="T84" fmla="*/ 95 w 997"/>
                  <a:gd name="T85" fmla="*/ 238 h 262"/>
                  <a:gd name="T86" fmla="*/ 83 w 997"/>
                  <a:gd name="T87" fmla="*/ 232 h 262"/>
                  <a:gd name="T88" fmla="*/ 72 w 997"/>
                  <a:gd name="T89" fmla="*/ 225 h 262"/>
                  <a:gd name="T90" fmla="*/ 62 w 997"/>
                  <a:gd name="T91" fmla="*/ 219 h 262"/>
                  <a:gd name="T92" fmla="*/ 52 w 997"/>
                  <a:gd name="T93" fmla="*/ 211 h 262"/>
                  <a:gd name="T94" fmla="*/ 44 w 997"/>
                  <a:gd name="T95" fmla="*/ 204 h 262"/>
                  <a:gd name="T96" fmla="*/ 37 w 997"/>
                  <a:gd name="T97" fmla="*/ 196 h 262"/>
                  <a:gd name="T98" fmla="*/ 30 w 997"/>
                  <a:gd name="T99" fmla="*/ 186 h 262"/>
                  <a:gd name="T100" fmla="*/ 24 w 997"/>
                  <a:gd name="T101" fmla="*/ 177 h 262"/>
                  <a:gd name="T102" fmla="*/ 18 w 997"/>
                  <a:gd name="T103" fmla="*/ 167 h 262"/>
                  <a:gd name="T104" fmla="*/ 13 w 997"/>
                  <a:gd name="T105" fmla="*/ 158 h 262"/>
                  <a:gd name="T106" fmla="*/ 9 w 997"/>
                  <a:gd name="T107" fmla="*/ 147 h 262"/>
                  <a:gd name="T108" fmla="*/ 6 w 997"/>
                  <a:gd name="T109" fmla="*/ 137 h 262"/>
                  <a:gd name="T110" fmla="*/ 4 w 997"/>
                  <a:gd name="T111" fmla="*/ 127 h 262"/>
                  <a:gd name="T112" fmla="*/ 1 w 997"/>
                  <a:gd name="T113" fmla="*/ 115 h 262"/>
                  <a:gd name="T114" fmla="*/ 0 w 997"/>
                  <a:gd name="T115" fmla="*/ 104 h 262"/>
                  <a:gd name="T116" fmla="*/ 0 w 997"/>
                  <a:gd name="T117" fmla="*/ 92 h 262"/>
                  <a:gd name="T118" fmla="*/ 1 w 997"/>
                  <a:gd name="T119" fmla="*/ 70 h 262"/>
                  <a:gd name="T120" fmla="*/ 4 w 997"/>
                  <a:gd name="T121" fmla="*/ 47 h 262"/>
                  <a:gd name="T122" fmla="*/ 9 w 997"/>
                  <a:gd name="T123" fmla="*/ 23 h 262"/>
                  <a:gd name="T124" fmla="*/ 17 w 997"/>
                  <a:gd name="T125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97" h="262">
                    <a:moveTo>
                      <a:pt x="17" y="0"/>
                    </a:moveTo>
                    <a:lnTo>
                      <a:pt x="864" y="0"/>
                    </a:lnTo>
                    <a:lnTo>
                      <a:pt x="880" y="1"/>
                    </a:lnTo>
                    <a:lnTo>
                      <a:pt x="897" y="3"/>
                    </a:lnTo>
                    <a:lnTo>
                      <a:pt x="911" y="7"/>
                    </a:lnTo>
                    <a:lnTo>
                      <a:pt x="924" y="11"/>
                    </a:lnTo>
                    <a:lnTo>
                      <a:pt x="937" y="17"/>
                    </a:lnTo>
                    <a:lnTo>
                      <a:pt x="948" y="25"/>
                    </a:lnTo>
                    <a:lnTo>
                      <a:pt x="957" y="32"/>
                    </a:lnTo>
                    <a:lnTo>
                      <a:pt x="967" y="41"/>
                    </a:lnTo>
                    <a:lnTo>
                      <a:pt x="974" y="51"/>
                    </a:lnTo>
                    <a:lnTo>
                      <a:pt x="980" y="60"/>
                    </a:lnTo>
                    <a:lnTo>
                      <a:pt x="986" y="71"/>
                    </a:lnTo>
                    <a:lnTo>
                      <a:pt x="991" y="83"/>
                    </a:lnTo>
                    <a:lnTo>
                      <a:pt x="993" y="95"/>
                    </a:lnTo>
                    <a:lnTo>
                      <a:pt x="995" y="107"/>
                    </a:lnTo>
                    <a:lnTo>
                      <a:pt x="997" y="118"/>
                    </a:lnTo>
                    <a:lnTo>
                      <a:pt x="997" y="130"/>
                    </a:lnTo>
                    <a:lnTo>
                      <a:pt x="995" y="143"/>
                    </a:lnTo>
                    <a:lnTo>
                      <a:pt x="993" y="155"/>
                    </a:lnTo>
                    <a:lnTo>
                      <a:pt x="990" y="167"/>
                    </a:lnTo>
                    <a:lnTo>
                      <a:pt x="986" y="179"/>
                    </a:lnTo>
                    <a:lnTo>
                      <a:pt x="981" y="190"/>
                    </a:lnTo>
                    <a:lnTo>
                      <a:pt x="975" y="202"/>
                    </a:lnTo>
                    <a:lnTo>
                      <a:pt x="968" y="211"/>
                    </a:lnTo>
                    <a:lnTo>
                      <a:pt x="960" y="221"/>
                    </a:lnTo>
                    <a:lnTo>
                      <a:pt x="950" y="230"/>
                    </a:lnTo>
                    <a:lnTo>
                      <a:pt x="941" y="237"/>
                    </a:lnTo>
                    <a:lnTo>
                      <a:pt x="930" y="244"/>
                    </a:lnTo>
                    <a:lnTo>
                      <a:pt x="918" y="250"/>
                    </a:lnTo>
                    <a:lnTo>
                      <a:pt x="906" y="255"/>
                    </a:lnTo>
                    <a:lnTo>
                      <a:pt x="892" y="259"/>
                    </a:lnTo>
                    <a:lnTo>
                      <a:pt x="878" y="261"/>
                    </a:lnTo>
                    <a:lnTo>
                      <a:pt x="864" y="262"/>
                    </a:lnTo>
                    <a:lnTo>
                      <a:pt x="226" y="262"/>
                    </a:lnTo>
                    <a:lnTo>
                      <a:pt x="205" y="261"/>
                    </a:lnTo>
                    <a:lnTo>
                      <a:pt x="186" y="260"/>
                    </a:lnTo>
                    <a:lnTo>
                      <a:pt x="169" y="259"/>
                    </a:lnTo>
                    <a:lnTo>
                      <a:pt x="152" y="256"/>
                    </a:lnTo>
                    <a:lnTo>
                      <a:pt x="137" y="253"/>
                    </a:lnTo>
                    <a:lnTo>
                      <a:pt x="122" y="248"/>
                    </a:lnTo>
                    <a:lnTo>
                      <a:pt x="108" y="243"/>
                    </a:lnTo>
                    <a:lnTo>
                      <a:pt x="95" y="238"/>
                    </a:lnTo>
                    <a:lnTo>
                      <a:pt x="83" y="232"/>
                    </a:lnTo>
                    <a:lnTo>
                      <a:pt x="72" y="225"/>
                    </a:lnTo>
                    <a:lnTo>
                      <a:pt x="62" y="219"/>
                    </a:lnTo>
                    <a:lnTo>
                      <a:pt x="52" y="211"/>
                    </a:lnTo>
                    <a:lnTo>
                      <a:pt x="44" y="204"/>
                    </a:lnTo>
                    <a:lnTo>
                      <a:pt x="37" y="196"/>
                    </a:lnTo>
                    <a:lnTo>
                      <a:pt x="30" y="186"/>
                    </a:lnTo>
                    <a:lnTo>
                      <a:pt x="24" y="177"/>
                    </a:lnTo>
                    <a:lnTo>
                      <a:pt x="18" y="167"/>
                    </a:lnTo>
                    <a:lnTo>
                      <a:pt x="13" y="158"/>
                    </a:lnTo>
                    <a:lnTo>
                      <a:pt x="9" y="147"/>
                    </a:lnTo>
                    <a:lnTo>
                      <a:pt x="6" y="137"/>
                    </a:lnTo>
                    <a:lnTo>
                      <a:pt x="4" y="127"/>
                    </a:lnTo>
                    <a:lnTo>
                      <a:pt x="1" y="115"/>
                    </a:lnTo>
                    <a:lnTo>
                      <a:pt x="0" y="104"/>
                    </a:lnTo>
                    <a:lnTo>
                      <a:pt x="0" y="92"/>
                    </a:lnTo>
                    <a:lnTo>
                      <a:pt x="1" y="70"/>
                    </a:lnTo>
                    <a:lnTo>
                      <a:pt x="4" y="47"/>
                    </a:lnTo>
                    <a:lnTo>
                      <a:pt x="9" y="23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2F6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80" name="Freeform 167">
                <a:extLst>
                  <a:ext uri="{FF2B5EF4-FFF2-40B4-BE49-F238E27FC236}">
                    <a16:creationId xmlns:a16="http://schemas.microsoft.com/office/drawing/2014/main" id="{94911F3B-B870-441D-9ED0-2E6C59CA5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0536" y="5129219"/>
                <a:ext cx="117477" cy="169863"/>
              </a:xfrm>
              <a:custGeom>
                <a:avLst/>
                <a:gdLst>
                  <a:gd name="T0" fmla="*/ 65 w 221"/>
                  <a:gd name="T1" fmla="*/ 0 h 320"/>
                  <a:gd name="T2" fmla="*/ 221 w 221"/>
                  <a:gd name="T3" fmla="*/ 44 h 320"/>
                  <a:gd name="T4" fmla="*/ 179 w 221"/>
                  <a:gd name="T5" fmla="*/ 320 h 320"/>
                  <a:gd name="T6" fmla="*/ 0 w 221"/>
                  <a:gd name="T7" fmla="*/ 271 h 320"/>
                  <a:gd name="T8" fmla="*/ 65 w 221"/>
                  <a:gd name="T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320">
                    <a:moveTo>
                      <a:pt x="65" y="0"/>
                    </a:moveTo>
                    <a:lnTo>
                      <a:pt x="221" y="44"/>
                    </a:lnTo>
                    <a:lnTo>
                      <a:pt x="179" y="320"/>
                    </a:lnTo>
                    <a:lnTo>
                      <a:pt x="0" y="27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81" name="Freeform 168">
                <a:extLst>
                  <a:ext uri="{FF2B5EF4-FFF2-40B4-BE49-F238E27FC236}">
                    <a16:creationId xmlns:a16="http://schemas.microsoft.com/office/drawing/2014/main" id="{4C01B5A4-0481-41F0-8823-6F2AADFEB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261" y="4891094"/>
                <a:ext cx="236541" cy="292100"/>
              </a:xfrm>
              <a:custGeom>
                <a:avLst/>
                <a:gdLst>
                  <a:gd name="T0" fmla="*/ 360 w 446"/>
                  <a:gd name="T1" fmla="*/ 538 h 552"/>
                  <a:gd name="T2" fmla="*/ 386 w 446"/>
                  <a:gd name="T3" fmla="*/ 517 h 552"/>
                  <a:gd name="T4" fmla="*/ 409 w 446"/>
                  <a:gd name="T5" fmla="*/ 486 h 552"/>
                  <a:gd name="T6" fmla="*/ 426 w 446"/>
                  <a:gd name="T7" fmla="*/ 448 h 552"/>
                  <a:gd name="T8" fmla="*/ 438 w 446"/>
                  <a:gd name="T9" fmla="*/ 401 h 552"/>
                  <a:gd name="T10" fmla="*/ 445 w 446"/>
                  <a:gd name="T11" fmla="*/ 352 h 552"/>
                  <a:gd name="T12" fmla="*/ 446 w 446"/>
                  <a:gd name="T13" fmla="*/ 299 h 552"/>
                  <a:gd name="T14" fmla="*/ 442 w 446"/>
                  <a:gd name="T15" fmla="*/ 246 h 552"/>
                  <a:gd name="T16" fmla="*/ 433 w 446"/>
                  <a:gd name="T17" fmla="*/ 194 h 552"/>
                  <a:gd name="T18" fmla="*/ 416 w 446"/>
                  <a:gd name="T19" fmla="*/ 144 h 552"/>
                  <a:gd name="T20" fmla="*/ 395 w 446"/>
                  <a:gd name="T21" fmla="*/ 99 h 552"/>
                  <a:gd name="T22" fmla="*/ 366 w 446"/>
                  <a:gd name="T23" fmla="*/ 60 h 552"/>
                  <a:gd name="T24" fmla="*/ 331 w 446"/>
                  <a:gd name="T25" fmla="*/ 30 h 552"/>
                  <a:gd name="T26" fmla="*/ 288 w 446"/>
                  <a:gd name="T27" fmla="*/ 8 h 552"/>
                  <a:gd name="T28" fmla="*/ 239 w 446"/>
                  <a:gd name="T29" fmla="*/ 0 h 552"/>
                  <a:gd name="T30" fmla="*/ 182 w 446"/>
                  <a:gd name="T31" fmla="*/ 3 h 552"/>
                  <a:gd name="T32" fmla="*/ 132 w 446"/>
                  <a:gd name="T33" fmla="*/ 18 h 552"/>
                  <a:gd name="T34" fmla="*/ 100 w 446"/>
                  <a:gd name="T35" fmla="*/ 33 h 552"/>
                  <a:gd name="T36" fmla="*/ 73 w 446"/>
                  <a:gd name="T37" fmla="*/ 52 h 552"/>
                  <a:gd name="T38" fmla="*/ 50 w 446"/>
                  <a:gd name="T39" fmla="*/ 75 h 552"/>
                  <a:gd name="T40" fmla="*/ 31 w 446"/>
                  <a:gd name="T41" fmla="*/ 100 h 552"/>
                  <a:gd name="T42" fmla="*/ 17 w 446"/>
                  <a:gd name="T43" fmla="*/ 127 h 552"/>
                  <a:gd name="T44" fmla="*/ 7 w 446"/>
                  <a:gd name="T45" fmla="*/ 157 h 552"/>
                  <a:gd name="T46" fmla="*/ 2 w 446"/>
                  <a:gd name="T47" fmla="*/ 186 h 552"/>
                  <a:gd name="T48" fmla="*/ 0 w 446"/>
                  <a:gd name="T49" fmla="*/ 218 h 552"/>
                  <a:gd name="T50" fmla="*/ 2 w 446"/>
                  <a:gd name="T51" fmla="*/ 251 h 552"/>
                  <a:gd name="T52" fmla="*/ 6 w 446"/>
                  <a:gd name="T53" fmla="*/ 284 h 552"/>
                  <a:gd name="T54" fmla="*/ 15 w 446"/>
                  <a:gd name="T55" fmla="*/ 316 h 552"/>
                  <a:gd name="T56" fmla="*/ 25 w 446"/>
                  <a:gd name="T57" fmla="*/ 348 h 552"/>
                  <a:gd name="T58" fmla="*/ 40 w 446"/>
                  <a:gd name="T59" fmla="*/ 380 h 552"/>
                  <a:gd name="T60" fmla="*/ 56 w 446"/>
                  <a:gd name="T61" fmla="*/ 410 h 552"/>
                  <a:gd name="T62" fmla="*/ 74 w 446"/>
                  <a:gd name="T63" fmla="*/ 437 h 552"/>
                  <a:gd name="T64" fmla="*/ 98 w 446"/>
                  <a:gd name="T65" fmla="*/ 466 h 552"/>
                  <a:gd name="T66" fmla="*/ 126 w 446"/>
                  <a:gd name="T67" fmla="*/ 492 h 552"/>
                  <a:gd name="T68" fmla="*/ 158 w 446"/>
                  <a:gd name="T69" fmla="*/ 514 h 552"/>
                  <a:gd name="T70" fmla="*/ 193 w 446"/>
                  <a:gd name="T71" fmla="*/ 531 h 552"/>
                  <a:gd name="T72" fmla="*/ 228 w 446"/>
                  <a:gd name="T73" fmla="*/ 543 h 552"/>
                  <a:gd name="T74" fmla="*/ 264 w 446"/>
                  <a:gd name="T75" fmla="*/ 550 h 552"/>
                  <a:gd name="T76" fmla="*/ 299 w 446"/>
                  <a:gd name="T77" fmla="*/ 552 h 552"/>
                  <a:gd name="T78" fmla="*/ 331 w 446"/>
                  <a:gd name="T79" fmla="*/ 549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46" h="552">
                    <a:moveTo>
                      <a:pt x="346" y="545"/>
                    </a:moveTo>
                    <a:lnTo>
                      <a:pt x="360" y="538"/>
                    </a:lnTo>
                    <a:lnTo>
                      <a:pt x="375" y="529"/>
                    </a:lnTo>
                    <a:lnTo>
                      <a:pt x="386" y="517"/>
                    </a:lnTo>
                    <a:lnTo>
                      <a:pt x="398" y="502"/>
                    </a:lnTo>
                    <a:lnTo>
                      <a:pt x="409" y="486"/>
                    </a:lnTo>
                    <a:lnTo>
                      <a:pt x="417" y="468"/>
                    </a:lnTo>
                    <a:lnTo>
                      <a:pt x="426" y="448"/>
                    </a:lnTo>
                    <a:lnTo>
                      <a:pt x="433" y="425"/>
                    </a:lnTo>
                    <a:lnTo>
                      <a:pt x="438" y="401"/>
                    </a:lnTo>
                    <a:lnTo>
                      <a:pt x="442" y="378"/>
                    </a:lnTo>
                    <a:lnTo>
                      <a:pt x="445" y="352"/>
                    </a:lnTo>
                    <a:lnTo>
                      <a:pt x="446" y="327"/>
                    </a:lnTo>
                    <a:lnTo>
                      <a:pt x="446" y="299"/>
                    </a:lnTo>
                    <a:lnTo>
                      <a:pt x="445" y="273"/>
                    </a:lnTo>
                    <a:lnTo>
                      <a:pt x="442" y="246"/>
                    </a:lnTo>
                    <a:lnTo>
                      <a:pt x="439" y="220"/>
                    </a:lnTo>
                    <a:lnTo>
                      <a:pt x="433" y="194"/>
                    </a:lnTo>
                    <a:lnTo>
                      <a:pt x="426" y="169"/>
                    </a:lnTo>
                    <a:lnTo>
                      <a:pt x="416" y="144"/>
                    </a:lnTo>
                    <a:lnTo>
                      <a:pt x="407" y="121"/>
                    </a:lnTo>
                    <a:lnTo>
                      <a:pt x="395" y="99"/>
                    </a:lnTo>
                    <a:lnTo>
                      <a:pt x="380" y="78"/>
                    </a:lnTo>
                    <a:lnTo>
                      <a:pt x="366" y="60"/>
                    </a:lnTo>
                    <a:lnTo>
                      <a:pt x="348" y="44"/>
                    </a:lnTo>
                    <a:lnTo>
                      <a:pt x="331" y="30"/>
                    </a:lnTo>
                    <a:lnTo>
                      <a:pt x="310" y="18"/>
                    </a:lnTo>
                    <a:lnTo>
                      <a:pt x="288" y="8"/>
                    </a:lnTo>
                    <a:lnTo>
                      <a:pt x="264" y="2"/>
                    </a:lnTo>
                    <a:lnTo>
                      <a:pt x="239" y="0"/>
                    </a:lnTo>
                    <a:lnTo>
                      <a:pt x="212" y="0"/>
                    </a:lnTo>
                    <a:lnTo>
                      <a:pt x="182" y="3"/>
                    </a:lnTo>
                    <a:lnTo>
                      <a:pt x="151" y="12"/>
                    </a:lnTo>
                    <a:lnTo>
                      <a:pt x="132" y="18"/>
                    </a:lnTo>
                    <a:lnTo>
                      <a:pt x="116" y="25"/>
                    </a:lnTo>
                    <a:lnTo>
                      <a:pt x="100" y="33"/>
                    </a:lnTo>
                    <a:lnTo>
                      <a:pt x="86" y="43"/>
                    </a:lnTo>
                    <a:lnTo>
                      <a:pt x="73" y="52"/>
                    </a:lnTo>
                    <a:lnTo>
                      <a:pt x="61" y="63"/>
                    </a:lnTo>
                    <a:lnTo>
                      <a:pt x="50" y="75"/>
                    </a:lnTo>
                    <a:lnTo>
                      <a:pt x="40" y="87"/>
                    </a:lnTo>
                    <a:lnTo>
                      <a:pt x="31" y="100"/>
                    </a:lnTo>
                    <a:lnTo>
                      <a:pt x="24" y="113"/>
                    </a:lnTo>
                    <a:lnTo>
                      <a:pt x="17" y="127"/>
                    </a:lnTo>
                    <a:lnTo>
                      <a:pt x="12" y="141"/>
                    </a:lnTo>
                    <a:lnTo>
                      <a:pt x="7" y="157"/>
                    </a:lnTo>
                    <a:lnTo>
                      <a:pt x="5" y="171"/>
                    </a:lnTo>
                    <a:lnTo>
                      <a:pt x="2" y="186"/>
                    </a:lnTo>
                    <a:lnTo>
                      <a:pt x="0" y="203"/>
                    </a:lnTo>
                    <a:lnTo>
                      <a:pt x="0" y="218"/>
                    </a:lnTo>
                    <a:lnTo>
                      <a:pt x="0" y="235"/>
                    </a:lnTo>
                    <a:lnTo>
                      <a:pt x="2" y="251"/>
                    </a:lnTo>
                    <a:lnTo>
                      <a:pt x="4" y="267"/>
                    </a:lnTo>
                    <a:lnTo>
                      <a:pt x="6" y="284"/>
                    </a:lnTo>
                    <a:lnTo>
                      <a:pt x="10" y="300"/>
                    </a:lnTo>
                    <a:lnTo>
                      <a:pt x="15" y="316"/>
                    </a:lnTo>
                    <a:lnTo>
                      <a:pt x="19" y="333"/>
                    </a:lnTo>
                    <a:lnTo>
                      <a:pt x="25" y="348"/>
                    </a:lnTo>
                    <a:lnTo>
                      <a:pt x="32" y="365"/>
                    </a:lnTo>
                    <a:lnTo>
                      <a:pt x="40" y="380"/>
                    </a:lnTo>
                    <a:lnTo>
                      <a:pt x="48" y="394"/>
                    </a:lnTo>
                    <a:lnTo>
                      <a:pt x="56" y="410"/>
                    </a:lnTo>
                    <a:lnTo>
                      <a:pt x="64" y="424"/>
                    </a:lnTo>
                    <a:lnTo>
                      <a:pt x="74" y="437"/>
                    </a:lnTo>
                    <a:lnTo>
                      <a:pt x="85" y="451"/>
                    </a:lnTo>
                    <a:lnTo>
                      <a:pt x="98" y="466"/>
                    </a:lnTo>
                    <a:lnTo>
                      <a:pt x="111" y="480"/>
                    </a:lnTo>
                    <a:lnTo>
                      <a:pt x="126" y="492"/>
                    </a:lnTo>
                    <a:lnTo>
                      <a:pt x="142" y="504"/>
                    </a:lnTo>
                    <a:lnTo>
                      <a:pt x="158" y="514"/>
                    </a:lnTo>
                    <a:lnTo>
                      <a:pt x="175" y="523"/>
                    </a:lnTo>
                    <a:lnTo>
                      <a:pt x="193" y="531"/>
                    </a:lnTo>
                    <a:lnTo>
                      <a:pt x="211" y="537"/>
                    </a:lnTo>
                    <a:lnTo>
                      <a:pt x="228" y="543"/>
                    </a:lnTo>
                    <a:lnTo>
                      <a:pt x="246" y="548"/>
                    </a:lnTo>
                    <a:lnTo>
                      <a:pt x="264" y="550"/>
                    </a:lnTo>
                    <a:lnTo>
                      <a:pt x="282" y="551"/>
                    </a:lnTo>
                    <a:lnTo>
                      <a:pt x="299" y="552"/>
                    </a:lnTo>
                    <a:lnTo>
                      <a:pt x="315" y="551"/>
                    </a:lnTo>
                    <a:lnTo>
                      <a:pt x="331" y="549"/>
                    </a:lnTo>
                    <a:lnTo>
                      <a:pt x="346" y="545"/>
                    </a:lnTo>
                    <a:close/>
                  </a:path>
                </a:pathLst>
              </a:custGeom>
              <a:solidFill>
                <a:srgbClr val="F2C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82" name="Freeform 169">
                <a:extLst>
                  <a:ext uri="{FF2B5EF4-FFF2-40B4-BE49-F238E27FC236}">
                    <a16:creationId xmlns:a16="http://schemas.microsoft.com/office/drawing/2014/main" id="{C73E9E82-5609-4D8F-9E1D-28C5E4DDCC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5937" y="4951419"/>
                <a:ext cx="155578" cy="92075"/>
              </a:xfrm>
              <a:custGeom>
                <a:avLst/>
                <a:gdLst>
                  <a:gd name="T0" fmla="*/ 294 w 294"/>
                  <a:gd name="T1" fmla="*/ 44 h 173"/>
                  <a:gd name="T2" fmla="*/ 288 w 294"/>
                  <a:gd name="T3" fmla="*/ 52 h 173"/>
                  <a:gd name="T4" fmla="*/ 278 w 294"/>
                  <a:gd name="T5" fmla="*/ 62 h 173"/>
                  <a:gd name="T6" fmla="*/ 267 w 294"/>
                  <a:gd name="T7" fmla="*/ 71 h 173"/>
                  <a:gd name="T8" fmla="*/ 253 w 294"/>
                  <a:gd name="T9" fmla="*/ 82 h 173"/>
                  <a:gd name="T10" fmla="*/ 236 w 294"/>
                  <a:gd name="T11" fmla="*/ 91 h 173"/>
                  <a:gd name="T12" fmla="*/ 219 w 294"/>
                  <a:gd name="T13" fmla="*/ 102 h 173"/>
                  <a:gd name="T14" fmla="*/ 200 w 294"/>
                  <a:gd name="T15" fmla="*/ 113 h 173"/>
                  <a:gd name="T16" fmla="*/ 179 w 294"/>
                  <a:gd name="T17" fmla="*/ 122 h 173"/>
                  <a:gd name="T18" fmla="*/ 159 w 294"/>
                  <a:gd name="T19" fmla="*/ 132 h 173"/>
                  <a:gd name="T20" fmla="*/ 138 w 294"/>
                  <a:gd name="T21" fmla="*/ 141 h 173"/>
                  <a:gd name="T22" fmla="*/ 118 w 294"/>
                  <a:gd name="T23" fmla="*/ 150 h 173"/>
                  <a:gd name="T24" fmla="*/ 97 w 294"/>
                  <a:gd name="T25" fmla="*/ 157 h 173"/>
                  <a:gd name="T26" fmla="*/ 77 w 294"/>
                  <a:gd name="T27" fmla="*/ 163 h 173"/>
                  <a:gd name="T28" fmla="*/ 59 w 294"/>
                  <a:gd name="T29" fmla="*/ 167 h 173"/>
                  <a:gd name="T30" fmla="*/ 43 w 294"/>
                  <a:gd name="T31" fmla="*/ 171 h 173"/>
                  <a:gd name="T32" fmla="*/ 27 w 294"/>
                  <a:gd name="T33" fmla="*/ 173 h 173"/>
                  <a:gd name="T34" fmla="*/ 21 w 294"/>
                  <a:gd name="T35" fmla="*/ 172 h 173"/>
                  <a:gd name="T36" fmla="*/ 16 w 294"/>
                  <a:gd name="T37" fmla="*/ 171 h 173"/>
                  <a:gd name="T38" fmla="*/ 11 w 294"/>
                  <a:gd name="T39" fmla="*/ 167 h 173"/>
                  <a:gd name="T40" fmla="*/ 7 w 294"/>
                  <a:gd name="T41" fmla="*/ 163 h 173"/>
                  <a:gd name="T42" fmla="*/ 4 w 294"/>
                  <a:gd name="T43" fmla="*/ 157 h 173"/>
                  <a:gd name="T44" fmla="*/ 1 w 294"/>
                  <a:gd name="T45" fmla="*/ 151 h 173"/>
                  <a:gd name="T46" fmla="*/ 0 w 294"/>
                  <a:gd name="T47" fmla="*/ 142 h 173"/>
                  <a:gd name="T48" fmla="*/ 0 w 294"/>
                  <a:gd name="T49" fmla="*/ 134 h 173"/>
                  <a:gd name="T50" fmla="*/ 0 w 294"/>
                  <a:gd name="T51" fmla="*/ 125 h 173"/>
                  <a:gd name="T52" fmla="*/ 2 w 294"/>
                  <a:gd name="T53" fmla="*/ 115 h 173"/>
                  <a:gd name="T54" fmla="*/ 5 w 294"/>
                  <a:gd name="T55" fmla="*/ 106 h 173"/>
                  <a:gd name="T56" fmla="*/ 8 w 294"/>
                  <a:gd name="T57" fmla="*/ 95 h 173"/>
                  <a:gd name="T58" fmla="*/ 12 w 294"/>
                  <a:gd name="T59" fmla="*/ 84 h 173"/>
                  <a:gd name="T60" fmla="*/ 18 w 294"/>
                  <a:gd name="T61" fmla="*/ 74 h 173"/>
                  <a:gd name="T62" fmla="*/ 24 w 294"/>
                  <a:gd name="T63" fmla="*/ 64 h 173"/>
                  <a:gd name="T64" fmla="*/ 31 w 294"/>
                  <a:gd name="T65" fmla="*/ 53 h 173"/>
                  <a:gd name="T66" fmla="*/ 39 w 294"/>
                  <a:gd name="T67" fmla="*/ 44 h 173"/>
                  <a:gd name="T68" fmla="*/ 49 w 294"/>
                  <a:gd name="T69" fmla="*/ 36 h 173"/>
                  <a:gd name="T70" fmla="*/ 59 w 294"/>
                  <a:gd name="T71" fmla="*/ 27 h 173"/>
                  <a:gd name="T72" fmla="*/ 71 w 294"/>
                  <a:gd name="T73" fmla="*/ 20 h 173"/>
                  <a:gd name="T74" fmla="*/ 83 w 294"/>
                  <a:gd name="T75" fmla="*/ 13 h 173"/>
                  <a:gd name="T76" fmla="*/ 96 w 294"/>
                  <a:gd name="T77" fmla="*/ 8 h 173"/>
                  <a:gd name="T78" fmla="*/ 112 w 294"/>
                  <a:gd name="T79" fmla="*/ 4 h 173"/>
                  <a:gd name="T80" fmla="*/ 127 w 294"/>
                  <a:gd name="T81" fmla="*/ 1 h 173"/>
                  <a:gd name="T82" fmla="*/ 144 w 294"/>
                  <a:gd name="T83" fmla="*/ 0 h 173"/>
                  <a:gd name="T84" fmla="*/ 162 w 294"/>
                  <a:gd name="T85" fmla="*/ 0 h 173"/>
                  <a:gd name="T86" fmla="*/ 181 w 294"/>
                  <a:gd name="T87" fmla="*/ 2 h 173"/>
                  <a:gd name="T88" fmla="*/ 201 w 294"/>
                  <a:gd name="T89" fmla="*/ 6 h 173"/>
                  <a:gd name="T90" fmla="*/ 222 w 294"/>
                  <a:gd name="T91" fmla="*/ 12 h 173"/>
                  <a:gd name="T92" fmla="*/ 245 w 294"/>
                  <a:gd name="T93" fmla="*/ 20 h 173"/>
                  <a:gd name="T94" fmla="*/ 269 w 294"/>
                  <a:gd name="T95" fmla="*/ 31 h 173"/>
                  <a:gd name="T96" fmla="*/ 294 w 294"/>
                  <a:gd name="T97" fmla="*/ 44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94" h="173">
                    <a:moveTo>
                      <a:pt x="294" y="44"/>
                    </a:moveTo>
                    <a:lnTo>
                      <a:pt x="288" y="52"/>
                    </a:lnTo>
                    <a:lnTo>
                      <a:pt x="278" y="62"/>
                    </a:lnTo>
                    <a:lnTo>
                      <a:pt x="267" y="71"/>
                    </a:lnTo>
                    <a:lnTo>
                      <a:pt x="253" y="82"/>
                    </a:lnTo>
                    <a:lnTo>
                      <a:pt x="236" y="91"/>
                    </a:lnTo>
                    <a:lnTo>
                      <a:pt x="219" y="102"/>
                    </a:lnTo>
                    <a:lnTo>
                      <a:pt x="200" y="113"/>
                    </a:lnTo>
                    <a:lnTo>
                      <a:pt x="179" y="122"/>
                    </a:lnTo>
                    <a:lnTo>
                      <a:pt x="159" y="132"/>
                    </a:lnTo>
                    <a:lnTo>
                      <a:pt x="138" y="141"/>
                    </a:lnTo>
                    <a:lnTo>
                      <a:pt x="118" y="150"/>
                    </a:lnTo>
                    <a:lnTo>
                      <a:pt x="97" y="157"/>
                    </a:lnTo>
                    <a:lnTo>
                      <a:pt x="77" y="163"/>
                    </a:lnTo>
                    <a:lnTo>
                      <a:pt x="59" y="167"/>
                    </a:lnTo>
                    <a:lnTo>
                      <a:pt x="43" y="171"/>
                    </a:lnTo>
                    <a:lnTo>
                      <a:pt x="27" y="173"/>
                    </a:lnTo>
                    <a:lnTo>
                      <a:pt x="21" y="172"/>
                    </a:lnTo>
                    <a:lnTo>
                      <a:pt x="16" y="171"/>
                    </a:lnTo>
                    <a:lnTo>
                      <a:pt x="11" y="167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1" y="151"/>
                    </a:lnTo>
                    <a:lnTo>
                      <a:pt x="0" y="142"/>
                    </a:lnTo>
                    <a:lnTo>
                      <a:pt x="0" y="134"/>
                    </a:lnTo>
                    <a:lnTo>
                      <a:pt x="0" y="125"/>
                    </a:lnTo>
                    <a:lnTo>
                      <a:pt x="2" y="115"/>
                    </a:lnTo>
                    <a:lnTo>
                      <a:pt x="5" y="106"/>
                    </a:lnTo>
                    <a:lnTo>
                      <a:pt x="8" y="95"/>
                    </a:lnTo>
                    <a:lnTo>
                      <a:pt x="12" y="84"/>
                    </a:lnTo>
                    <a:lnTo>
                      <a:pt x="18" y="74"/>
                    </a:lnTo>
                    <a:lnTo>
                      <a:pt x="24" y="64"/>
                    </a:lnTo>
                    <a:lnTo>
                      <a:pt x="31" y="53"/>
                    </a:lnTo>
                    <a:lnTo>
                      <a:pt x="39" y="44"/>
                    </a:lnTo>
                    <a:lnTo>
                      <a:pt x="49" y="36"/>
                    </a:lnTo>
                    <a:lnTo>
                      <a:pt x="59" y="27"/>
                    </a:lnTo>
                    <a:lnTo>
                      <a:pt x="71" y="20"/>
                    </a:lnTo>
                    <a:lnTo>
                      <a:pt x="83" y="13"/>
                    </a:lnTo>
                    <a:lnTo>
                      <a:pt x="96" y="8"/>
                    </a:lnTo>
                    <a:lnTo>
                      <a:pt x="112" y="4"/>
                    </a:lnTo>
                    <a:lnTo>
                      <a:pt x="127" y="1"/>
                    </a:lnTo>
                    <a:lnTo>
                      <a:pt x="144" y="0"/>
                    </a:lnTo>
                    <a:lnTo>
                      <a:pt x="162" y="0"/>
                    </a:lnTo>
                    <a:lnTo>
                      <a:pt x="181" y="2"/>
                    </a:lnTo>
                    <a:lnTo>
                      <a:pt x="201" y="6"/>
                    </a:lnTo>
                    <a:lnTo>
                      <a:pt x="222" y="12"/>
                    </a:lnTo>
                    <a:lnTo>
                      <a:pt x="245" y="20"/>
                    </a:lnTo>
                    <a:lnTo>
                      <a:pt x="269" y="31"/>
                    </a:lnTo>
                    <a:lnTo>
                      <a:pt x="294" y="44"/>
                    </a:lnTo>
                    <a:close/>
                  </a:path>
                </a:pathLst>
              </a:custGeom>
              <a:solidFill>
                <a:srgbClr val="9E5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83" name="Freeform 170">
                <a:extLst>
                  <a:ext uri="{FF2B5EF4-FFF2-40B4-BE49-F238E27FC236}">
                    <a16:creationId xmlns:a16="http://schemas.microsoft.com/office/drawing/2014/main" id="{C31125BC-3CA6-47BE-A844-16B5E7409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261" y="4889506"/>
                <a:ext cx="220666" cy="266700"/>
              </a:xfrm>
              <a:custGeom>
                <a:avLst/>
                <a:gdLst>
                  <a:gd name="T0" fmla="*/ 93 w 419"/>
                  <a:gd name="T1" fmla="*/ 35 h 506"/>
                  <a:gd name="T2" fmla="*/ 69 w 419"/>
                  <a:gd name="T3" fmla="*/ 54 h 506"/>
                  <a:gd name="T4" fmla="*/ 49 w 419"/>
                  <a:gd name="T5" fmla="*/ 78 h 506"/>
                  <a:gd name="T6" fmla="*/ 32 w 419"/>
                  <a:gd name="T7" fmla="*/ 105 h 506"/>
                  <a:gd name="T8" fmla="*/ 19 w 419"/>
                  <a:gd name="T9" fmla="*/ 133 h 506"/>
                  <a:gd name="T10" fmla="*/ 8 w 419"/>
                  <a:gd name="T11" fmla="*/ 165 h 506"/>
                  <a:gd name="T12" fmla="*/ 2 w 419"/>
                  <a:gd name="T13" fmla="*/ 199 h 506"/>
                  <a:gd name="T14" fmla="*/ 0 w 419"/>
                  <a:gd name="T15" fmla="*/ 234 h 506"/>
                  <a:gd name="T16" fmla="*/ 1 w 419"/>
                  <a:gd name="T17" fmla="*/ 269 h 506"/>
                  <a:gd name="T18" fmla="*/ 6 w 419"/>
                  <a:gd name="T19" fmla="*/ 306 h 506"/>
                  <a:gd name="T20" fmla="*/ 14 w 419"/>
                  <a:gd name="T21" fmla="*/ 340 h 506"/>
                  <a:gd name="T22" fmla="*/ 26 w 419"/>
                  <a:gd name="T23" fmla="*/ 375 h 506"/>
                  <a:gd name="T24" fmla="*/ 43 w 419"/>
                  <a:gd name="T25" fmla="*/ 408 h 506"/>
                  <a:gd name="T26" fmla="*/ 63 w 419"/>
                  <a:gd name="T27" fmla="*/ 440 h 506"/>
                  <a:gd name="T28" fmla="*/ 87 w 419"/>
                  <a:gd name="T29" fmla="*/ 468 h 506"/>
                  <a:gd name="T30" fmla="*/ 115 w 419"/>
                  <a:gd name="T31" fmla="*/ 495 h 506"/>
                  <a:gd name="T32" fmla="*/ 129 w 419"/>
                  <a:gd name="T33" fmla="*/ 497 h 506"/>
                  <a:gd name="T34" fmla="*/ 132 w 419"/>
                  <a:gd name="T35" fmla="*/ 474 h 506"/>
                  <a:gd name="T36" fmla="*/ 141 w 419"/>
                  <a:gd name="T37" fmla="*/ 424 h 506"/>
                  <a:gd name="T38" fmla="*/ 159 w 419"/>
                  <a:gd name="T39" fmla="*/ 380 h 506"/>
                  <a:gd name="T40" fmla="*/ 179 w 419"/>
                  <a:gd name="T41" fmla="*/ 397 h 506"/>
                  <a:gd name="T42" fmla="*/ 197 w 419"/>
                  <a:gd name="T43" fmla="*/ 404 h 506"/>
                  <a:gd name="T44" fmla="*/ 207 w 419"/>
                  <a:gd name="T45" fmla="*/ 403 h 506"/>
                  <a:gd name="T46" fmla="*/ 214 w 419"/>
                  <a:gd name="T47" fmla="*/ 392 h 506"/>
                  <a:gd name="T48" fmla="*/ 217 w 419"/>
                  <a:gd name="T49" fmla="*/ 371 h 506"/>
                  <a:gd name="T50" fmla="*/ 216 w 419"/>
                  <a:gd name="T51" fmla="*/ 323 h 506"/>
                  <a:gd name="T52" fmla="*/ 219 w 419"/>
                  <a:gd name="T53" fmla="*/ 270 h 506"/>
                  <a:gd name="T54" fmla="*/ 227 w 419"/>
                  <a:gd name="T55" fmla="*/ 237 h 506"/>
                  <a:gd name="T56" fmla="*/ 234 w 419"/>
                  <a:gd name="T57" fmla="*/ 218 h 506"/>
                  <a:gd name="T58" fmla="*/ 242 w 419"/>
                  <a:gd name="T59" fmla="*/ 201 h 506"/>
                  <a:gd name="T60" fmla="*/ 253 w 419"/>
                  <a:gd name="T61" fmla="*/ 187 h 506"/>
                  <a:gd name="T62" fmla="*/ 266 w 419"/>
                  <a:gd name="T63" fmla="*/ 176 h 506"/>
                  <a:gd name="T64" fmla="*/ 280 w 419"/>
                  <a:gd name="T65" fmla="*/ 168 h 506"/>
                  <a:gd name="T66" fmla="*/ 297 w 419"/>
                  <a:gd name="T67" fmla="*/ 162 h 506"/>
                  <a:gd name="T68" fmla="*/ 316 w 419"/>
                  <a:gd name="T69" fmla="*/ 157 h 506"/>
                  <a:gd name="T70" fmla="*/ 346 w 419"/>
                  <a:gd name="T71" fmla="*/ 156 h 506"/>
                  <a:gd name="T72" fmla="*/ 393 w 419"/>
                  <a:gd name="T73" fmla="*/ 163 h 506"/>
                  <a:gd name="T74" fmla="*/ 418 w 419"/>
                  <a:gd name="T75" fmla="*/ 156 h 506"/>
                  <a:gd name="T76" fmla="*/ 413 w 419"/>
                  <a:gd name="T77" fmla="*/ 130 h 506"/>
                  <a:gd name="T78" fmla="*/ 404 w 419"/>
                  <a:gd name="T79" fmla="*/ 107 h 506"/>
                  <a:gd name="T80" fmla="*/ 391 w 419"/>
                  <a:gd name="T81" fmla="*/ 86 h 506"/>
                  <a:gd name="T82" fmla="*/ 375 w 419"/>
                  <a:gd name="T83" fmla="*/ 67 h 506"/>
                  <a:gd name="T84" fmla="*/ 356 w 419"/>
                  <a:gd name="T85" fmla="*/ 49 h 506"/>
                  <a:gd name="T86" fmla="*/ 336 w 419"/>
                  <a:gd name="T87" fmla="*/ 35 h 506"/>
                  <a:gd name="T88" fmla="*/ 314 w 419"/>
                  <a:gd name="T89" fmla="*/ 23 h 506"/>
                  <a:gd name="T90" fmla="*/ 290 w 419"/>
                  <a:gd name="T91" fmla="*/ 13 h 506"/>
                  <a:gd name="T92" fmla="*/ 265 w 419"/>
                  <a:gd name="T93" fmla="*/ 7 h 506"/>
                  <a:gd name="T94" fmla="*/ 239 w 419"/>
                  <a:gd name="T95" fmla="*/ 3 h 506"/>
                  <a:gd name="T96" fmla="*/ 214 w 419"/>
                  <a:gd name="T97" fmla="*/ 0 h 506"/>
                  <a:gd name="T98" fmla="*/ 188 w 419"/>
                  <a:gd name="T99" fmla="*/ 2 h 506"/>
                  <a:gd name="T100" fmla="*/ 163 w 419"/>
                  <a:gd name="T101" fmla="*/ 5 h 506"/>
                  <a:gd name="T102" fmla="*/ 139 w 419"/>
                  <a:gd name="T103" fmla="*/ 11 h 506"/>
                  <a:gd name="T104" fmla="*/ 115 w 419"/>
                  <a:gd name="T105" fmla="*/ 21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19" h="506">
                    <a:moveTo>
                      <a:pt x="105" y="26"/>
                    </a:moveTo>
                    <a:lnTo>
                      <a:pt x="93" y="35"/>
                    </a:lnTo>
                    <a:lnTo>
                      <a:pt x="80" y="44"/>
                    </a:lnTo>
                    <a:lnTo>
                      <a:pt x="69" y="54"/>
                    </a:lnTo>
                    <a:lnTo>
                      <a:pt x="58" y="66"/>
                    </a:lnTo>
                    <a:lnTo>
                      <a:pt x="49" y="78"/>
                    </a:lnTo>
                    <a:lnTo>
                      <a:pt x="40" y="91"/>
                    </a:lnTo>
                    <a:lnTo>
                      <a:pt x="32" y="105"/>
                    </a:lnTo>
                    <a:lnTo>
                      <a:pt x="25" y="119"/>
                    </a:lnTo>
                    <a:lnTo>
                      <a:pt x="19" y="133"/>
                    </a:lnTo>
                    <a:lnTo>
                      <a:pt x="13" y="150"/>
                    </a:lnTo>
                    <a:lnTo>
                      <a:pt x="8" y="165"/>
                    </a:lnTo>
                    <a:lnTo>
                      <a:pt x="5" y="182"/>
                    </a:lnTo>
                    <a:lnTo>
                      <a:pt x="2" y="199"/>
                    </a:lnTo>
                    <a:lnTo>
                      <a:pt x="1" y="217"/>
                    </a:lnTo>
                    <a:lnTo>
                      <a:pt x="0" y="234"/>
                    </a:lnTo>
                    <a:lnTo>
                      <a:pt x="0" y="251"/>
                    </a:lnTo>
                    <a:lnTo>
                      <a:pt x="1" y="269"/>
                    </a:lnTo>
                    <a:lnTo>
                      <a:pt x="2" y="288"/>
                    </a:lnTo>
                    <a:lnTo>
                      <a:pt x="6" y="306"/>
                    </a:lnTo>
                    <a:lnTo>
                      <a:pt x="9" y="322"/>
                    </a:lnTo>
                    <a:lnTo>
                      <a:pt x="14" y="340"/>
                    </a:lnTo>
                    <a:lnTo>
                      <a:pt x="19" y="358"/>
                    </a:lnTo>
                    <a:lnTo>
                      <a:pt x="26" y="375"/>
                    </a:lnTo>
                    <a:lnTo>
                      <a:pt x="33" y="392"/>
                    </a:lnTo>
                    <a:lnTo>
                      <a:pt x="43" y="408"/>
                    </a:lnTo>
                    <a:lnTo>
                      <a:pt x="52" y="424"/>
                    </a:lnTo>
                    <a:lnTo>
                      <a:pt x="63" y="440"/>
                    </a:lnTo>
                    <a:lnTo>
                      <a:pt x="74" y="454"/>
                    </a:lnTo>
                    <a:lnTo>
                      <a:pt x="87" y="468"/>
                    </a:lnTo>
                    <a:lnTo>
                      <a:pt x="100" y="481"/>
                    </a:lnTo>
                    <a:lnTo>
                      <a:pt x="115" y="495"/>
                    </a:lnTo>
                    <a:lnTo>
                      <a:pt x="131" y="506"/>
                    </a:lnTo>
                    <a:lnTo>
                      <a:pt x="129" y="497"/>
                    </a:lnTo>
                    <a:lnTo>
                      <a:pt x="131" y="486"/>
                    </a:lnTo>
                    <a:lnTo>
                      <a:pt x="132" y="474"/>
                    </a:lnTo>
                    <a:lnTo>
                      <a:pt x="134" y="460"/>
                    </a:lnTo>
                    <a:lnTo>
                      <a:pt x="141" y="424"/>
                    </a:lnTo>
                    <a:lnTo>
                      <a:pt x="153" y="376"/>
                    </a:lnTo>
                    <a:lnTo>
                      <a:pt x="159" y="380"/>
                    </a:lnTo>
                    <a:lnTo>
                      <a:pt x="169" y="389"/>
                    </a:lnTo>
                    <a:lnTo>
                      <a:pt x="179" y="397"/>
                    </a:lnTo>
                    <a:lnTo>
                      <a:pt x="191" y="403"/>
                    </a:lnTo>
                    <a:lnTo>
                      <a:pt x="197" y="404"/>
                    </a:lnTo>
                    <a:lnTo>
                      <a:pt x="202" y="404"/>
                    </a:lnTo>
                    <a:lnTo>
                      <a:pt x="207" y="403"/>
                    </a:lnTo>
                    <a:lnTo>
                      <a:pt x="211" y="398"/>
                    </a:lnTo>
                    <a:lnTo>
                      <a:pt x="214" y="392"/>
                    </a:lnTo>
                    <a:lnTo>
                      <a:pt x="216" y="383"/>
                    </a:lnTo>
                    <a:lnTo>
                      <a:pt x="217" y="371"/>
                    </a:lnTo>
                    <a:lnTo>
                      <a:pt x="217" y="354"/>
                    </a:lnTo>
                    <a:lnTo>
                      <a:pt x="216" y="323"/>
                    </a:lnTo>
                    <a:lnTo>
                      <a:pt x="216" y="295"/>
                    </a:lnTo>
                    <a:lnTo>
                      <a:pt x="219" y="270"/>
                    </a:lnTo>
                    <a:lnTo>
                      <a:pt x="223" y="246"/>
                    </a:lnTo>
                    <a:lnTo>
                      <a:pt x="227" y="237"/>
                    </a:lnTo>
                    <a:lnTo>
                      <a:pt x="229" y="226"/>
                    </a:lnTo>
                    <a:lnTo>
                      <a:pt x="234" y="218"/>
                    </a:lnTo>
                    <a:lnTo>
                      <a:pt x="238" y="209"/>
                    </a:lnTo>
                    <a:lnTo>
                      <a:pt x="242" y="201"/>
                    </a:lnTo>
                    <a:lnTo>
                      <a:pt x="248" y="194"/>
                    </a:lnTo>
                    <a:lnTo>
                      <a:pt x="253" y="187"/>
                    </a:lnTo>
                    <a:lnTo>
                      <a:pt x="260" y="181"/>
                    </a:lnTo>
                    <a:lnTo>
                      <a:pt x="266" y="176"/>
                    </a:lnTo>
                    <a:lnTo>
                      <a:pt x="273" y="171"/>
                    </a:lnTo>
                    <a:lnTo>
                      <a:pt x="280" y="168"/>
                    </a:lnTo>
                    <a:lnTo>
                      <a:pt x="289" y="164"/>
                    </a:lnTo>
                    <a:lnTo>
                      <a:pt x="297" y="162"/>
                    </a:lnTo>
                    <a:lnTo>
                      <a:pt x="306" y="160"/>
                    </a:lnTo>
                    <a:lnTo>
                      <a:pt x="316" y="157"/>
                    </a:lnTo>
                    <a:lnTo>
                      <a:pt x="325" y="157"/>
                    </a:lnTo>
                    <a:lnTo>
                      <a:pt x="346" y="156"/>
                    </a:lnTo>
                    <a:lnTo>
                      <a:pt x="368" y="158"/>
                    </a:lnTo>
                    <a:lnTo>
                      <a:pt x="393" y="163"/>
                    </a:lnTo>
                    <a:lnTo>
                      <a:pt x="419" y="169"/>
                    </a:lnTo>
                    <a:lnTo>
                      <a:pt x="418" y="156"/>
                    </a:lnTo>
                    <a:lnTo>
                      <a:pt x="416" y="143"/>
                    </a:lnTo>
                    <a:lnTo>
                      <a:pt x="413" y="130"/>
                    </a:lnTo>
                    <a:lnTo>
                      <a:pt x="409" y="118"/>
                    </a:lnTo>
                    <a:lnTo>
                      <a:pt x="404" y="107"/>
                    </a:lnTo>
                    <a:lnTo>
                      <a:pt x="398" y="95"/>
                    </a:lnTo>
                    <a:lnTo>
                      <a:pt x="391" y="86"/>
                    </a:lnTo>
                    <a:lnTo>
                      <a:pt x="384" y="75"/>
                    </a:lnTo>
                    <a:lnTo>
                      <a:pt x="375" y="67"/>
                    </a:lnTo>
                    <a:lnTo>
                      <a:pt x="366" y="57"/>
                    </a:lnTo>
                    <a:lnTo>
                      <a:pt x="356" y="49"/>
                    </a:lnTo>
                    <a:lnTo>
                      <a:pt x="347" y="42"/>
                    </a:lnTo>
                    <a:lnTo>
                      <a:pt x="336" y="35"/>
                    </a:lnTo>
                    <a:lnTo>
                      <a:pt x="325" y="29"/>
                    </a:lnTo>
                    <a:lnTo>
                      <a:pt x="314" y="23"/>
                    </a:lnTo>
                    <a:lnTo>
                      <a:pt x="302" y="18"/>
                    </a:lnTo>
                    <a:lnTo>
                      <a:pt x="290" y="13"/>
                    </a:lnTo>
                    <a:lnTo>
                      <a:pt x="277" y="10"/>
                    </a:lnTo>
                    <a:lnTo>
                      <a:pt x="265" y="7"/>
                    </a:lnTo>
                    <a:lnTo>
                      <a:pt x="252" y="4"/>
                    </a:lnTo>
                    <a:lnTo>
                      <a:pt x="239" y="3"/>
                    </a:lnTo>
                    <a:lnTo>
                      <a:pt x="226" y="2"/>
                    </a:lnTo>
                    <a:lnTo>
                      <a:pt x="214" y="0"/>
                    </a:lnTo>
                    <a:lnTo>
                      <a:pt x="201" y="0"/>
                    </a:lnTo>
                    <a:lnTo>
                      <a:pt x="188" y="2"/>
                    </a:lnTo>
                    <a:lnTo>
                      <a:pt x="175" y="3"/>
                    </a:lnTo>
                    <a:lnTo>
                      <a:pt x="163" y="5"/>
                    </a:lnTo>
                    <a:lnTo>
                      <a:pt x="151" y="9"/>
                    </a:lnTo>
                    <a:lnTo>
                      <a:pt x="139" y="11"/>
                    </a:lnTo>
                    <a:lnTo>
                      <a:pt x="127" y="16"/>
                    </a:lnTo>
                    <a:lnTo>
                      <a:pt x="115" y="21"/>
                    </a:lnTo>
                    <a:lnTo>
                      <a:pt x="105" y="26"/>
                    </a:lnTo>
                    <a:close/>
                  </a:path>
                </a:pathLst>
              </a:custGeom>
              <a:solidFill>
                <a:srgbClr val="9E5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84" name="Freeform 171">
                <a:extLst>
                  <a:ext uri="{FF2B5EF4-FFF2-40B4-BE49-F238E27FC236}">
                    <a16:creationId xmlns:a16="http://schemas.microsoft.com/office/drawing/2014/main" id="{D9C35610-A2ED-4C5B-A7C9-093EFF4A14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8474" y="5035556"/>
                <a:ext cx="44451" cy="79375"/>
              </a:xfrm>
              <a:custGeom>
                <a:avLst/>
                <a:gdLst>
                  <a:gd name="T0" fmla="*/ 33 w 83"/>
                  <a:gd name="T1" fmla="*/ 0 h 148"/>
                  <a:gd name="T2" fmla="*/ 38 w 83"/>
                  <a:gd name="T3" fmla="*/ 0 h 148"/>
                  <a:gd name="T4" fmla="*/ 41 w 83"/>
                  <a:gd name="T5" fmla="*/ 2 h 148"/>
                  <a:gd name="T6" fmla="*/ 46 w 83"/>
                  <a:gd name="T7" fmla="*/ 3 h 148"/>
                  <a:gd name="T8" fmla="*/ 50 w 83"/>
                  <a:gd name="T9" fmla="*/ 5 h 148"/>
                  <a:gd name="T10" fmla="*/ 57 w 83"/>
                  <a:gd name="T11" fmla="*/ 11 h 148"/>
                  <a:gd name="T12" fmla="*/ 64 w 83"/>
                  <a:gd name="T13" fmla="*/ 19 h 148"/>
                  <a:gd name="T14" fmla="*/ 71 w 83"/>
                  <a:gd name="T15" fmla="*/ 29 h 148"/>
                  <a:gd name="T16" fmla="*/ 76 w 83"/>
                  <a:gd name="T17" fmla="*/ 41 h 148"/>
                  <a:gd name="T18" fmla="*/ 79 w 83"/>
                  <a:gd name="T19" fmla="*/ 55 h 148"/>
                  <a:gd name="T20" fmla="*/ 82 w 83"/>
                  <a:gd name="T21" fmla="*/ 69 h 148"/>
                  <a:gd name="T22" fmla="*/ 83 w 83"/>
                  <a:gd name="T23" fmla="*/ 85 h 148"/>
                  <a:gd name="T24" fmla="*/ 82 w 83"/>
                  <a:gd name="T25" fmla="*/ 98 h 148"/>
                  <a:gd name="T26" fmla="*/ 79 w 83"/>
                  <a:gd name="T27" fmla="*/ 111 h 148"/>
                  <a:gd name="T28" fmla="*/ 76 w 83"/>
                  <a:gd name="T29" fmla="*/ 123 h 148"/>
                  <a:gd name="T30" fmla="*/ 71 w 83"/>
                  <a:gd name="T31" fmla="*/ 132 h 148"/>
                  <a:gd name="T32" fmla="*/ 65 w 83"/>
                  <a:gd name="T33" fmla="*/ 139 h 148"/>
                  <a:gd name="T34" fmla="*/ 62 w 83"/>
                  <a:gd name="T35" fmla="*/ 143 h 148"/>
                  <a:gd name="T36" fmla="*/ 57 w 83"/>
                  <a:gd name="T37" fmla="*/ 144 h 148"/>
                  <a:gd name="T38" fmla="*/ 53 w 83"/>
                  <a:gd name="T39" fmla="*/ 146 h 148"/>
                  <a:gd name="T40" fmla="*/ 50 w 83"/>
                  <a:gd name="T41" fmla="*/ 148 h 148"/>
                  <a:gd name="T42" fmla="*/ 45 w 83"/>
                  <a:gd name="T43" fmla="*/ 148 h 148"/>
                  <a:gd name="T44" fmla="*/ 41 w 83"/>
                  <a:gd name="T45" fmla="*/ 146 h 148"/>
                  <a:gd name="T46" fmla="*/ 37 w 83"/>
                  <a:gd name="T47" fmla="*/ 145 h 148"/>
                  <a:gd name="T48" fmla="*/ 33 w 83"/>
                  <a:gd name="T49" fmla="*/ 143 h 148"/>
                  <a:gd name="T50" fmla="*/ 25 w 83"/>
                  <a:gd name="T51" fmla="*/ 137 h 148"/>
                  <a:gd name="T52" fmla="*/ 18 w 83"/>
                  <a:gd name="T53" fmla="*/ 129 h 148"/>
                  <a:gd name="T54" fmla="*/ 12 w 83"/>
                  <a:gd name="T55" fmla="*/ 119 h 148"/>
                  <a:gd name="T56" fmla="*/ 7 w 83"/>
                  <a:gd name="T57" fmla="*/ 106 h 148"/>
                  <a:gd name="T58" fmla="*/ 3 w 83"/>
                  <a:gd name="T59" fmla="*/ 93 h 148"/>
                  <a:gd name="T60" fmla="*/ 1 w 83"/>
                  <a:gd name="T61" fmla="*/ 79 h 148"/>
                  <a:gd name="T62" fmla="*/ 0 w 83"/>
                  <a:gd name="T63" fmla="*/ 63 h 148"/>
                  <a:gd name="T64" fmla="*/ 1 w 83"/>
                  <a:gd name="T65" fmla="*/ 49 h 148"/>
                  <a:gd name="T66" fmla="*/ 3 w 83"/>
                  <a:gd name="T67" fmla="*/ 37 h 148"/>
                  <a:gd name="T68" fmla="*/ 7 w 83"/>
                  <a:gd name="T69" fmla="*/ 25 h 148"/>
                  <a:gd name="T70" fmla="*/ 12 w 83"/>
                  <a:gd name="T71" fmla="*/ 16 h 148"/>
                  <a:gd name="T72" fmla="*/ 18 w 83"/>
                  <a:gd name="T73" fmla="*/ 9 h 148"/>
                  <a:gd name="T74" fmla="*/ 21 w 83"/>
                  <a:gd name="T75" fmla="*/ 5 h 148"/>
                  <a:gd name="T76" fmla="*/ 25 w 83"/>
                  <a:gd name="T77" fmla="*/ 3 h 148"/>
                  <a:gd name="T78" fmla="*/ 30 w 83"/>
                  <a:gd name="T79" fmla="*/ 2 h 148"/>
                  <a:gd name="T80" fmla="*/ 33 w 83"/>
                  <a:gd name="T81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3" h="148">
                    <a:moveTo>
                      <a:pt x="33" y="0"/>
                    </a:moveTo>
                    <a:lnTo>
                      <a:pt x="38" y="0"/>
                    </a:lnTo>
                    <a:lnTo>
                      <a:pt x="41" y="2"/>
                    </a:lnTo>
                    <a:lnTo>
                      <a:pt x="46" y="3"/>
                    </a:lnTo>
                    <a:lnTo>
                      <a:pt x="50" y="5"/>
                    </a:lnTo>
                    <a:lnTo>
                      <a:pt x="57" y="11"/>
                    </a:lnTo>
                    <a:lnTo>
                      <a:pt x="64" y="19"/>
                    </a:lnTo>
                    <a:lnTo>
                      <a:pt x="71" y="29"/>
                    </a:lnTo>
                    <a:lnTo>
                      <a:pt x="76" y="41"/>
                    </a:lnTo>
                    <a:lnTo>
                      <a:pt x="79" y="55"/>
                    </a:lnTo>
                    <a:lnTo>
                      <a:pt x="82" y="69"/>
                    </a:lnTo>
                    <a:lnTo>
                      <a:pt x="83" y="85"/>
                    </a:lnTo>
                    <a:lnTo>
                      <a:pt x="82" y="98"/>
                    </a:lnTo>
                    <a:lnTo>
                      <a:pt x="79" y="111"/>
                    </a:lnTo>
                    <a:lnTo>
                      <a:pt x="76" y="123"/>
                    </a:lnTo>
                    <a:lnTo>
                      <a:pt x="71" y="132"/>
                    </a:lnTo>
                    <a:lnTo>
                      <a:pt x="65" y="139"/>
                    </a:lnTo>
                    <a:lnTo>
                      <a:pt x="62" y="143"/>
                    </a:lnTo>
                    <a:lnTo>
                      <a:pt x="57" y="144"/>
                    </a:lnTo>
                    <a:lnTo>
                      <a:pt x="53" y="146"/>
                    </a:lnTo>
                    <a:lnTo>
                      <a:pt x="50" y="148"/>
                    </a:lnTo>
                    <a:lnTo>
                      <a:pt x="45" y="148"/>
                    </a:lnTo>
                    <a:lnTo>
                      <a:pt x="41" y="146"/>
                    </a:lnTo>
                    <a:lnTo>
                      <a:pt x="37" y="145"/>
                    </a:lnTo>
                    <a:lnTo>
                      <a:pt x="33" y="143"/>
                    </a:lnTo>
                    <a:lnTo>
                      <a:pt x="25" y="137"/>
                    </a:lnTo>
                    <a:lnTo>
                      <a:pt x="18" y="129"/>
                    </a:lnTo>
                    <a:lnTo>
                      <a:pt x="12" y="119"/>
                    </a:lnTo>
                    <a:lnTo>
                      <a:pt x="7" y="106"/>
                    </a:lnTo>
                    <a:lnTo>
                      <a:pt x="3" y="93"/>
                    </a:lnTo>
                    <a:lnTo>
                      <a:pt x="1" y="79"/>
                    </a:lnTo>
                    <a:lnTo>
                      <a:pt x="0" y="63"/>
                    </a:lnTo>
                    <a:lnTo>
                      <a:pt x="1" y="49"/>
                    </a:lnTo>
                    <a:lnTo>
                      <a:pt x="3" y="37"/>
                    </a:lnTo>
                    <a:lnTo>
                      <a:pt x="7" y="25"/>
                    </a:lnTo>
                    <a:lnTo>
                      <a:pt x="12" y="16"/>
                    </a:lnTo>
                    <a:lnTo>
                      <a:pt x="18" y="9"/>
                    </a:lnTo>
                    <a:lnTo>
                      <a:pt x="21" y="5"/>
                    </a:lnTo>
                    <a:lnTo>
                      <a:pt x="25" y="3"/>
                    </a:lnTo>
                    <a:lnTo>
                      <a:pt x="30" y="2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2C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85" name="Freeform 172">
                <a:extLst>
                  <a:ext uri="{FF2B5EF4-FFF2-40B4-BE49-F238E27FC236}">
                    <a16:creationId xmlns:a16="http://schemas.microsoft.com/office/drawing/2014/main" id="{E21FE231-E747-4074-BFF0-31E8D1EDA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0834" y="5200656"/>
                <a:ext cx="244479" cy="511176"/>
              </a:xfrm>
              <a:custGeom>
                <a:avLst/>
                <a:gdLst>
                  <a:gd name="T0" fmla="*/ 462 w 462"/>
                  <a:gd name="T1" fmla="*/ 195 h 967"/>
                  <a:gd name="T2" fmla="*/ 411 w 462"/>
                  <a:gd name="T3" fmla="*/ 906 h 967"/>
                  <a:gd name="T4" fmla="*/ 356 w 462"/>
                  <a:gd name="T5" fmla="*/ 907 h 967"/>
                  <a:gd name="T6" fmla="*/ 304 w 462"/>
                  <a:gd name="T7" fmla="*/ 909 h 967"/>
                  <a:gd name="T8" fmla="*/ 253 w 462"/>
                  <a:gd name="T9" fmla="*/ 913 h 967"/>
                  <a:gd name="T10" fmla="*/ 202 w 462"/>
                  <a:gd name="T11" fmla="*/ 919 h 967"/>
                  <a:gd name="T12" fmla="*/ 177 w 462"/>
                  <a:gd name="T13" fmla="*/ 922 h 967"/>
                  <a:gd name="T14" fmla="*/ 152 w 462"/>
                  <a:gd name="T15" fmla="*/ 927 h 967"/>
                  <a:gd name="T16" fmla="*/ 127 w 462"/>
                  <a:gd name="T17" fmla="*/ 932 h 967"/>
                  <a:gd name="T18" fmla="*/ 102 w 462"/>
                  <a:gd name="T19" fmla="*/ 938 h 967"/>
                  <a:gd name="T20" fmla="*/ 76 w 462"/>
                  <a:gd name="T21" fmla="*/ 944 h 967"/>
                  <a:gd name="T22" fmla="*/ 51 w 462"/>
                  <a:gd name="T23" fmla="*/ 951 h 967"/>
                  <a:gd name="T24" fmla="*/ 26 w 462"/>
                  <a:gd name="T25" fmla="*/ 959 h 967"/>
                  <a:gd name="T26" fmla="*/ 0 w 462"/>
                  <a:gd name="T27" fmla="*/ 967 h 967"/>
                  <a:gd name="T28" fmla="*/ 8 w 462"/>
                  <a:gd name="T29" fmla="*/ 901 h 967"/>
                  <a:gd name="T30" fmla="*/ 16 w 462"/>
                  <a:gd name="T31" fmla="*/ 836 h 967"/>
                  <a:gd name="T32" fmla="*/ 27 w 462"/>
                  <a:gd name="T33" fmla="*/ 770 h 967"/>
                  <a:gd name="T34" fmla="*/ 37 w 462"/>
                  <a:gd name="T35" fmla="*/ 706 h 967"/>
                  <a:gd name="T36" fmla="*/ 49 w 462"/>
                  <a:gd name="T37" fmla="*/ 642 h 967"/>
                  <a:gd name="T38" fmla="*/ 62 w 462"/>
                  <a:gd name="T39" fmla="*/ 579 h 967"/>
                  <a:gd name="T40" fmla="*/ 75 w 462"/>
                  <a:gd name="T41" fmla="*/ 517 h 967"/>
                  <a:gd name="T42" fmla="*/ 89 w 462"/>
                  <a:gd name="T43" fmla="*/ 455 h 967"/>
                  <a:gd name="T44" fmla="*/ 106 w 462"/>
                  <a:gd name="T45" fmla="*/ 395 h 967"/>
                  <a:gd name="T46" fmla="*/ 123 w 462"/>
                  <a:gd name="T47" fmla="*/ 335 h 967"/>
                  <a:gd name="T48" fmla="*/ 142 w 462"/>
                  <a:gd name="T49" fmla="*/ 276 h 967"/>
                  <a:gd name="T50" fmla="*/ 163 w 462"/>
                  <a:gd name="T51" fmla="*/ 219 h 967"/>
                  <a:gd name="T52" fmla="*/ 184 w 462"/>
                  <a:gd name="T53" fmla="*/ 163 h 967"/>
                  <a:gd name="T54" fmla="*/ 208 w 462"/>
                  <a:gd name="T55" fmla="*/ 107 h 967"/>
                  <a:gd name="T56" fmla="*/ 233 w 462"/>
                  <a:gd name="T57" fmla="*/ 54 h 967"/>
                  <a:gd name="T58" fmla="*/ 260 w 462"/>
                  <a:gd name="T59" fmla="*/ 0 h 967"/>
                  <a:gd name="T60" fmla="*/ 285 w 462"/>
                  <a:gd name="T61" fmla="*/ 31 h 967"/>
                  <a:gd name="T62" fmla="*/ 312 w 462"/>
                  <a:gd name="T63" fmla="*/ 63 h 967"/>
                  <a:gd name="T64" fmla="*/ 341 w 462"/>
                  <a:gd name="T65" fmla="*/ 97 h 967"/>
                  <a:gd name="T66" fmla="*/ 370 w 462"/>
                  <a:gd name="T67" fmla="*/ 127 h 967"/>
                  <a:gd name="T68" fmla="*/ 384 w 462"/>
                  <a:gd name="T69" fmla="*/ 142 h 967"/>
                  <a:gd name="T70" fmla="*/ 398 w 462"/>
                  <a:gd name="T71" fmla="*/ 155 h 967"/>
                  <a:gd name="T72" fmla="*/ 411 w 462"/>
                  <a:gd name="T73" fmla="*/ 167 h 967"/>
                  <a:gd name="T74" fmla="*/ 424 w 462"/>
                  <a:gd name="T75" fmla="*/ 177 h 967"/>
                  <a:gd name="T76" fmla="*/ 435 w 462"/>
                  <a:gd name="T77" fmla="*/ 186 h 967"/>
                  <a:gd name="T78" fmla="*/ 445 w 462"/>
                  <a:gd name="T79" fmla="*/ 190 h 967"/>
                  <a:gd name="T80" fmla="*/ 455 w 462"/>
                  <a:gd name="T81" fmla="*/ 194 h 967"/>
                  <a:gd name="T82" fmla="*/ 462 w 462"/>
                  <a:gd name="T83" fmla="*/ 195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62" h="967">
                    <a:moveTo>
                      <a:pt x="462" y="195"/>
                    </a:moveTo>
                    <a:lnTo>
                      <a:pt x="411" y="906"/>
                    </a:lnTo>
                    <a:lnTo>
                      <a:pt x="356" y="907"/>
                    </a:lnTo>
                    <a:lnTo>
                      <a:pt x="304" y="909"/>
                    </a:lnTo>
                    <a:lnTo>
                      <a:pt x="253" y="913"/>
                    </a:lnTo>
                    <a:lnTo>
                      <a:pt x="202" y="919"/>
                    </a:lnTo>
                    <a:lnTo>
                      <a:pt x="177" y="922"/>
                    </a:lnTo>
                    <a:lnTo>
                      <a:pt x="152" y="927"/>
                    </a:lnTo>
                    <a:lnTo>
                      <a:pt x="127" y="932"/>
                    </a:lnTo>
                    <a:lnTo>
                      <a:pt x="102" y="938"/>
                    </a:lnTo>
                    <a:lnTo>
                      <a:pt x="76" y="944"/>
                    </a:lnTo>
                    <a:lnTo>
                      <a:pt x="51" y="951"/>
                    </a:lnTo>
                    <a:lnTo>
                      <a:pt x="26" y="959"/>
                    </a:lnTo>
                    <a:lnTo>
                      <a:pt x="0" y="967"/>
                    </a:lnTo>
                    <a:lnTo>
                      <a:pt x="8" y="901"/>
                    </a:lnTo>
                    <a:lnTo>
                      <a:pt x="16" y="836"/>
                    </a:lnTo>
                    <a:lnTo>
                      <a:pt x="27" y="770"/>
                    </a:lnTo>
                    <a:lnTo>
                      <a:pt x="37" y="706"/>
                    </a:lnTo>
                    <a:lnTo>
                      <a:pt x="49" y="642"/>
                    </a:lnTo>
                    <a:lnTo>
                      <a:pt x="62" y="579"/>
                    </a:lnTo>
                    <a:lnTo>
                      <a:pt x="75" y="517"/>
                    </a:lnTo>
                    <a:lnTo>
                      <a:pt x="89" y="455"/>
                    </a:lnTo>
                    <a:lnTo>
                      <a:pt x="106" y="395"/>
                    </a:lnTo>
                    <a:lnTo>
                      <a:pt x="123" y="335"/>
                    </a:lnTo>
                    <a:lnTo>
                      <a:pt x="142" y="276"/>
                    </a:lnTo>
                    <a:lnTo>
                      <a:pt x="163" y="219"/>
                    </a:lnTo>
                    <a:lnTo>
                      <a:pt x="184" y="163"/>
                    </a:lnTo>
                    <a:lnTo>
                      <a:pt x="208" y="107"/>
                    </a:lnTo>
                    <a:lnTo>
                      <a:pt x="233" y="54"/>
                    </a:lnTo>
                    <a:lnTo>
                      <a:pt x="260" y="0"/>
                    </a:lnTo>
                    <a:lnTo>
                      <a:pt x="285" y="31"/>
                    </a:lnTo>
                    <a:lnTo>
                      <a:pt x="312" y="63"/>
                    </a:lnTo>
                    <a:lnTo>
                      <a:pt x="341" y="97"/>
                    </a:lnTo>
                    <a:lnTo>
                      <a:pt x="370" y="127"/>
                    </a:lnTo>
                    <a:lnTo>
                      <a:pt x="384" y="142"/>
                    </a:lnTo>
                    <a:lnTo>
                      <a:pt x="398" y="155"/>
                    </a:lnTo>
                    <a:lnTo>
                      <a:pt x="411" y="167"/>
                    </a:lnTo>
                    <a:lnTo>
                      <a:pt x="424" y="177"/>
                    </a:lnTo>
                    <a:lnTo>
                      <a:pt x="435" y="186"/>
                    </a:lnTo>
                    <a:lnTo>
                      <a:pt x="445" y="190"/>
                    </a:lnTo>
                    <a:lnTo>
                      <a:pt x="455" y="194"/>
                    </a:lnTo>
                    <a:lnTo>
                      <a:pt x="462" y="195"/>
                    </a:lnTo>
                    <a:close/>
                  </a:path>
                </a:pathLst>
              </a:custGeom>
              <a:solidFill>
                <a:srgbClr val="4081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86" name="Freeform 173">
                <a:extLst>
                  <a:ext uri="{FF2B5EF4-FFF2-40B4-BE49-F238E27FC236}">
                    <a16:creationId xmlns:a16="http://schemas.microsoft.com/office/drawing/2014/main" id="{44B1FE7D-3136-4A83-B226-4A3E2A5F46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931" y="5408619"/>
                <a:ext cx="80964" cy="34925"/>
              </a:xfrm>
              <a:custGeom>
                <a:avLst/>
                <a:gdLst>
                  <a:gd name="T0" fmla="*/ 151 w 153"/>
                  <a:gd name="T1" fmla="*/ 0 h 66"/>
                  <a:gd name="T2" fmla="*/ 56 w 153"/>
                  <a:gd name="T3" fmla="*/ 19 h 66"/>
                  <a:gd name="T4" fmla="*/ 41 w 153"/>
                  <a:gd name="T5" fmla="*/ 24 h 66"/>
                  <a:gd name="T6" fmla="*/ 22 w 153"/>
                  <a:gd name="T7" fmla="*/ 33 h 66"/>
                  <a:gd name="T8" fmla="*/ 14 w 153"/>
                  <a:gd name="T9" fmla="*/ 39 h 66"/>
                  <a:gd name="T10" fmla="*/ 7 w 153"/>
                  <a:gd name="T11" fmla="*/ 45 h 66"/>
                  <a:gd name="T12" fmla="*/ 3 w 153"/>
                  <a:gd name="T13" fmla="*/ 47 h 66"/>
                  <a:gd name="T14" fmla="*/ 2 w 153"/>
                  <a:gd name="T15" fmla="*/ 50 h 66"/>
                  <a:gd name="T16" fmla="*/ 1 w 153"/>
                  <a:gd name="T17" fmla="*/ 53 h 66"/>
                  <a:gd name="T18" fmla="*/ 0 w 153"/>
                  <a:gd name="T19" fmla="*/ 56 h 66"/>
                  <a:gd name="T20" fmla="*/ 1 w 153"/>
                  <a:gd name="T21" fmla="*/ 57 h 66"/>
                  <a:gd name="T22" fmla="*/ 2 w 153"/>
                  <a:gd name="T23" fmla="*/ 59 h 66"/>
                  <a:gd name="T24" fmla="*/ 5 w 153"/>
                  <a:gd name="T25" fmla="*/ 60 h 66"/>
                  <a:gd name="T26" fmla="*/ 7 w 153"/>
                  <a:gd name="T27" fmla="*/ 63 h 66"/>
                  <a:gd name="T28" fmla="*/ 14 w 153"/>
                  <a:gd name="T29" fmla="*/ 64 h 66"/>
                  <a:gd name="T30" fmla="*/ 22 w 153"/>
                  <a:gd name="T31" fmla="*/ 66 h 66"/>
                  <a:gd name="T32" fmla="*/ 39 w 153"/>
                  <a:gd name="T33" fmla="*/ 66 h 66"/>
                  <a:gd name="T34" fmla="*/ 52 w 153"/>
                  <a:gd name="T35" fmla="*/ 65 h 66"/>
                  <a:gd name="T36" fmla="*/ 119 w 153"/>
                  <a:gd name="T37" fmla="*/ 47 h 66"/>
                  <a:gd name="T38" fmla="*/ 132 w 153"/>
                  <a:gd name="T39" fmla="*/ 44 h 66"/>
                  <a:gd name="T40" fmla="*/ 141 w 153"/>
                  <a:gd name="T41" fmla="*/ 38 h 66"/>
                  <a:gd name="T42" fmla="*/ 147 w 153"/>
                  <a:gd name="T43" fmla="*/ 32 h 66"/>
                  <a:gd name="T44" fmla="*/ 151 w 153"/>
                  <a:gd name="T45" fmla="*/ 25 h 66"/>
                  <a:gd name="T46" fmla="*/ 152 w 153"/>
                  <a:gd name="T47" fmla="*/ 19 h 66"/>
                  <a:gd name="T48" fmla="*/ 153 w 153"/>
                  <a:gd name="T49" fmla="*/ 12 h 66"/>
                  <a:gd name="T50" fmla="*/ 152 w 153"/>
                  <a:gd name="T51" fmla="*/ 6 h 66"/>
                  <a:gd name="T52" fmla="*/ 151 w 153"/>
                  <a:gd name="T5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3" h="66">
                    <a:moveTo>
                      <a:pt x="151" y="0"/>
                    </a:moveTo>
                    <a:lnTo>
                      <a:pt x="56" y="19"/>
                    </a:lnTo>
                    <a:lnTo>
                      <a:pt x="41" y="24"/>
                    </a:lnTo>
                    <a:lnTo>
                      <a:pt x="22" y="33"/>
                    </a:lnTo>
                    <a:lnTo>
                      <a:pt x="14" y="39"/>
                    </a:lnTo>
                    <a:lnTo>
                      <a:pt x="7" y="45"/>
                    </a:lnTo>
                    <a:lnTo>
                      <a:pt x="3" y="47"/>
                    </a:lnTo>
                    <a:lnTo>
                      <a:pt x="2" y="50"/>
                    </a:lnTo>
                    <a:lnTo>
                      <a:pt x="1" y="53"/>
                    </a:lnTo>
                    <a:lnTo>
                      <a:pt x="0" y="56"/>
                    </a:lnTo>
                    <a:lnTo>
                      <a:pt x="1" y="57"/>
                    </a:lnTo>
                    <a:lnTo>
                      <a:pt x="2" y="59"/>
                    </a:lnTo>
                    <a:lnTo>
                      <a:pt x="5" y="60"/>
                    </a:lnTo>
                    <a:lnTo>
                      <a:pt x="7" y="63"/>
                    </a:lnTo>
                    <a:lnTo>
                      <a:pt x="14" y="64"/>
                    </a:lnTo>
                    <a:lnTo>
                      <a:pt x="22" y="66"/>
                    </a:lnTo>
                    <a:lnTo>
                      <a:pt x="39" y="66"/>
                    </a:lnTo>
                    <a:lnTo>
                      <a:pt x="52" y="65"/>
                    </a:lnTo>
                    <a:lnTo>
                      <a:pt x="119" y="47"/>
                    </a:lnTo>
                    <a:lnTo>
                      <a:pt x="132" y="44"/>
                    </a:lnTo>
                    <a:lnTo>
                      <a:pt x="141" y="38"/>
                    </a:lnTo>
                    <a:lnTo>
                      <a:pt x="147" y="32"/>
                    </a:lnTo>
                    <a:lnTo>
                      <a:pt x="151" y="25"/>
                    </a:lnTo>
                    <a:lnTo>
                      <a:pt x="152" y="19"/>
                    </a:lnTo>
                    <a:lnTo>
                      <a:pt x="153" y="12"/>
                    </a:lnTo>
                    <a:lnTo>
                      <a:pt x="152" y="6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D4B1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87" name="Freeform 174">
                <a:extLst>
                  <a:ext uri="{FF2B5EF4-FFF2-40B4-BE49-F238E27FC236}">
                    <a16:creationId xmlns:a16="http://schemas.microsoft.com/office/drawing/2014/main" id="{4A63BE5A-4BFA-416F-BC8E-3F01E0409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5356" y="5429257"/>
                <a:ext cx="131765" cy="84138"/>
              </a:xfrm>
              <a:custGeom>
                <a:avLst/>
                <a:gdLst>
                  <a:gd name="T0" fmla="*/ 228 w 247"/>
                  <a:gd name="T1" fmla="*/ 41 h 160"/>
                  <a:gd name="T2" fmla="*/ 235 w 247"/>
                  <a:gd name="T3" fmla="*/ 52 h 160"/>
                  <a:gd name="T4" fmla="*/ 235 w 247"/>
                  <a:gd name="T5" fmla="*/ 65 h 160"/>
                  <a:gd name="T6" fmla="*/ 228 w 247"/>
                  <a:gd name="T7" fmla="*/ 76 h 160"/>
                  <a:gd name="T8" fmla="*/ 215 w 247"/>
                  <a:gd name="T9" fmla="*/ 82 h 160"/>
                  <a:gd name="T10" fmla="*/ 223 w 247"/>
                  <a:gd name="T11" fmla="*/ 91 h 160"/>
                  <a:gd name="T12" fmla="*/ 224 w 247"/>
                  <a:gd name="T13" fmla="*/ 103 h 160"/>
                  <a:gd name="T14" fmla="*/ 218 w 247"/>
                  <a:gd name="T15" fmla="*/ 115 h 160"/>
                  <a:gd name="T16" fmla="*/ 208 w 247"/>
                  <a:gd name="T17" fmla="*/ 123 h 160"/>
                  <a:gd name="T18" fmla="*/ 215 w 247"/>
                  <a:gd name="T19" fmla="*/ 133 h 160"/>
                  <a:gd name="T20" fmla="*/ 212 w 247"/>
                  <a:gd name="T21" fmla="*/ 146 h 160"/>
                  <a:gd name="T22" fmla="*/ 205 w 247"/>
                  <a:gd name="T23" fmla="*/ 157 h 160"/>
                  <a:gd name="T24" fmla="*/ 191 w 247"/>
                  <a:gd name="T25" fmla="*/ 160 h 160"/>
                  <a:gd name="T26" fmla="*/ 85 w 247"/>
                  <a:gd name="T27" fmla="*/ 160 h 160"/>
                  <a:gd name="T28" fmla="*/ 64 w 247"/>
                  <a:gd name="T29" fmla="*/ 155 h 160"/>
                  <a:gd name="T30" fmla="*/ 44 w 247"/>
                  <a:gd name="T31" fmla="*/ 147 h 160"/>
                  <a:gd name="T32" fmla="*/ 27 w 247"/>
                  <a:gd name="T33" fmla="*/ 139 h 160"/>
                  <a:gd name="T34" fmla="*/ 14 w 247"/>
                  <a:gd name="T35" fmla="*/ 127 h 160"/>
                  <a:gd name="T36" fmla="*/ 4 w 247"/>
                  <a:gd name="T37" fmla="*/ 113 h 160"/>
                  <a:gd name="T38" fmla="*/ 0 w 247"/>
                  <a:gd name="T39" fmla="*/ 96 h 160"/>
                  <a:gd name="T40" fmla="*/ 0 w 247"/>
                  <a:gd name="T41" fmla="*/ 79 h 160"/>
                  <a:gd name="T42" fmla="*/ 3 w 247"/>
                  <a:gd name="T43" fmla="*/ 63 h 160"/>
                  <a:gd name="T44" fmla="*/ 9 w 247"/>
                  <a:gd name="T45" fmla="*/ 48 h 160"/>
                  <a:gd name="T46" fmla="*/ 16 w 247"/>
                  <a:gd name="T47" fmla="*/ 35 h 160"/>
                  <a:gd name="T48" fmla="*/ 26 w 247"/>
                  <a:gd name="T49" fmla="*/ 26 h 160"/>
                  <a:gd name="T50" fmla="*/ 42 w 247"/>
                  <a:gd name="T51" fmla="*/ 14 h 160"/>
                  <a:gd name="T52" fmla="*/ 59 w 247"/>
                  <a:gd name="T53" fmla="*/ 5 h 160"/>
                  <a:gd name="T54" fmla="*/ 70 w 247"/>
                  <a:gd name="T55" fmla="*/ 1 h 160"/>
                  <a:gd name="T56" fmla="*/ 223 w 247"/>
                  <a:gd name="T57" fmla="*/ 0 h 160"/>
                  <a:gd name="T58" fmla="*/ 234 w 247"/>
                  <a:gd name="T59" fmla="*/ 1 h 160"/>
                  <a:gd name="T60" fmla="*/ 242 w 247"/>
                  <a:gd name="T61" fmla="*/ 6 h 160"/>
                  <a:gd name="T62" fmla="*/ 246 w 247"/>
                  <a:gd name="T63" fmla="*/ 13 h 160"/>
                  <a:gd name="T64" fmla="*/ 247 w 247"/>
                  <a:gd name="T65" fmla="*/ 20 h 160"/>
                  <a:gd name="T66" fmla="*/ 244 w 247"/>
                  <a:gd name="T67" fmla="*/ 28 h 160"/>
                  <a:gd name="T68" fmla="*/ 241 w 247"/>
                  <a:gd name="T69" fmla="*/ 35 h 160"/>
                  <a:gd name="T70" fmla="*/ 234 w 247"/>
                  <a:gd name="T71" fmla="*/ 40 h 160"/>
                  <a:gd name="T72" fmla="*/ 224 w 247"/>
                  <a:gd name="T73" fmla="*/ 41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7" h="160">
                    <a:moveTo>
                      <a:pt x="224" y="41"/>
                    </a:moveTo>
                    <a:lnTo>
                      <a:pt x="228" y="41"/>
                    </a:lnTo>
                    <a:lnTo>
                      <a:pt x="232" y="46"/>
                    </a:lnTo>
                    <a:lnTo>
                      <a:pt x="235" y="52"/>
                    </a:lnTo>
                    <a:lnTo>
                      <a:pt x="236" y="58"/>
                    </a:lnTo>
                    <a:lnTo>
                      <a:pt x="235" y="65"/>
                    </a:lnTo>
                    <a:lnTo>
                      <a:pt x="231" y="71"/>
                    </a:lnTo>
                    <a:lnTo>
                      <a:pt x="228" y="76"/>
                    </a:lnTo>
                    <a:lnTo>
                      <a:pt x="222" y="81"/>
                    </a:lnTo>
                    <a:lnTo>
                      <a:pt x="215" y="82"/>
                    </a:lnTo>
                    <a:lnTo>
                      <a:pt x="219" y="87"/>
                    </a:lnTo>
                    <a:lnTo>
                      <a:pt x="223" y="91"/>
                    </a:lnTo>
                    <a:lnTo>
                      <a:pt x="224" y="97"/>
                    </a:lnTo>
                    <a:lnTo>
                      <a:pt x="224" y="103"/>
                    </a:lnTo>
                    <a:lnTo>
                      <a:pt x="222" y="110"/>
                    </a:lnTo>
                    <a:lnTo>
                      <a:pt x="218" y="115"/>
                    </a:lnTo>
                    <a:lnTo>
                      <a:pt x="213" y="120"/>
                    </a:lnTo>
                    <a:lnTo>
                      <a:pt x="208" y="123"/>
                    </a:lnTo>
                    <a:lnTo>
                      <a:pt x="212" y="128"/>
                    </a:lnTo>
                    <a:lnTo>
                      <a:pt x="215" y="133"/>
                    </a:lnTo>
                    <a:lnTo>
                      <a:pt x="215" y="140"/>
                    </a:lnTo>
                    <a:lnTo>
                      <a:pt x="212" y="146"/>
                    </a:lnTo>
                    <a:lnTo>
                      <a:pt x="210" y="152"/>
                    </a:lnTo>
                    <a:lnTo>
                      <a:pt x="205" y="157"/>
                    </a:lnTo>
                    <a:lnTo>
                      <a:pt x="198" y="159"/>
                    </a:lnTo>
                    <a:lnTo>
                      <a:pt x="191" y="160"/>
                    </a:lnTo>
                    <a:lnTo>
                      <a:pt x="96" y="160"/>
                    </a:lnTo>
                    <a:lnTo>
                      <a:pt x="85" y="160"/>
                    </a:lnTo>
                    <a:lnTo>
                      <a:pt x="74" y="158"/>
                    </a:lnTo>
                    <a:lnTo>
                      <a:pt x="64" y="155"/>
                    </a:lnTo>
                    <a:lnTo>
                      <a:pt x="53" y="152"/>
                    </a:lnTo>
                    <a:lnTo>
                      <a:pt x="44" y="147"/>
                    </a:lnTo>
                    <a:lnTo>
                      <a:pt x="34" y="144"/>
                    </a:lnTo>
                    <a:lnTo>
                      <a:pt x="27" y="139"/>
                    </a:lnTo>
                    <a:lnTo>
                      <a:pt x="20" y="134"/>
                    </a:lnTo>
                    <a:lnTo>
                      <a:pt x="14" y="127"/>
                    </a:lnTo>
                    <a:lnTo>
                      <a:pt x="8" y="120"/>
                    </a:lnTo>
                    <a:lnTo>
                      <a:pt x="4" y="113"/>
                    </a:lnTo>
                    <a:lnTo>
                      <a:pt x="1" y="104"/>
                    </a:lnTo>
                    <a:lnTo>
                      <a:pt x="0" y="96"/>
                    </a:lnTo>
                    <a:lnTo>
                      <a:pt x="0" y="88"/>
                    </a:lnTo>
                    <a:lnTo>
                      <a:pt x="0" y="79"/>
                    </a:lnTo>
                    <a:lnTo>
                      <a:pt x="1" y="71"/>
                    </a:lnTo>
                    <a:lnTo>
                      <a:pt x="3" y="63"/>
                    </a:lnTo>
                    <a:lnTo>
                      <a:pt x="6" y="56"/>
                    </a:lnTo>
                    <a:lnTo>
                      <a:pt x="9" y="48"/>
                    </a:lnTo>
                    <a:lnTo>
                      <a:pt x="13" y="41"/>
                    </a:lnTo>
                    <a:lnTo>
                      <a:pt x="16" y="35"/>
                    </a:lnTo>
                    <a:lnTo>
                      <a:pt x="21" y="31"/>
                    </a:lnTo>
                    <a:lnTo>
                      <a:pt x="26" y="26"/>
                    </a:lnTo>
                    <a:lnTo>
                      <a:pt x="29" y="22"/>
                    </a:lnTo>
                    <a:lnTo>
                      <a:pt x="42" y="14"/>
                    </a:lnTo>
                    <a:lnTo>
                      <a:pt x="54" y="7"/>
                    </a:lnTo>
                    <a:lnTo>
                      <a:pt x="59" y="5"/>
                    </a:lnTo>
                    <a:lnTo>
                      <a:pt x="64" y="2"/>
                    </a:lnTo>
                    <a:lnTo>
                      <a:pt x="70" y="1"/>
                    </a:lnTo>
                    <a:lnTo>
                      <a:pt x="74" y="0"/>
                    </a:lnTo>
                    <a:lnTo>
                      <a:pt x="223" y="0"/>
                    </a:lnTo>
                    <a:lnTo>
                      <a:pt x="229" y="0"/>
                    </a:lnTo>
                    <a:lnTo>
                      <a:pt x="234" y="1"/>
                    </a:lnTo>
                    <a:lnTo>
                      <a:pt x="238" y="3"/>
                    </a:lnTo>
                    <a:lnTo>
                      <a:pt x="242" y="6"/>
                    </a:lnTo>
                    <a:lnTo>
                      <a:pt x="244" y="9"/>
                    </a:lnTo>
                    <a:lnTo>
                      <a:pt x="246" y="13"/>
                    </a:lnTo>
                    <a:lnTo>
                      <a:pt x="247" y="16"/>
                    </a:lnTo>
                    <a:lnTo>
                      <a:pt x="247" y="20"/>
                    </a:lnTo>
                    <a:lnTo>
                      <a:pt x="246" y="25"/>
                    </a:lnTo>
                    <a:lnTo>
                      <a:pt x="244" y="28"/>
                    </a:lnTo>
                    <a:lnTo>
                      <a:pt x="243" y="32"/>
                    </a:lnTo>
                    <a:lnTo>
                      <a:pt x="241" y="35"/>
                    </a:lnTo>
                    <a:lnTo>
                      <a:pt x="237" y="38"/>
                    </a:lnTo>
                    <a:lnTo>
                      <a:pt x="234" y="40"/>
                    </a:lnTo>
                    <a:lnTo>
                      <a:pt x="229" y="41"/>
                    </a:lnTo>
                    <a:lnTo>
                      <a:pt x="224" y="41"/>
                    </a:lnTo>
                    <a:close/>
                  </a:path>
                </a:pathLst>
              </a:custGeom>
              <a:solidFill>
                <a:srgbClr val="FFD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88" name="Freeform 175">
                <a:extLst>
                  <a:ext uri="{FF2B5EF4-FFF2-40B4-BE49-F238E27FC236}">
                    <a16:creationId xmlns:a16="http://schemas.microsoft.com/office/drawing/2014/main" id="{87FA08CC-AD17-4BE5-A6BB-B2DFD76051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97432" y="5451482"/>
                <a:ext cx="31751" cy="44450"/>
              </a:xfrm>
              <a:custGeom>
                <a:avLst/>
                <a:gdLst>
                  <a:gd name="T0" fmla="*/ 48 w 58"/>
                  <a:gd name="T1" fmla="*/ 38 h 84"/>
                  <a:gd name="T2" fmla="*/ 44 w 58"/>
                  <a:gd name="T3" fmla="*/ 40 h 84"/>
                  <a:gd name="T4" fmla="*/ 41 w 58"/>
                  <a:gd name="T5" fmla="*/ 41 h 84"/>
                  <a:gd name="T6" fmla="*/ 42 w 58"/>
                  <a:gd name="T7" fmla="*/ 42 h 84"/>
                  <a:gd name="T8" fmla="*/ 43 w 58"/>
                  <a:gd name="T9" fmla="*/ 43 h 84"/>
                  <a:gd name="T10" fmla="*/ 29 w 58"/>
                  <a:gd name="T11" fmla="*/ 43 h 84"/>
                  <a:gd name="T12" fmla="*/ 16 w 58"/>
                  <a:gd name="T13" fmla="*/ 43 h 84"/>
                  <a:gd name="T14" fmla="*/ 5 w 58"/>
                  <a:gd name="T15" fmla="*/ 42 h 84"/>
                  <a:gd name="T16" fmla="*/ 1 w 58"/>
                  <a:gd name="T17" fmla="*/ 42 h 84"/>
                  <a:gd name="T18" fmla="*/ 6 w 58"/>
                  <a:gd name="T19" fmla="*/ 42 h 84"/>
                  <a:gd name="T20" fmla="*/ 18 w 58"/>
                  <a:gd name="T21" fmla="*/ 41 h 84"/>
                  <a:gd name="T22" fmla="*/ 34 w 58"/>
                  <a:gd name="T23" fmla="*/ 40 h 84"/>
                  <a:gd name="T24" fmla="*/ 48 w 58"/>
                  <a:gd name="T25" fmla="*/ 38 h 84"/>
                  <a:gd name="T26" fmla="*/ 55 w 58"/>
                  <a:gd name="T27" fmla="*/ 0 h 84"/>
                  <a:gd name="T28" fmla="*/ 56 w 58"/>
                  <a:gd name="T29" fmla="*/ 3 h 84"/>
                  <a:gd name="T30" fmla="*/ 58 w 58"/>
                  <a:gd name="T31" fmla="*/ 4 h 84"/>
                  <a:gd name="T32" fmla="*/ 42 w 58"/>
                  <a:gd name="T33" fmla="*/ 4 h 84"/>
                  <a:gd name="T34" fmla="*/ 25 w 58"/>
                  <a:gd name="T35" fmla="*/ 3 h 84"/>
                  <a:gd name="T36" fmla="*/ 12 w 58"/>
                  <a:gd name="T37" fmla="*/ 3 h 84"/>
                  <a:gd name="T38" fmla="*/ 6 w 58"/>
                  <a:gd name="T39" fmla="*/ 3 h 84"/>
                  <a:gd name="T40" fmla="*/ 12 w 58"/>
                  <a:gd name="T41" fmla="*/ 3 h 84"/>
                  <a:gd name="T42" fmla="*/ 25 w 58"/>
                  <a:gd name="T43" fmla="*/ 2 h 84"/>
                  <a:gd name="T44" fmla="*/ 41 w 58"/>
                  <a:gd name="T45" fmla="*/ 0 h 84"/>
                  <a:gd name="T46" fmla="*/ 54 w 58"/>
                  <a:gd name="T47" fmla="*/ 0 h 84"/>
                  <a:gd name="T48" fmla="*/ 54 w 58"/>
                  <a:gd name="T49" fmla="*/ 0 h 84"/>
                  <a:gd name="T50" fmla="*/ 55 w 58"/>
                  <a:gd name="T51" fmla="*/ 0 h 84"/>
                  <a:gd name="T52" fmla="*/ 55 w 58"/>
                  <a:gd name="T53" fmla="*/ 0 h 84"/>
                  <a:gd name="T54" fmla="*/ 0 w 58"/>
                  <a:gd name="T55" fmla="*/ 84 h 84"/>
                  <a:gd name="T56" fmla="*/ 3 w 58"/>
                  <a:gd name="T57" fmla="*/ 84 h 84"/>
                  <a:gd name="T58" fmla="*/ 11 w 58"/>
                  <a:gd name="T59" fmla="*/ 84 h 84"/>
                  <a:gd name="T60" fmla="*/ 23 w 58"/>
                  <a:gd name="T61" fmla="*/ 84 h 84"/>
                  <a:gd name="T62" fmla="*/ 36 w 58"/>
                  <a:gd name="T63" fmla="*/ 84 h 84"/>
                  <a:gd name="T64" fmla="*/ 35 w 58"/>
                  <a:gd name="T65" fmla="*/ 82 h 84"/>
                  <a:gd name="T66" fmla="*/ 34 w 58"/>
                  <a:gd name="T67" fmla="*/ 82 h 84"/>
                  <a:gd name="T68" fmla="*/ 36 w 58"/>
                  <a:gd name="T69" fmla="*/ 81 h 84"/>
                  <a:gd name="T70" fmla="*/ 38 w 58"/>
                  <a:gd name="T71" fmla="*/ 80 h 84"/>
                  <a:gd name="T72" fmla="*/ 25 w 58"/>
                  <a:gd name="T73" fmla="*/ 81 h 84"/>
                  <a:gd name="T74" fmla="*/ 12 w 58"/>
                  <a:gd name="T75" fmla="*/ 82 h 84"/>
                  <a:gd name="T76" fmla="*/ 4 w 58"/>
                  <a:gd name="T77" fmla="*/ 82 h 84"/>
                  <a:gd name="T78" fmla="*/ 0 w 58"/>
                  <a:gd name="T79" fmla="*/ 84 h 84"/>
                  <a:gd name="T80" fmla="*/ 0 w 58"/>
                  <a:gd name="T8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8" h="84">
                    <a:moveTo>
                      <a:pt x="48" y="38"/>
                    </a:moveTo>
                    <a:lnTo>
                      <a:pt x="44" y="40"/>
                    </a:lnTo>
                    <a:lnTo>
                      <a:pt x="41" y="41"/>
                    </a:lnTo>
                    <a:lnTo>
                      <a:pt x="42" y="42"/>
                    </a:lnTo>
                    <a:lnTo>
                      <a:pt x="43" y="43"/>
                    </a:lnTo>
                    <a:lnTo>
                      <a:pt x="29" y="43"/>
                    </a:lnTo>
                    <a:lnTo>
                      <a:pt x="16" y="43"/>
                    </a:lnTo>
                    <a:lnTo>
                      <a:pt x="5" y="42"/>
                    </a:lnTo>
                    <a:lnTo>
                      <a:pt x="1" y="42"/>
                    </a:lnTo>
                    <a:lnTo>
                      <a:pt x="6" y="42"/>
                    </a:lnTo>
                    <a:lnTo>
                      <a:pt x="18" y="41"/>
                    </a:lnTo>
                    <a:lnTo>
                      <a:pt x="34" y="40"/>
                    </a:lnTo>
                    <a:lnTo>
                      <a:pt x="48" y="38"/>
                    </a:lnTo>
                    <a:close/>
                    <a:moveTo>
                      <a:pt x="55" y="0"/>
                    </a:moveTo>
                    <a:lnTo>
                      <a:pt x="56" y="3"/>
                    </a:lnTo>
                    <a:lnTo>
                      <a:pt x="58" y="4"/>
                    </a:lnTo>
                    <a:lnTo>
                      <a:pt x="42" y="4"/>
                    </a:lnTo>
                    <a:lnTo>
                      <a:pt x="25" y="3"/>
                    </a:lnTo>
                    <a:lnTo>
                      <a:pt x="12" y="3"/>
                    </a:lnTo>
                    <a:lnTo>
                      <a:pt x="6" y="3"/>
                    </a:lnTo>
                    <a:lnTo>
                      <a:pt x="12" y="3"/>
                    </a:lnTo>
                    <a:lnTo>
                      <a:pt x="25" y="2"/>
                    </a:lnTo>
                    <a:lnTo>
                      <a:pt x="41" y="0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  <a:moveTo>
                      <a:pt x="0" y="84"/>
                    </a:moveTo>
                    <a:lnTo>
                      <a:pt x="3" y="84"/>
                    </a:lnTo>
                    <a:lnTo>
                      <a:pt x="11" y="84"/>
                    </a:lnTo>
                    <a:lnTo>
                      <a:pt x="23" y="84"/>
                    </a:lnTo>
                    <a:lnTo>
                      <a:pt x="36" y="84"/>
                    </a:lnTo>
                    <a:lnTo>
                      <a:pt x="35" y="82"/>
                    </a:lnTo>
                    <a:lnTo>
                      <a:pt x="34" y="82"/>
                    </a:lnTo>
                    <a:lnTo>
                      <a:pt x="36" y="81"/>
                    </a:lnTo>
                    <a:lnTo>
                      <a:pt x="38" y="80"/>
                    </a:lnTo>
                    <a:lnTo>
                      <a:pt x="25" y="81"/>
                    </a:lnTo>
                    <a:lnTo>
                      <a:pt x="12" y="82"/>
                    </a:lnTo>
                    <a:lnTo>
                      <a:pt x="4" y="82"/>
                    </a:lnTo>
                    <a:lnTo>
                      <a:pt x="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D4B1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89" name="Rectangle 176">
                <a:extLst>
                  <a:ext uri="{FF2B5EF4-FFF2-40B4-BE49-F238E27FC236}">
                    <a16:creationId xmlns:a16="http://schemas.microsoft.com/office/drawing/2014/main" id="{DC15E547-ED3F-4F89-895C-E3982D93F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68" y="5432432"/>
                <a:ext cx="49213" cy="793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90" name="Freeform 177">
                <a:extLst>
                  <a:ext uri="{FF2B5EF4-FFF2-40B4-BE49-F238E27FC236}">
                    <a16:creationId xmlns:a16="http://schemas.microsoft.com/office/drawing/2014/main" id="{FDB35BCC-B97C-4D41-98B7-FE3CDC6BC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774" y="5256219"/>
                <a:ext cx="412757" cy="266700"/>
              </a:xfrm>
              <a:custGeom>
                <a:avLst/>
                <a:gdLst>
                  <a:gd name="T0" fmla="*/ 181 w 778"/>
                  <a:gd name="T1" fmla="*/ 39 h 503"/>
                  <a:gd name="T2" fmla="*/ 398 w 778"/>
                  <a:gd name="T3" fmla="*/ 314 h 503"/>
                  <a:gd name="T4" fmla="*/ 778 w 778"/>
                  <a:gd name="T5" fmla="*/ 314 h 503"/>
                  <a:gd name="T6" fmla="*/ 778 w 778"/>
                  <a:gd name="T7" fmla="*/ 499 h 503"/>
                  <a:gd name="T8" fmla="*/ 370 w 778"/>
                  <a:gd name="T9" fmla="*/ 503 h 503"/>
                  <a:gd name="T10" fmla="*/ 357 w 778"/>
                  <a:gd name="T11" fmla="*/ 503 h 503"/>
                  <a:gd name="T12" fmla="*/ 345 w 778"/>
                  <a:gd name="T13" fmla="*/ 502 h 503"/>
                  <a:gd name="T14" fmla="*/ 333 w 778"/>
                  <a:gd name="T15" fmla="*/ 498 h 503"/>
                  <a:gd name="T16" fmla="*/ 322 w 778"/>
                  <a:gd name="T17" fmla="*/ 494 h 503"/>
                  <a:gd name="T18" fmla="*/ 313 w 778"/>
                  <a:gd name="T19" fmla="*/ 491 h 503"/>
                  <a:gd name="T20" fmla="*/ 303 w 778"/>
                  <a:gd name="T21" fmla="*/ 485 h 503"/>
                  <a:gd name="T22" fmla="*/ 295 w 778"/>
                  <a:gd name="T23" fmla="*/ 480 h 503"/>
                  <a:gd name="T24" fmla="*/ 287 w 778"/>
                  <a:gd name="T25" fmla="*/ 474 h 503"/>
                  <a:gd name="T26" fmla="*/ 273 w 778"/>
                  <a:gd name="T27" fmla="*/ 461 h 503"/>
                  <a:gd name="T28" fmla="*/ 262 w 778"/>
                  <a:gd name="T29" fmla="*/ 448 h 503"/>
                  <a:gd name="T30" fmla="*/ 251 w 778"/>
                  <a:gd name="T31" fmla="*/ 437 h 503"/>
                  <a:gd name="T32" fmla="*/ 244 w 778"/>
                  <a:gd name="T33" fmla="*/ 427 h 503"/>
                  <a:gd name="T34" fmla="*/ 26 w 778"/>
                  <a:gd name="T35" fmla="*/ 171 h 503"/>
                  <a:gd name="T36" fmla="*/ 19 w 778"/>
                  <a:gd name="T37" fmla="*/ 161 h 503"/>
                  <a:gd name="T38" fmla="*/ 13 w 778"/>
                  <a:gd name="T39" fmla="*/ 151 h 503"/>
                  <a:gd name="T40" fmla="*/ 7 w 778"/>
                  <a:gd name="T41" fmla="*/ 142 h 503"/>
                  <a:gd name="T42" fmla="*/ 4 w 778"/>
                  <a:gd name="T43" fmla="*/ 131 h 503"/>
                  <a:gd name="T44" fmla="*/ 3 w 778"/>
                  <a:gd name="T45" fmla="*/ 121 h 503"/>
                  <a:gd name="T46" fmla="*/ 1 w 778"/>
                  <a:gd name="T47" fmla="*/ 111 h 503"/>
                  <a:gd name="T48" fmla="*/ 0 w 778"/>
                  <a:gd name="T49" fmla="*/ 101 h 503"/>
                  <a:gd name="T50" fmla="*/ 1 w 778"/>
                  <a:gd name="T51" fmla="*/ 92 h 503"/>
                  <a:gd name="T52" fmla="*/ 4 w 778"/>
                  <a:gd name="T53" fmla="*/ 82 h 503"/>
                  <a:gd name="T54" fmla="*/ 6 w 778"/>
                  <a:gd name="T55" fmla="*/ 73 h 503"/>
                  <a:gd name="T56" fmla="*/ 10 w 778"/>
                  <a:gd name="T57" fmla="*/ 64 h 503"/>
                  <a:gd name="T58" fmla="*/ 14 w 778"/>
                  <a:gd name="T59" fmla="*/ 56 h 503"/>
                  <a:gd name="T60" fmla="*/ 19 w 778"/>
                  <a:gd name="T61" fmla="*/ 48 h 503"/>
                  <a:gd name="T62" fmla="*/ 25 w 778"/>
                  <a:gd name="T63" fmla="*/ 39 h 503"/>
                  <a:gd name="T64" fmla="*/ 32 w 778"/>
                  <a:gd name="T65" fmla="*/ 32 h 503"/>
                  <a:gd name="T66" fmla="*/ 39 w 778"/>
                  <a:gd name="T67" fmla="*/ 26 h 503"/>
                  <a:gd name="T68" fmla="*/ 47 w 778"/>
                  <a:gd name="T69" fmla="*/ 20 h 503"/>
                  <a:gd name="T70" fmla="*/ 55 w 778"/>
                  <a:gd name="T71" fmla="*/ 15 h 503"/>
                  <a:gd name="T72" fmla="*/ 63 w 778"/>
                  <a:gd name="T73" fmla="*/ 11 h 503"/>
                  <a:gd name="T74" fmla="*/ 72 w 778"/>
                  <a:gd name="T75" fmla="*/ 6 h 503"/>
                  <a:gd name="T76" fmla="*/ 81 w 778"/>
                  <a:gd name="T77" fmla="*/ 4 h 503"/>
                  <a:gd name="T78" fmla="*/ 91 w 778"/>
                  <a:gd name="T79" fmla="*/ 1 h 503"/>
                  <a:gd name="T80" fmla="*/ 100 w 778"/>
                  <a:gd name="T81" fmla="*/ 0 h 503"/>
                  <a:gd name="T82" fmla="*/ 110 w 778"/>
                  <a:gd name="T83" fmla="*/ 0 h 503"/>
                  <a:gd name="T84" fmla="*/ 119 w 778"/>
                  <a:gd name="T85" fmla="*/ 1 h 503"/>
                  <a:gd name="T86" fmla="*/ 129 w 778"/>
                  <a:gd name="T87" fmla="*/ 3 h 503"/>
                  <a:gd name="T88" fmla="*/ 138 w 778"/>
                  <a:gd name="T89" fmla="*/ 6 h 503"/>
                  <a:gd name="T90" fmla="*/ 146 w 778"/>
                  <a:gd name="T91" fmla="*/ 10 h 503"/>
                  <a:gd name="T92" fmla="*/ 156 w 778"/>
                  <a:gd name="T93" fmla="*/ 16 h 503"/>
                  <a:gd name="T94" fmla="*/ 164 w 778"/>
                  <a:gd name="T95" fmla="*/ 22 h 503"/>
                  <a:gd name="T96" fmla="*/ 174 w 778"/>
                  <a:gd name="T97" fmla="*/ 30 h 503"/>
                  <a:gd name="T98" fmla="*/ 181 w 778"/>
                  <a:gd name="T99" fmla="*/ 39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78" h="503">
                    <a:moveTo>
                      <a:pt x="181" y="39"/>
                    </a:moveTo>
                    <a:lnTo>
                      <a:pt x="398" y="314"/>
                    </a:lnTo>
                    <a:lnTo>
                      <a:pt x="778" y="314"/>
                    </a:lnTo>
                    <a:lnTo>
                      <a:pt x="778" y="499"/>
                    </a:lnTo>
                    <a:lnTo>
                      <a:pt x="370" y="503"/>
                    </a:lnTo>
                    <a:lnTo>
                      <a:pt x="357" y="503"/>
                    </a:lnTo>
                    <a:lnTo>
                      <a:pt x="345" y="502"/>
                    </a:lnTo>
                    <a:lnTo>
                      <a:pt x="333" y="498"/>
                    </a:lnTo>
                    <a:lnTo>
                      <a:pt x="322" y="494"/>
                    </a:lnTo>
                    <a:lnTo>
                      <a:pt x="313" y="491"/>
                    </a:lnTo>
                    <a:lnTo>
                      <a:pt x="303" y="485"/>
                    </a:lnTo>
                    <a:lnTo>
                      <a:pt x="295" y="480"/>
                    </a:lnTo>
                    <a:lnTo>
                      <a:pt x="287" y="474"/>
                    </a:lnTo>
                    <a:lnTo>
                      <a:pt x="273" y="461"/>
                    </a:lnTo>
                    <a:lnTo>
                      <a:pt x="262" y="448"/>
                    </a:lnTo>
                    <a:lnTo>
                      <a:pt x="251" y="437"/>
                    </a:lnTo>
                    <a:lnTo>
                      <a:pt x="244" y="427"/>
                    </a:lnTo>
                    <a:lnTo>
                      <a:pt x="26" y="171"/>
                    </a:lnTo>
                    <a:lnTo>
                      <a:pt x="19" y="161"/>
                    </a:lnTo>
                    <a:lnTo>
                      <a:pt x="13" y="151"/>
                    </a:lnTo>
                    <a:lnTo>
                      <a:pt x="7" y="142"/>
                    </a:lnTo>
                    <a:lnTo>
                      <a:pt x="4" y="131"/>
                    </a:lnTo>
                    <a:lnTo>
                      <a:pt x="3" y="121"/>
                    </a:lnTo>
                    <a:lnTo>
                      <a:pt x="1" y="111"/>
                    </a:lnTo>
                    <a:lnTo>
                      <a:pt x="0" y="101"/>
                    </a:lnTo>
                    <a:lnTo>
                      <a:pt x="1" y="92"/>
                    </a:lnTo>
                    <a:lnTo>
                      <a:pt x="4" y="82"/>
                    </a:lnTo>
                    <a:lnTo>
                      <a:pt x="6" y="73"/>
                    </a:lnTo>
                    <a:lnTo>
                      <a:pt x="10" y="64"/>
                    </a:lnTo>
                    <a:lnTo>
                      <a:pt x="14" y="56"/>
                    </a:lnTo>
                    <a:lnTo>
                      <a:pt x="19" y="48"/>
                    </a:lnTo>
                    <a:lnTo>
                      <a:pt x="25" y="39"/>
                    </a:lnTo>
                    <a:lnTo>
                      <a:pt x="32" y="32"/>
                    </a:lnTo>
                    <a:lnTo>
                      <a:pt x="39" y="26"/>
                    </a:lnTo>
                    <a:lnTo>
                      <a:pt x="47" y="20"/>
                    </a:lnTo>
                    <a:lnTo>
                      <a:pt x="55" y="15"/>
                    </a:lnTo>
                    <a:lnTo>
                      <a:pt x="63" y="11"/>
                    </a:lnTo>
                    <a:lnTo>
                      <a:pt x="72" y="6"/>
                    </a:lnTo>
                    <a:lnTo>
                      <a:pt x="81" y="4"/>
                    </a:lnTo>
                    <a:lnTo>
                      <a:pt x="91" y="1"/>
                    </a:lnTo>
                    <a:lnTo>
                      <a:pt x="100" y="0"/>
                    </a:lnTo>
                    <a:lnTo>
                      <a:pt x="110" y="0"/>
                    </a:lnTo>
                    <a:lnTo>
                      <a:pt x="119" y="1"/>
                    </a:lnTo>
                    <a:lnTo>
                      <a:pt x="129" y="3"/>
                    </a:lnTo>
                    <a:lnTo>
                      <a:pt x="138" y="6"/>
                    </a:lnTo>
                    <a:lnTo>
                      <a:pt x="146" y="10"/>
                    </a:lnTo>
                    <a:lnTo>
                      <a:pt x="156" y="16"/>
                    </a:lnTo>
                    <a:lnTo>
                      <a:pt x="164" y="22"/>
                    </a:lnTo>
                    <a:lnTo>
                      <a:pt x="174" y="30"/>
                    </a:lnTo>
                    <a:lnTo>
                      <a:pt x="181" y="39"/>
                    </a:lnTo>
                    <a:close/>
                  </a:path>
                </a:pathLst>
              </a:custGeom>
              <a:solidFill>
                <a:srgbClr val="2F6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91" name="Freeform 178">
                <a:extLst>
                  <a:ext uri="{FF2B5EF4-FFF2-40B4-BE49-F238E27FC236}">
                    <a16:creationId xmlns:a16="http://schemas.microsoft.com/office/drawing/2014/main" id="{46E0DCE6-978F-4069-965F-CBA61B832A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0579" y="6029332"/>
                <a:ext cx="241304" cy="166688"/>
              </a:xfrm>
              <a:custGeom>
                <a:avLst/>
                <a:gdLst>
                  <a:gd name="T0" fmla="*/ 39 w 456"/>
                  <a:gd name="T1" fmla="*/ 87 h 316"/>
                  <a:gd name="T2" fmla="*/ 24 w 456"/>
                  <a:gd name="T3" fmla="*/ 123 h 316"/>
                  <a:gd name="T4" fmla="*/ 10 w 456"/>
                  <a:gd name="T5" fmla="*/ 163 h 316"/>
                  <a:gd name="T6" fmla="*/ 1 w 456"/>
                  <a:gd name="T7" fmla="*/ 201 h 316"/>
                  <a:gd name="T8" fmla="*/ 0 w 456"/>
                  <a:gd name="T9" fmla="*/ 238 h 316"/>
                  <a:gd name="T10" fmla="*/ 3 w 456"/>
                  <a:gd name="T11" fmla="*/ 265 h 316"/>
                  <a:gd name="T12" fmla="*/ 6 w 456"/>
                  <a:gd name="T13" fmla="*/ 272 h 316"/>
                  <a:gd name="T14" fmla="*/ 10 w 456"/>
                  <a:gd name="T15" fmla="*/ 275 h 316"/>
                  <a:gd name="T16" fmla="*/ 66 w 456"/>
                  <a:gd name="T17" fmla="*/ 282 h 316"/>
                  <a:gd name="T18" fmla="*/ 73 w 456"/>
                  <a:gd name="T19" fmla="*/ 281 h 316"/>
                  <a:gd name="T20" fmla="*/ 77 w 456"/>
                  <a:gd name="T21" fmla="*/ 275 h 316"/>
                  <a:gd name="T22" fmla="*/ 83 w 456"/>
                  <a:gd name="T23" fmla="*/ 257 h 316"/>
                  <a:gd name="T24" fmla="*/ 94 w 456"/>
                  <a:gd name="T25" fmla="*/ 258 h 316"/>
                  <a:gd name="T26" fmla="*/ 107 w 456"/>
                  <a:gd name="T27" fmla="*/ 262 h 316"/>
                  <a:gd name="T28" fmla="*/ 138 w 456"/>
                  <a:gd name="T29" fmla="*/ 275 h 316"/>
                  <a:gd name="T30" fmla="*/ 177 w 456"/>
                  <a:gd name="T31" fmla="*/ 289 h 316"/>
                  <a:gd name="T32" fmla="*/ 221 w 456"/>
                  <a:gd name="T33" fmla="*/ 300 h 316"/>
                  <a:gd name="T34" fmla="*/ 383 w 456"/>
                  <a:gd name="T35" fmla="*/ 316 h 316"/>
                  <a:gd name="T36" fmla="*/ 411 w 456"/>
                  <a:gd name="T37" fmla="*/ 315 h 316"/>
                  <a:gd name="T38" fmla="*/ 431 w 456"/>
                  <a:gd name="T39" fmla="*/ 309 h 316"/>
                  <a:gd name="T40" fmla="*/ 442 w 456"/>
                  <a:gd name="T41" fmla="*/ 302 h 316"/>
                  <a:gd name="T42" fmla="*/ 450 w 456"/>
                  <a:gd name="T43" fmla="*/ 294 h 316"/>
                  <a:gd name="T44" fmla="*/ 455 w 456"/>
                  <a:gd name="T45" fmla="*/ 283 h 316"/>
                  <a:gd name="T46" fmla="*/ 456 w 456"/>
                  <a:gd name="T47" fmla="*/ 270 h 316"/>
                  <a:gd name="T48" fmla="*/ 449 w 456"/>
                  <a:gd name="T49" fmla="*/ 258 h 316"/>
                  <a:gd name="T50" fmla="*/ 435 w 456"/>
                  <a:gd name="T51" fmla="*/ 246 h 316"/>
                  <a:gd name="T52" fmla="*/ 416 w 456"/>
                  <a:gd name="T53" fmla="*/ 234 h 316"/>
                  <a:gd name="T54" fmla="*/ 357 w 456"/>
                  <a:gd name="T55" fmla="*/ 209 h 316"/>
                  <a:gd name="T56" fmla="*/ 294 w 456"/>
                  <a:gd name="T57" fmla="*/ 183 h 316"/>
                  <a:gd name="T58" fmla="*/ 269 w 456"/>
                  <a:gd name="T59" fmla="*/ 165 h 316"/>
                  <a:gd name="T60" fmla="*/ 244 w 456"/>
                  <a:gd name="T61" fmla="*/ 142 h 316"/>
                  <a:gd name="T62" fmla="*/ 220 w 456"/>
                  <a:gd name="T63" fmla="*/ 116 h 316"/>
                  <a:gd name="T64" fmla="*/ 199 w 456"/>
                  <a:gd name="T65" fmla="*/ 87 h 316"/>
                  <a:gd name="T66" fmla="*/ 181 w 456"/>
                  <a:gd name="T67" fmla="*/ 60 h 316"/>
                  <a:gd name="T68" fmla="*/ 168 w 456"/>
                  <a:gd name="T69" fmla="*/ 36 h 316"/>
                  <a:gd name="T70" fmla="*/ 161 w 456"/>
                  <a:gd name="T71" fmla="*/ 17 h 316"/>
                  <a:gd name="T72" fmla="*/ 159 w 456"/>
                  <a:gd name="T73" fmla="*/ 3 h 316"/>
                  <a:gd name="T74" fmla="*/ 156 w 456"/>
                  <a:gd name="T75" fmla="*/ 3 h 316"/>
                  <a:gd name="T76" fmla="*/ 148 w 456"/>
                  <a:gd name="T77" fmla="*/ 25 h 316"/>
                  <a:gd name="T78" fmla="*/ 127 w 456"/>
                  <a:gd name="T79" fmla="*/ 76 h 316"/>
                  <a:gd name="T80" fmla="*/ 110 w 456"/>
                  <a:gd name="T81" fmla="*/ 111 h 316"/>
                  <a:gd name="T82" fmla="*/ 100 w 456"/>
                  <a:gd name="T83" fmla="*/ 121 h 316"/>
                  <a:gd name="T84" fmla="*/ 93 w 456"/>
                  <a:gd name="T85" fmla="*/ 125 h 316"/>
                  <a:gd name="T86" fmla="*/ 83 w 456"/>
                  <a:gd name="T87" fmla="*/ 125 h 316"/>
                  <a:gd name="T88" fmla="*/ 74 w 456"/>
                  <a:gd name="T89" fmla="*/ 121 h 316"/>
                  <a:gd name="T90" fmla="*/ 63 w 456"/>
                  <a:gd name="T91" fmla="*/ 107 h 316"/>
                  <a:gd name="T92" fmla="*/ 56 w 456"/>
                  <a:gd name="T93" fmla="*/ 87 h 316"/>
                  <a:gd name="T94" fmla="*/ 53 w 456"/>
                  <a:gd name="T95" fmla="*/ 75 h 316"/>
                  <a:gd name="T96" fmla="*/ 49 w 456"/>
                  <a:gd name="T97" fmla="*/ 74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6" h="316">
                    <a:moveTo>
                      <a:pt x="47" y="75"/>
                    </a:moveTo>
                    <a:lnTo>
                      <a:pt x="39" y="87"/>
                    </a:lnTo>
                    <a:lnTo>
                      <a:pt x="31" y="104"/>
                    </a:lnTo>
                    <a:lnTo>
                      <a:pt x="24" y="123"/>
                    </a:lnTo>
                    <a:lnTo>
                      <a:pt x="17" y="143"/>
                    </a:lnTo>
                    <a:lnTo>
                      <a:pt x="10" y="163"/>
                    </a:lnTo>
                    <a:lnTo>
                      <a:pt x="5" y="183"/>
                    </a:lnTo>
                    <a:lnTo>
                      <a:pt x="1" y="201"/>
                    </a:lnTo>
                    <a:lnTo>
                      <a:pt x="0" y="215"/>
                    </a:lnTo>
                    <a:lnTo>
                      <a:pt x="0" y="238"/>
                    </a:lnTo>
                    <a:lnTo>
                      <a:pt x="0" y="257"/>
                    </a:lnTo>
                    <a:lnTo>
                      <a:pt x="3" y="265"/>
                    </a:lnTo>
                    <a:lnTo>
                      <a:pt x="5" y="270"/>
                    </a:lnTo>
                    <a:lnTo>
                      <a:pt x="6" y="272"/>
                    </a:lnTo>
                    <a:lnTo>
                      <a:pt x="9" y="274"/>
                    </a:lnTo>
                    <a:lnTo>
                      <a:pt x="10" y="275"/>
                    </a:lnTo>
                    <a:lnTo>
                      <a:pt x="13" y="276"/>
                    </a:lnTo>
                    <a:lnTo>
                      <a:pt x="66" y="282"/>
                    </a:lnTo>
                    <a:lnTo>
                      <a:pt x="69" y="282"/>
                    </a:lnTo>
                    <a:lnTo>
                      <a:pt x="73" y="281"/>
                    </a:lnTo>
                    <a:lnTo>
                      <a:pt x="75" y="278"/>
                    </a:lnTo>
                    <a:lnTo>
                      <a:pt x="77" y="275"/>
                    </a:lnTo>
                    <a:lnTo>
                      <a:pt x="82" y="268"/>
                    </a:lnTo>
                    <a:lnTo>
                      <a:pt x="83" y="257"/>
                    </a:lnTo>
                    <a:lnTo>
                      <a:pt x="89" y="257"/>
                    </a:lnTo>
                    <a:lnTo>
                      <a:pt x="94" y="258"/>
                    </a:lnTo>
                    <a:lnTo>
                      <a:pt x="100" y="259"/>
                    </a:lnTo>
                    <a:lnTo>
                      <a:pt x="107" y="262"/>
                    </a:lnTo>
                    <a:lnTo>
                      <a:pt x="121" y="268"/>
                    </a:lnTo>
                    <a:lnTo>
                      <a:pt x="138" y="275"/>
                    </a:lnTo>
                    <a:lnTo>
                      <a:pt x="157" y="282"/>
                    </a:lnTo>
                    <a:lnTo>
                      <a:pt x="177" y="289"/>
                    </a:lnTo>
                    <a:lnTo>
                      <a:pt x="199" y="295"/>
                    </a:lnTo>
                    <a:lnTo>
                      <a:pt x="221" y="300"/>
                    </a:lnTo>
                    <a:lnTo>
                      <a:pt x="371" y="316"/>
                    </a:lnTo>
                    <a:lnTo>
                      <a:pt x="383" y="316"/>
                    </a:lnTo>
                    <a:lnTo>
                      <a:pt x="397" y="316"/>
                    </a:lnTo>
                    <a:lnTo>
                      <a:pt x="411" y="315"/>
                    </a:lnTo>
                    <a:lnTo>
                      <a:pt x="424" y="312"/>
                    </a:lnTo>
                    <a:lnTo>
                      <a:pt x="431" y="309"/>
                    </a:lnTo>
                    <a:lnTo>
                      <a:pt x="436" y="306"/>
                    </a:lnTo>
                    <a:lnTo>
                      <a:pt x="442" y="302"/>
                    </a:lnTo>
                    <a:lnTo>
                      <a:pt x="447" y="298"/>
                    </a:lnTo>
                    <a:lnTo>
                      <a:pt x="450" y="294"/>
                    </a:lnTo>
                    <a:lnTo>
                      <a:pt x="454" y="289"/>
                    </a:lnTo>
                    <a:lnTo>
                      <a:pt x="455" y="283"/>
                    </a:lnTo>
                    <a:lnTo>
                      <a:pt x="456" y="277"/>
                    </a:lnTo>
                    <a:lnTo>
                      <a:pt x="456" y="270"/>
                    </a:lnTo>
                    <a:lnTo>
                      <a:pt x="453" y="264"/>
                    </a:lnTo>
                    <a:lnTo>
                      <a:pt x="449" y="258"/>
                    </a:lnTo>
                    <a:lnTo>
                      <a:pt x="443" y="252"/>
                    </a:lnTo>
                    <a:lnTo>
                      <a:pt x="435" y="246"/>
                    </a:lnTo>
                    <a:lnTo>
                      <a:pt x="427" y="240"/>
                    </a:lnTo>
                    <a:lnTo>
                      <a:pt x="416" y="234"/>
                    </a:lnTo>
                    <a:lnTo>
                      <a:pt x="405" y="230"/>
                    </a:lnTo>
                    <a:lnTo>
                      <a:pt x="357" y="209"/>
                    </a:lnTo>
                    <a:lnTo>
                      <a:pt x="306" y="189"/>
                    </a:lnTo>
                    <a:lnTo>
                      <a:pt x="294" y="183"/>
                    </a:lnTo>
                    <a:lnTo>
                      <a:pt x="282" y="175"/>
                    </a:lnTo>
                    <a:lnTo>
                      <a:pt x="269" y="165"/>
                    </a:lnTo>
                    <a:lnTo>
                      <a:pt x="257" y="155"/>
                    </a:lnTo>
                    <a:lnTo>
                      <a:pt x="244" y="142"/>
                    </a:lnTo>
                    <a:lnTo>
                      <a:pt x="232" y="129"/>
                    </a:lnTo>
                    <a:lnTo>
                      <a:pt x="220" y="116"/>
                    </a:lnTo>
                    <a:lnTo>
                      <a:pt x="209" y="101"/>
                    </a:lnTo>
                    <a:lnTo>
                      <a:pt x="199" y="87"/>
                    </a:lnTo>
                    <a:lnTo>
                      <a:pt x="189" y="74"/>
                    </a:lnTo>
                    <a:lnTo>
                      <a:pt x="181" y="60"/>
                    </a:lnTo>
                    <a:lnTo>
                      <a:pt x="174" y="48"/>
                    </a:lnTo>
                    <a:lnTo>
                      <a:pt x="168" y="36"/>
                    </a:lnTo>
                    <a:lnTo>
                      <a:pt x="163" y="25"/>
                    </a:lnTo>
                    <a:lnTo>
                      <a:pt x="161" y="17"/>
                    </a:lnTo>
                    <a:lnTo>
                      <a:pt x="159" y="10"/>
                    </a:lnTo>
                    <a:lnTo>
                      <a:pt x="159" y="3"/>
                    </a:lnTo>
                    <a:lnTo>
                      <a:pt x="158" y="0"/>
                    </a:lnTo>
                    <a:lnTo>
                      <a:pt x="156" y="3"/>
                    </a:lnTo>
                    <a:lnTo>
                      <a:pt x="153" y="7"/>
                    </a:lnTo>
                    <a:lnTo>
                      <a:pt x="148" y="25"/>
                    </a:lnTo>
                    <a:lnTo>
                      <a:pt x="138" y="50"/>
                    </a:lnTo>
                    <a:lnTo>
                      <a:pt x="127" y="76"/>
                    </a:lnTo>
                    <a:lnTo>
                      <a:pt x="115" y="101"/>
                    </a:lnTo>
                    <a:lnTo>
                      <a:pt x="110" y="111"/>
                    </a:lnTo>
                    <a:lnTo>
                      <a:pt x="104" y="119"/>
                    </a:lnTo>
                    <a:lnTo>
                      <a:pt x="100" y="121"/>
                    </a:lnTo>
                    <a:lnTo>
                      <a:pt x="96" y="124"/>
                    </a:lnTo>
                    <a:lnTo>
                      <a:pt x="93" y="125"/>
                    </a:lnTo>
                    <a:lnTo>
                      <a:pt x="89" y="126"/>
                    </a:lnTo>
                    <a:lnTo>
                      <a:pt x="83" y="125"/>
                    </a:lnTo>
                    <a:lnTo>
                      <a:pt x="79" y="124"/>
                    </a:lnTo>
                    <a:lnTo>
                      <a:pt x="74" y="121"/>
                    </a:lnTo>
                    <a:lnTo>
                      <a:pt x="69" y="117"/>
                    </a:lnTo>
                    <a:lnTo>
                      <a:pt x="63" y="107"/>
                    </a:lnTo>
                    <a:lnTo>
                      <a:pt x="60" y="97"/>
                    </a:lnTo>
                    <a:lnTo>
                      <a:pt x="56" y="87"/>
                    </a:lnTo>
                    <a:lnTo>
                      <a:pt x="54" y="79"/>
                    </a:lnTo>
                    <a:lnTo>
                      <a:pt x="53" y="75"/>
                    </a:lnTo>
                    <a:lnTo>
                      <a:pt x="50" y="74"/>
                    </a:lnTo>
                    <a:lnTo>
                      <a:pt x="49" y="74"/>
                    </a:lnTo>
                    <a:lnTo>
                      <a:pt x="47" y="75"/>
                    </a:lnTo>
                    <a:close/>
                  </a:path>
                </a:pathLst>
              </a:custGeom>
              <a:solidFill>
                <a:srgbClr val="9E5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92" name="Freeform 179">
                <a:extLst>
                  <a:ext uri="{FF2B5EF4-FFF2-40B4-BE49-F238E27FC236}">
                    <a16:creationId xmlns:a16="http://schemas.microsoft.com/office/drawing/2014/main" id="{4F9ECBEC-FD13-4B57-B72F-0BE688889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241" y="5729294"/>
                <a:ext cx="168278" cy="369888"/>
              </a:xfrm>
              <a:custGeom>
                <a:avLst/>
                <a:gdLst>
                  <a:gd name="T0" fmla="*/ 44 w 320"/>
                  <a:gd name="T1" fmla="*/ 1 h 697"/>
                  <a:gd name="T2" fmla="*/ 219 w 320"/>
                  <a:gd name="T3" fmla="*/ 1 h 697"/>
                  <a:gd name="T4" fmla="*/ 234 w 320"/>
                  <a:gd name="T5" fmla="*/ 0 h 697"/>
                  <a:gd name="T6" fmla="*/ 246 w 320"/>
                  <a:gd name="T7" fmla="*/ 1 h 697"/>
                  <a:gd name="T8" fmla="*/ 250 w 320"/>
                  <a:gd name="T9" fmla="*/ 2 h 697"/>
                  <a:gd name="T10" fmla="*/ 253 w 320"/>
                  <a:gd name="T11" fmla="*/ 6 h 697"/>
                  <a:gd name="T12" fmla="*/ 255 w 320"/>
                  <a:gd name="T13" fmla="*/ 10 h 697"/>
                  <a:gd name="T14" fmla="*/ 257 w 320"/>
                  <a:gd name="T15" fmla="*/ 19 h 697"/>
                  <a:gd name="T16" fmla="*/ 320 w 320"/>
                  <a:gd name="T17" fmla="*/ 654 h 697"/>
                  <a:gd name="T18" fmla="*/ 320 w 320"/>
                  <a:gd name="T19" fmla="*/ 663 h 697"/>
                  <a:gd name="T20" fmla="*/ 317 w 320"/>
                  <a:gd name="T21" fmla="*/ 671 h 697"/>
                  <a:gd name="T22" fmla="*/ 313 w 320"/>
                  <a:gd name="T23" fmla="*/ 678 h 697"/>
                  <a:gd name="T24" fmla="*/ 308 w 320"/>
                  <a:gd name="T25" fmla="*/ 685 h 697"/>
                  <a:gd name="T26" fmla="*/ 301 w 320"/>
                  <a:gd name="T27" fmla="*/ 690 h 697"/>
                  <a:gd name="T28" fmla="*/ 294 w 320"/>
                  <a:gd name="T29" fmla="*/ 693 h 697"/>
                  <a:gd name="T30" fmla="*/ 284 w 320"/>
                  <a:gd name="T31" fmla="*/ 697 h 697"/>
                  <a:gd name="T32" fmla="*/ 276 w 320"/>
                  <a:gd name="T33" fmla="*/ 697 h 697"/>
                  <a:gd name="T34" fmla="*/ 101 w 320"/>
                  <a:gd name="T35" fmla="*/ 697 h 697"/>
                  <a:gd name="T36" fmla="*/ 93 w 320"/>
                  <a:gd name="T37" fmla="*/ 697 h 697"/>
                  <a:gd name="T38" fmla="*/ 84 w 320"/>
                  <a:gd name="T39" fmla="*/ 693 h 697"/>
                  <a:gd name="T40" fmla="*/ 77 w 320"/>
                  <a:gd name="T41" fmla="*/ 690 h 697"/>
                  <a:gd name="T42" fmla="*/ 71 w 320"/>
                  <a:gd name="T43" fmla="*/ 685 h 697"/>
                  <a:gd name="T44" fmla="*/ 65 w 320"/>
                  <a:gd name="T45" fmla="*/ 678 h 697"/>
                  <a:gd name="T46" fmla="*/ 62 w 320"/>
                  <a:gd name="T47" fmla="*/ 671 h 697"/>
                  <a:gd name="T48" fmla="*/ 59 w 320"/>
                  <a:gd name="T49" fmla="*/ 663 h 697"/>
                  <a:gd name="T50" fmla="*/ 57 w 320"/>
                  <a:gd name="T51" fmla="*/ 654 h 697"/>
                  <a:gd name="T52" fmla="*/ 0 w 320"/>
                  <a:gd name="T53" fmla="*/ 44 h 697"/>
                  <a:gd name="T54" fmla="*/ 1 w 320"/>
                  <a:gd name="T55" fmla="*/ 35 h 697"/>
                  <a:gd name="T56" fmla="*/ 2 w 320"/>
                  <a:gd name="T57" fmla="*/ 27 h 697"/>
                  <a:gd name="T58" fmla="*/ 7 w 320"/>
                  <a:gd name="T59" fmla="*/ 20 h 697"/>
                  <a:gd name="T60" fmla="*/ 12 w 320"/>
                  <a:gd name="T61" fmla="*/ 13 h 697"/>
                  <a:gd name="T62" fmla="*/ 19 w 320"/>
                  <a:gd name="T63" fmla="*/ 8 h 697"/>
                  <a:gd name="T64" fmla="*/ 27 w 320"/>
                  <a:gd name="T65" fmla="*/ 4 h 697"/>
                  <a:gd name="T66" fmla="*/ 36 w 320"/>
                  <a:gd name="T67" fmla="*/ 1 h 697"/>
                  <a:gd name="T68" fmla="*/ 44 w 320"/>
                  <a:gd name="T69" fmla="*/ 1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0" h="697">
                    <a:moveTo>
                      <a:pt x="44" y="1"/>
                    </a:moveTo>
                    <a:lnTo>
                      <a:pt x="219" y="1"/>
                    </a:lnTo>
                    <a:lnTo>
                      <a:pt x="234" y="0"/>
                    </a:lnTo>
                    <a:lnTo>
                      <a:pt x="246" y="1"/>
                    </a:lnTo>
                    <a:lnTo>
                      <a:pt x="250" y="2"/>
                    </a:lnTo>
                    <a:lnTo>
                      <a:pt x="253" y="6"/>
                    </a:lnTo>
                    <a:lnTo>
                      <a:pt x="255" y="10"/>
                    </a:lnTo>
                    <a:lnTo>
                      <a:pt x="257" y="19"/>
                    </a:lnTo>
                    <a:lnTo>
                      <a:pt x="320" y="654"/>
                    </a:lnTo>
                    <a:lnTo>
                      <a:pt x="320" y="663"/>
                    </a:lnTo>
                    <a:lnTo>
                      <a:pt x="317" y="671"/>
                    </a:lnTo>
                    <a:lnTo>
                      <a:pt x="313" y="678"/>
                    </a:lnTo>
                    <a:lnTo>
                      <a:pt x="308" y="685"/>
                    </a:lnTo>
                    <a:lnTo>
                      <a:pt x="301" y="690"/>
                    </a:lnTo>
                    <a:lnTo>
                      <a:pt x="294" y="693"/>
                    </a:lnTo>
                    <a:lnTo>
                      <a:pt x="284" y="697"/>
                    </a:lnTo>
                    <a:lnTo>
                      <a:pt x="276" y="697"/>
                    </a:lnTo>
                    <a:lnTo>
                      <a:pt x="101" y="697"/>
                    </a:lnTo>
                    <a:lnTo>
                      <a:pt x="93" y="697"/>
                    </a:lnTo>
                    <a:lnTo>
                      <a:pt x="84" y="693"/>
                    </a:lnTo>
                    <a:lnTo>
                      <a:pt x="77" y="690"/>
                    </a:lnTo>
                    <a:lnTo>
                      <a:pt x="71" y="685"/>
                    </a:lnTo>
                    <a:lnTo>
                      <a:pt x="65" y="678"/>
                    </a:lnTo>
                    <a:lnTo>
                      <a:pt x="62" y="671"/>
                    </a:lnTo>
                    <a:lnTo>
                      <a:pt x="59" y="663"/>
                    </a:lnTo>
                    <a:lnTo>
                      <a:pt x="57" y="654"/>
                    </a:lnTo>
                    <a:lnTo>
                      <a:pt x="0" y="44"/>
                    </a:lnTo>
                    <a:lnTo>
                      <a:pt x="1" y="35"/>
                    </a:lnTo>
                    <a:lnTo>
                      <a:pt x="2" y="27"/>
                    </a:lnTo>
                    <a:lnTo>
                      <a:pt x="7" y="20"/>
                    </a:lnTo>
                    <a:lnTo>
                      <a:pt x="12" y="13"/>
                    </a:lnTo>
                    <a:lnTo>
                      <a:pt x="19" y="8"/>
                    </a:lnTo>
                    <a:lnTo>
                      <a:pt x="27" y="4"/>
                    </a:lnTo>
                    <a:lnTo>
                      <a:pt x="36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rgbClr val="2F6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93" name="Freeform 180">
                <a:extLst>
                  <a:ext uri="{FF2B5EF4-FFF2-40B4-BE49-F238E27FC236}">
                    <a16:creationId xmlns:a16="http://schemas.microsoft.com/office/drawing/2014/main" id="{01C03B9C-A234-4F7E-8D65-12E124FAE5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5108" y="5818194"/>
                <a:ext cx="473083" cy="101600"/>
              </a:xfrm>
              <a:custGeom>
                <a:avLst/>
                <a:gdLst>
                  <a:gd name="T0" fmla="*/ 799 w 896"/>
                  <a:gd name="T1" fmla="*/ 0 h 193"/>
                  <a:gd name="T2" fmla="*/ 818 w 896"/>
                  <a:gd name="T3" fmla="*/ 1 h 193"/>
                  <a:gd name="T4" fmla="*/ 836 w 896"/>
                  <a:gd name="T5" fmla="*/ 7 h 193"/>
                  <a:gd name="T6" fmla="*/ 853 w 896"/>
                  <a:gd name="T7" fmla="*/ 17 h 193"/>
                  <a:gd name="T8" fmla="*/ 867 w 896"/>
                  <a:gd name="T9" fmla="*/ 29 h 193"/>
                  <a:gd name="T10" fmla="*/ 879 w 896"/>
                  <a:gd name="T11" fmla="*/ 43 h 193"/>
                  <a:gd name="T12" fmla="*/ 888 w 896"/>
                  <a:gd name="T13" fmla="*/ 58 h 193"/>
                  <a:gd name="T14" fmla="*/ 893 w 896"/>
                  <a:gd name="T15" fmla="*/ 77 h 193"/>
                  <a:gd name="T16" fmla="*/ 896 w 896"/>
                  <a:gd name="T17" fmla="*/ 96 h 193"/>
                  <a:gd name="T18" fmla="*/ 896 w 896"/>
                  <a:gd name="T19" fmla="*/ 106 h 193"/>
                  <a:gd name="T20" fmla="*/ 891 w 896"/>
                  <a:gd name="T21" fmla="*/ 125 h 193"/>
                  <a:gd name="T22" fmla="*/ 884 w 896"/>
                  <a:gd name="T23" fmla="*/ 143 h 193"/>
                  <a:gd name="T24" fmla="*/ 873 w 896"/>
                  <a:gd name="T25" fmla="*/ 158 h 193"/>
                  <a:gd name="T26" fmla="*/ 860 w 896"/>
                  <a:gd name="T27" fmla="*/ 171 h 193"/>
                  <a:gd name="T28" fmla="*/ 846 w 896"/>
                  <a:gd name="T29" fmla="*/ 181 h 193"/>
                  <a:gd name="T30" fmla="*/ 828 w 896"/>
                  <a:gd name="T31" fmla="*/ 189 h 193"/>
                  <a:gd name="T32" fmla="*/ 809 w 896"/>
                  <a:gd name="T33" fmla="*/ 193 h 193"/>
                  <a:gd name="T34" fmla="*/ 96 w 896"/>
                  <a:gd name="T35" fmla="*/ 193 h 193"/>
                  <a:gd name="T36" fmla="*/ 77 w 896"/>
                  <a:gd name="T37" fmla="*/ 191 h 193"/>
                  <a:gd name="T38" fmla="*/ 59 w 896"/>
                  <a:gd name="T39" fmla="*/ 185 h 193"/>
                  <a:gd name="T40" fmla="*/ 43 w 896"/>
                  <a:gd name="T41" fmla="*/ 176 h 193"/>
                  <a:gd name="T42" fmla="*/ 28 w 896"/>
                  <a:gd name="T43" fmla="*/ 164 h 193"/>
                  <a:gd name="T44" fmla="*/ 17 w 896"/>
                  <a:gd name="T45" fmla="*/ 150 h 193"/>
                  <a:gd name="T46" fmla="*/ 7 w 896"/>
                  <a:gd name="T47" fmla="*/ 134 h 193"/>
                  <a:gd name="T48" fmla="*/ 2 w 896"/>
                  <a:gd name="T49" fmla="*/ 115 h 193"/>
                  <a:gd name="T50" fmla="*/ 0 w 896"/>
                  <a:gd name="T51" fmla="*/ 96 h 193"/>
                  <a:gd name="T52" fmla="*/ 0 w 896"/>
                  <a:gd name="T53" fmla="*/ 87 h 193"/>
                  <a:gd name="T54" fmla="*/ 5 w 896"/>
                  <a:gd name="T55" fmla="*/ 68 h 193"/>
                  <a:gd name="T56" fmla="*/ 12 w 896"/>
                  <a:gd name="T57" fmla="*/ 50 h 193"/>
                  <a:gd name="T58" fmla="*/ 22 w 896"/>
                  <a:gd name="T59" fmla="*/ 35 h 193"/>
                  <a:gd name="T60" fmla="*/ 36 w 896"/>
                  <a:gd name="T61" fmla="*/ 22 h 193"/>
                  <a:gd name="T62" fmla="*/ 51 w 896"/>
                  <a:gd name="T63" fmla="*/ 12 h 193"/>
                  <a:gd name="T64" fmla="*/ 68 w 896"/>
                  <a:gd name="T65" fmla="*/ 4 h 193"/>
                  <a:gd name="T66" fmla="*/ 87 w 896"/>
                  <a:gd name="T67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96" h="193">
                    <a:moveTo>
                      <a:pt x="96" y="0"/>
                    </a:moveTo>
                    <a:lnTo>
                      <a:pt x="799" y="0"/>
                    </a:lnTo>
                    <a:lnTo>
                      <a:pt x="809" y="0"/>
                    </a:lnTo>
                    <a:lnTo>
                      <a:pt x="818" y="1"/>
                    </a:lnTo>
                    <a:lnTo>
                      <a:pt x="828" y="4"/>
                    </a:lnTo>
                    <a:lnTo>
                      <a:pt x="836" y="7"/>
                    </a:lnTo>
                    <a:lnTo>
                      <a:pt x="846" y="12"/>
                    </a:lnTo>
                    <a:lnTo>
                      <a:pt x="853" y="17"/>
                    </a:lnTo>
                    <a:lnTo>
                      <a:pt x="860" y="22"/>
                    </a:lnTo>
                    <a:lnTo>
                      <a:pt x="867" y="29"/>
                    </a:lnTo>
                    <a:lnTo>
                      <a:pt x="873" y="35"/>
                    </a:lnTo>
                    <a:lnTo>
                      <a:pt x="879" y="43"/>
                    </a:lnTo>
                    <a:lnTo>
                      <a:pt x="884" y="50"/>
                    </a:lnTo>
                    <a:lnTo>
                      <a:pt x="888" y="58"/>
                    </a:lnTo>
                    <a:lnTo>
                      <a:pt x="891" y="68"/>
                    </a:lnTo>
                    <a:lnTo>
                      <a:pt x="893" y="77"/>
                    </a:lnTo>
                    <a:lnTo>
                      <a:pt x="896" y="87"/>
                    </a:lnTo>
                    <a:lnTo>
                      <a:pt x="896" y="96"/>
                    </a:lnTo>
                    <a:lnTo>
                      <a:pt x="896" y="96"/>
                    </a:lnTo>
                    <a:lnTo>
                      <a:pt x="896" y="106"/>
                    </a:lnTo>
                    <a:lnTo>
                      <a:pt x="893" y="115"/>
                    </a:lnTo>
                    <a:lnTo>
                      <a:pt x="891" y="125"/>
                    </a:lnTo>
                    <a:lnTo>
                      <a:pt x="888" y="134"/>
                    </a:lnTo>
                    <a:lnTo>
                      <a:pt x="884" y="143"/>
                    </a:lnTo>
                    <a:lnTo>
                      <a:pt x="879" y="150"/>
                    </a:lnTo>
                    <a:lnTo>
                      <a:pt x="873" y="158"/>
                    </a:lnTo>
                    <a:lnTo>
                      <a:pt x="867" y="164"/>
                    </a:lnTo>
                    <a:lnTo>
                      <a:pt x="860" y="171"/>
                    </a:lnTo>
                    <a:lnTo>
                      <a:pt x="853" y="176"/>
                    </a:lnTo>
                    <a:lnTo>
                      <a:pt x="846" y="181"/>
                    </a:lnTo>
                    <a:lnTo>
                      <a:pt x="836" y="185"/>
                    </a:lnTo>
                    <a:lnTo>
                      <a:pt x="828" y="189"/>
                    </a:lnTo>
                    <a:lnTo>
                      <a:pt x="818" y="191"/>
                    </a:lnTo>
                    <a:lnTo>
                      <a:pt x="809" y="193"/>
                    </a:lnTo>
                    <a:lnTo>
                      <a:pt x="799" y="193"/>
                    </a:lnTo>
                    <a:lnTo>
                      <a:pt x="96" y="193"/>
                    </a:lnTo>
                    <a:lnTo>
                      <a:pt x="87" y="193"/>
                    </a:lnTo>
                    <a:lnTo>
                      <a:pt x="77" y="191"/>
                    </a:lnTo>
                    <a:lnTo>
                      <a:pt x="68" y="189"/>
                    </a:lnTo>
                    <a:lnTo>
                      <a:pt x="59" y="185"/>
                    </a:lnTo>
                    <a:lnTo>
                      <a:pt x="51" y="181"/>
                    </a:lnTo>
                    <a:lnTo>
                      <a:pt x="43" y="176"/>
                    </a:lnTo>
                    <a:lnTo>
                      <a:pt x="36" y="171"/>
                    </a:lnTo>
                    <a:lnTo>
                      <a:pt x="28" y="164"/>
                    </a:lnTo>
                    <a:lnTo>
                      <a:pt x="22" y="158"/>
                    </a:lnTo>
                    <a:lnTo>
                      <a:pt x="17" y="150"/>
                    </a:lnTo>
                    <a:lnTo>
                      <a:pt x="12" y="143"/>
                    </a:lnTo>
                    <a:lnTo>
                      <a:pt x="7" y="134"/>
                    </a:lnTo>
                    <a:lnTo>
                      <a:pt x="5" y="125"/>
                    </a:lnTo>
                    <a:lnTo>
                      <a:pt x="2" y="115"/>
                    </a:lnTo>
                    <a:lnTo>
                      <a:pt x="0" y="106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0" y="87"/>
                    </a:lnTo>
                    <a:lnTo>
                      <a:pt x="2" y="77"/>
                    </a:lnTo>
                    <a:lnTo>
                      <a:pt x="5" y="68"/>
                    </a:lnTo>
                    <a:lnTo>
                      <a:pt x="7" y="58"/>
                    </a:lnTo>
                    <a:lnTo>
                      <a:pt x="12" y="50"/>
                    </a:lnTo>
                    <a:lnTo>
                      <a:pt x="17" y="43"/>
                    </a:lnTo>
                    <a:lnTo>
                      <a:pt x="22" y="35"/>
                    </a:lnTo>
                    <a:lnTo>
                      <a:pt x="28" y="29"/>
                    </a:lnTo>
                    <a:lnTo>
                      <a:pt x="36" y="22"/>
                    </a:lnTo>
                    <a:lnTo>
                      <a:pt x="43" y="17"/>
                    </a:lnTo>
                    <a:lnTo>
                      <a:pt x="51" y="12"/>
                    </a:lnTo>
                    <a:lnTo>
                      <a:pt x="59" y="7"/>
                    </a:lnTo>
                    <a:lnTo>
                      <a:pt x="68" y="4"/>
                    </a:lnTo>
                    <a:lnTo>
                      <a:pt x="77" y="1"/>
                    </a:lnTo>
                    <a:lnTo>
                      <a:pt x="87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C74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94" name="Freeform 181">
                <a:extLst>
                  <a:ext uri="{FF2B5EF4-FFF2-40B4-BE49-F238E27FC236}">
                    <a16:creationId xmlns:a16="http://schemas.microsoft.com/office/drawing/2014/main" id="{C81415C3-82F5-4BCC-9FE4-D6CB510E4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5108" y="5399094"/>
                <a:ext cx="101602" cy="520701"/>
              </a:xfrm>
              <a:custGeom>
                <a:avLst/>
                <a:gdLst>
                  <a:gd name="T0" fmla="*/ 0 w 192"/>
                  <a:gd name="T1" fmla="*/ 96 h 985"/>
                  <a:gd name="T2" fmla="*/ 2 w 192"/>
                  <a:gd name="T3" fmla="*/ 77 h 985"/>
                  <a:gd name="T4" fmla="*/ 7 w 192"/>
                  <a:gd name="T5" fmla="*/ 59 h 985"/>
                  <a:gd name="T6" fmla="*/ 17 w 192"/>
                  <a:gd name="T7" fmla="*/ 43 h 985"/>
                  <a:gd name="T8" fmla="*/ 28 w 192"/>
                  <a:gd name="T9" fmla="*/ 28 h 985"/>
                  <a:gd name="T10" fmla="*/ 43 w 192"/>
                  <a:gd name="T11" fmla="*/ 16 h 985"/>
                  <a:gd name="T12" fmla="*/ 59 w 192"/>
                  <a:gd name="T13" fmla="*/ 7 h 985"/>
                  <a:gd name="T14" fmla="*/ 77 w 192"/>
                  <a:gd name="T15" fmla="*/ 2 h 985"/>
                  <a:gd name="T16" fmla="*/ 96 w 192"/>
                  <a:gd name="T17" fmla="*/ 0 h 985"/>
                  <a:gd name="T18" fmla="*/ 106 w 192"/>
                  <a:gd name="T19" fmla="*/ 0 h 985"/>
                  <a:gd name="T20" fmla="*/ 125 w 192"/>
                  <a:gd name="T21" fmla="*/ 5 h 985"/>
                  <a:gd name="T22" fmla="*/ 142 w 192"/>
                  <a:gd name="T23" fmla="*/ 12 h 985"/>
                  <a:gd name="T24" fmla="*/ 158 w 192"/>
                  <a:gd name="T25" fmla="*/ 21 h 985"/>
                  <a:gd name="T26" fmla="*/ 171 w 192"/>
                  <a:gd name="T27" fmla="*/ 35 h 985"/>
                  <a:gd name="T28" fmla="*/ 182 w 192"/>
                  <a:gd name="T29" fmla="*/ 50 h 985"/>
                  <a:gd name="T30" fmla="*/ 189 w 192"/>
                  <a:gd name="T31" fmla="*/ 67 h 985"/>
                  <a:gd name="T32" fmla="*/ 192 w 192"/>
                  <a:gd name="T33" fmla="*/ 86 h 985"/>
                  <a:gd name="T34" fmla="*/ 192 w 192"/>
                  <a:gd name="T35" fmla="*/ 888 h 985"/>
                  <a:gd name="T36" fmla="*/ 191 w 192"/>
                  <a:gd name="T37" fmla="*/ 907 h 985"/>
                  <a:gd name="T38" fmla="*/ 185 w 192"/>
                  <a:gd name="T39" fmla="*/ 926 h 985"/>
                  <a:gd name="T40" fmla="*/ 177 w 192"/>
                  <a:gd name="T41" fmla="*/ 942 h 985"/>
                  <a:gd name="T42" fmla="*/ 165 w 192"/>
                  <a:gd name="T43" fmla="*/ 956 h 985"/>
                  <a:gd name="T44" fmla="*/ 151 w 192"/>
                  <a:gd name="T45" fmla="*/ 968 h 985"/>
                  <a:gd name="T46" fmla="*/ 134 w 192"/>
                  <a:gd name="T47" fmla="*/ 977 h 985"/>
                  <a:gd name="T48" fmla="*/ 116 w 192"/>
                  <a:gd name="T49" fmla="*/ 983 h 985"/>
                  <a:gd name="T50" fmla="*/ 96 w 192"/>
                  <a:gd name="T51" fmla="*/ 985 h 985"/>
                  <a:gd name="T52" fmla="*/ 87 w 192"/>
                  <a:gd name="T53" fmla="*/ 985 h 985"/>
                  <a:gd name="T54" fmla="*/ 68 w 192"/>
                  <a:gd name="T55" fmla="*/ 981 h 985"/>
                  <a:gd name="T56" fmla="*/ 51 w 192"/>
                  <a:gd name="T57" fmla="*/ 973 h 985"/>
                  <a:gd name="T58" fmla="*/ 36 w 192"/>
                  <a:gd name="T59" fmla="*/ 963 h 985"/>
                  <a:gd name="T60" fmla="*/ 22 w 192"/>
                  <a:gd name="T61" fmla="*/ 950 h 985"/>
                  <a:gd name="T62" fmla="*/ 12 w 192"/>
                  <a:gd name="T63" fmla="*/ 935 h 985"/>
                  <a:gd name="T64" fmla="*/ 5 w 192"/>
                  <a:gd name="T65" fmla="*/ 917 h 985"/>
                  <a:gd name="T66" fmla="*/ 0 w 192"/>
                  <a:gd name="T67" fmla="*/ 898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2" h="985">
                    <a:moveTo>
                      <a:pt x="0" y="888"/>
                    </a:moveTo>
                    <a:lnTo>
                      <a:pt x="0" y="96"/>
                    </a:lnTo>
                    <a:lnTo>
                      <a:pt x="0" y="86"/>
                    </a:lnTo>
                    <a:lnTo>
                      <a:pt x="2" y="77"/>
                    </a:lnTo>
                    <a:lnTo>
                      <a:pt x="5" y="67"/>
                    </a:lnTo>
                    <a:lnTo>
                      <a:pt x="7" y="59"/>
                    </a:lnTo>
                    <a:lnTo>
                      <a:pt x="12" y="50"/>
                    </a:lnTo>
                    <a:lnTo>
                      <a:pt x="17" y="43"/>
                    </a:lnTo>
                    <a:lnTo>
                      <a:pt x="22" y="35"/>
                    </a:lnTo>
                    <a:lnTo>
                      <a:pt x="28" y="28"/>
                    </a:lnTo>
                    <a:lnTo>
                      <a:pt x="36" y="21"/>
                    </a:lnTo>
                    <a:lnTo>
                      <a:pt x="43" y="16"/>
                    </a:lnTo>
                    <a:lnTo>
                      <a:pt x="51" y="12"/>
                    </a:lnTo>
                    <a:lnTo>
                      <a:pt x="59" y="7"/>
                    </a:lnTo>
                    <a:lnTo>
                      <a:pt x="68" y="5"/>
                    </a:lnTo>
                    <a:lnTo>
                      <a:pt x="77" y="2"/>
                    </a:lnTo>
                    <a:lnTo>
                      <a:pt x="87" y="0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106" y="0"/>
                    </a:lnTo>
                    <a:lnTo>
                      <a:pt x="116" y="2"/>
                    </a:lnTo>
                    <a:lnTo>
                      <a:pt x="125" y="5"/>
                    </a:lnTo>
                    <a:lnTo>
                      <a:pt x="134" y="7"/>
                    </a:lnTo>
                    <a:lnTo>
                      <a:pt x="142" y="12"/>
                    </a:lnTo>
                    <a:lnTo>
                      <a:pt x="151" y="16"/>
                    </a:lnTo>
                    <a:lnTo>
                      <a:pt x="158" y="21"/>
                    </a:lnTo>
                    <a:lnTo>
                      <a:pt x="165" y="28"/>
                    </a:lnTo>
                    <a:lnTo>
                      <a:pt x="171" y="35"/>
                    </a:lnTo>
                    <a:lnTo>
                      <a:pt x="177" y="43"/>
                    </a:lnTo>
                    <a:lnTo>
                      <a:pt x="182" y="50"/>
                    </a:lnTo>
                    <a:lnTo>
                      <a:pt x="185" y="59"/>
                    </a:lnTo>
                    <a:lnTo>
                      <a:pt x="189" y="67"/>
                    </a:lnTo>
                    <a:lnTo>
                      <a:pt x="191" y="77"/>
                    </a:lnTo>
                    <a:lnTo>
                      <a:pt x="192" y="86"/>
                    </a:lnTo>
                    <a:lnTo>
                      <a:pt x="192" y="96"/>
                    </a:lnTo>
                    <a:lnTo>
                      <a:pt x="192" y="888"/>
                    </a:lnTo>
                    <a:lnTo>
                      <a:pt x="192" y="898"/>
                    </a:lnTo>
                    <a:lnTo>
                      <a:pt x="191" y="907"/>
                    </a:lnTo>
                    <a:lnTo>
                      <a:pt x="189" y="917"/>
                    </a:lnTo>
                    <a:lnTo>
                      <a:pt x="185" y="926"/>
                    </a:lnTo>
                    <a:lnTo>
                      <a:pt x="182" y="935"/>
                    </a:lnTo>
                    <a:lnTo>
                      <a:pt x="177" y="942"/>
                    </a:lnTo>
                    <a:lnTo>
                      <a:pt x="171" y="950"/>
                    </a:lnTo>
                    <a:lnTo>
                      <a:pt x="165" y="956"/>
                    </a:lnTo>
                    <a:lnTo>
                      <a:pt x="158" y="963"/>
                    </a:lnTo>
                    <a:lnTo>
                      <a:pt x="151" y="968"/>
                    </a:lnTo>
                    <a:lnTo>
                      <a:pt x="142" y="973"/>
                    </a:lnTo>
                    <a:lnTo>
                      <a:pt x="134" y="977"/>
                    </a:lnTo>
                    <a:lnTo>
                      <a:pt x="125" y="981"/>
                    </a:lnTo>
                    <a:lnTo>
                      <a:pt x="116" y="983"/>
                    </a:lnTo>
                    <a:lnTo>
                      <a:pt x="106" y="985"/>
                    </a:lnTo>
                    <a:lnTo>
                      <a:pt x="96" y="985"/>
                    </a:lnTo>
                    <a:lnTo>
                      <a:pt x="96" y="985"/>
                    </a:lnTo>
                    <a:lnTo>
                      <a:pt x="87" y="985"/>
                    </a:lnTo>
                    <a:lnTo>
                      <a:pt x="77" y="983"/>
                    </a:lnTo>
                    <a:lnTo>
                      <a:pt x="68" y="981"/>
                    </a:lnTo>
                    <a:lnTo>
                      <a:pt x="59" y="977"/>
                    </a:lnTo>
                    <a:lnTo>
                      <a:pt x="51" y="973"/>
                    </a:lnTo>
                    <a:lnTo>
                      <a:pt x="43" y="968"/>
                    </a:lnTo>
                    <a:lnTo>
                      <a:pt x="36" y="963"/>
                    </a:lnTo>
                    <a:lnTo>
                      <a:pt x="28" y="956"/>
                    </a:lnTo>
                    <a:lnTo>
                      <a:pt x="22" y="950"/>
                    </a:lnTo>
                    <a:lnTo>
                      <a:pt x="17" y="942"/>
                    </a:lnTo>
                    <a:lnTo>
                      <a:pt x="12" y="935"/>
                    </a:lnTo>
                    <a:lnTo>
                      <a:pt x="7" y="926"/>
                    </a:lnTo>
                    <a:lnTo>
                      <a:pt x="5" y="917"/>
                    </a:lnTo>
                    <a:lnTo>
                      <a:pt x="2" y="907"/>
                    </a:lnTo>
                    <a:lnTo>
                      <a:pt x="0" y="898"/>
                    </a:lnTo>
                    <a:lnTo>
                      <a:pt x="0" y="888"/>
                    </a:lnTo>
                    <a:close/>
                  </a:path>
                </a:pathLst>
              </a:custGeom>
              <a:solidFill>
                <a:srgbClr val="CC74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95" name="Rectangle 182">
                <a:extLst>
                  <a:ext uri="{FF2B5EF4-FFF2-40B4-BE49-F238E27FC236}">
                    <a16:creationId xmlns:a16="http://schemas.microsoft.com/office/drawing/2014/main" id="{9C66433C-0C34-4BB5-9D2F-3EEC25BCA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186" y="5864232"/>
                <a:ext cx="34926" cy="288925"/>
              </a:xfrm>
              <a:prstGeom prst="rect">
                <a:avLst/>
              </a:prstGeom>
              <a:solidFill>
                <a:srgbClr val="CC74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96" name="Freeform 183">
                <a:extLst>
                  <a:ext uri="{FF2B5EF4-FFF2-40B4-BE49-F238E27FC236}">
                    <a16:creationId xmlns:a16="http://schemas.microsoft.com/office/drawing/2014/main" id="{6C5B8EEA-FA4E-4324-A548-5E56FF5E9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2897" y="6121407"/>
                <a:ext cx="317505" cy="92075"/>
              </a:xfrm>
              <a:custGeom>
                <a:avLst/>
                <a:gdLst>
                  <a:gd name="T0" fmla="*/ 0 w 599"/>
                  <a:gd name="T1" fmla="*/ 175 h 175"/>
                  <a:gd name="T2" fmla="*/ 11 w 599"/>
                  <a:gd name="T3" fmla="*/ 159 h 175"/>
                  <a:gd name="T4" fmla="*/ 22 w 599"/>
                  <a:gd name="T5" fmla="*/ 142 h 175"/>
                  <a:gd name="T6" fmla="*/ 34 w 599"/>
                  <a:gd name="T7" fmla="*/ 127 h 175"/>
                  <a:gd name="T8" fmla="*/ 47 w 599"/>
                  <a:gd name="T9" fmla="*/ 112 h 175"/>
                  <a:gd name="T10" fmla="*/ 60 w 599"/>
                  <a:gd name="T11" fmla="*/ 98 h 175"/>
                  <a:gd name="T12" fmla="*/ 74 w 599"/>
                  <a:gd name="T13" fmla="*/ 85 h 175"/>
                  <a:gd name="T14" fmla="*/ 89 w 599"/>
                  <a:gd name="T15" fmla="*/ 72 h 175"/>
                  <a:gd name="T16" fmla="*/ 105 w 599"/>
                  <a:gd name="T17" fmla="*/ 60 h 175"/>
                  <a:gd name="T18" fmla="*/ 126 w 599"/>
                  <a:gd name="T19" fmla="*/ 47 h 175"/>
                  <a:gd name="T20" fmla="*/ 149 w 599"/>
                  <a:gd name="T21" fmla="*/ 35 h 175"/>
                  <a:gd name="T22" fmla="*/ 171 w 599"/>
                  <a:gd name="T23" fmla="*/ 24 h 175"/>
                  <a:gd name="T24" fmla="*/ 196 w 599"/>
                  <a:gd name="T25" fmla="*/ 16 h 175"/>
                  <a:gd name="T26" fmla="*/ 221 w 599"/>
                  <a:gd name="T27" fmla="*/ 9 h 175"/>
                  <a:gd name="T28" fmla="*/ 246 w 599"/>
                  <a:gd name="T29" fmla="*/ 4 h 175"/>
                  <a:gd name="T30" fmla="*/ 272 w 599"/>
                  <a:gd name="T31" fmla="*/ 1 h 175"/>
                  <a:gd name="T32" fmla="*/ 300 w 599"/>
                  <a:gd name="T33" fmla="*/ 0 h 175"/>
                  <a:gd name="T34" fmla="*/ 327 w 599"/>
                  <a:gd name="T35" fmla="*/ 1 h 175"/>
                  <a:gd name="T36" fmla="*/ 353 w 599"/>
                  <a:gd name="T37" fmla="*/ 4 h 175"/>
                  <a:gd name="T38" fmla="*/ 378 w 599"/>
                  <a:gd name="T39" fmla="*/ 9 h 175"/>
                  <a:gd name="T40" fmla="*/ 403 w 599"/>
                  <a:gd name="T41" fmla="*/ 16 h 175"/>
                  <a:gd name="T42" fmla="*/ 428 w 599"/>
                  <a:gd name="T43" fmla="*/ 24 h 175"/>
                  <a:gd name="T44" fmla="*/ 451 w 599"/>
                  <a:gd name="T45" fmla="*/ 35 h 175"/>
                  <a:gd name="T46" fmla="*/ 473 w 599"/>
                  <a:gd name="T47" fmla="*/ 47 h 175"/>
                  <a:gd name="T48" fmla="*/ 495 w 599"/>
                  <a:gd name="T49" fmla="*/ 60 h 175"/>
                  <a:gd name="T50" fmla="*/ 510 w 599"/>
                  <a:gd name="T51" fmla="*/ 72 h 175"/>
                  <a:gd name="T52" fmla="*/ 525 w 599"/>
                  <a:gd name="T53" fmla="*/ 85 h 175"/>
                  <a:gd name="T54" fmla="*/ 540 w 599"/>
                  <a:gd name="T55" fmla="*/ 98 h 175"/>
                  <a:gd name="T56" fmla="*/ 553 w 599"/>
                  <a:gd name="T57" fmla="*/ 112 h 175"/>
                  <a:gd name="T58" fmla="*/ 566 w 599"/>
                  <a:gd name="T59" fmla="*/ 127 h 175"/>
                  <a:gd name="T60" fmla="*/ 578 w 599"/>
                  <a:gd name="T61" fmla="*/ 142 h 175"/>
                  <a:gd name="T62" fmla="*/ 588 w 599"/>
                  <a:gd name="T63" fmla="*/ 159 h 175"/>
                  <a:gd name="T64" fmla="*/ 599 w 599"/>
                  <a:gd name="T65" fmla="*/ 175 h 175"/>
                  <a:gd name="T66" fmla="*/ 525 w 599"/>
                  <a:gd name="T67" fmla="*/ 175 h 175"/>
                  <a:gd name="T68" fmla="*/ 511 w 599"/>
                  <a:gd name="T69" fmla="*/ 158 h 175"/>
                  <a:gd name="T70" fmla="*/ 495 w 599"/>
                  <a:gd name="T71" fmla="*/ 141 h 175"/>
                  <a:gd name="T72" fmla="*/ 478 w 599"/>
                  <a:gd name="T73" fmla="*/ 125 h 175"/>
                  <a:gd name="T74" fmla="*/ 459 w 599"/>
                  <a:gd name="T75" fmla="*/ 111 h 175"/>
                  <a:gd name="T76" fmla="*/ 442 w 599"/>
                  <a:gd name="T77" fmla="*/ 101 h 175"/>
                  <a:gd name="T78" fmla="*/ 423 w 599"/>
                  <a:gd name="T79" fmla="*/ 90 h 175"/>
                  <a:gd name="T80" fmla="*/ 404 w 599"/>
                  <a:gd name="T81" fmla="*/ 82 h 175"/>
                  <a:gd name="T82" fmla="*/ 385 w 599"/>
                  <a:gd name="T83" fmla="*/ 74 h 175"/>
                  <a:gd name="T84" fmla="*/ 364 w 599"/>
                  <a:gd name="T85" fmla="*/ 68 h 175"/>
                  <a:gd name="T86" fmla="*/ 344 w 599"/>
                  <a:gd name="T87" fmla="*/ 65 h 175"/>
                  <a:gd name="T88" fmla="*/ 322 w 599"/>
                  <a:gd name="T89" fmla="*/ 62 h 175"/>
                  <a:gd name="T90" fmla="*/ 300 w 599"/>
                  <a:gd name="T91" fmla="*/ 61 h 175"/>
                  <a:gd name="T92" fmla="*/ 277 w 599"/>
                  <a:gd name="T93" fmla="*/ 62 h 175"/>
                  <a:gd name="T94" fmla="*/ 256 w 599"/>
                  <a:gd name="T95" fmla="*/ 65 h 175"/>
                  <a:gd name="T96" fmla="*/ 236 w 599"/>
                  <a:gd name="T97" fmla="*/ 68 h 175"/>
                  <a:gd name="T98" fmla="*/ 214 w 599"/>
                  <a:gd name="T99" fmla="*/ 74 h 175"/>
                  <a:gd name="T100" fmla="*/ 195 w 599"/>
                  <a:gd name="T101" fmla="*/ 82 h 175"/>
                  <a:gd name="T102" fmla="*/ 176 w 599"/>
                  <a:gd name="T103" fmla="*/ 90 h 175"/>
                  <a:gd name="T104" fmla="*/ 158 w 599"/>
                  <a:gd name="T105" fmla="*/ 101 h 175"/>
                  <a:gd name="T106" fmla="*/ 141 w 599"/>
                  <a:gd name="T107" fmla="*/ 111 h 175"/>
                  <a:gd name="T108" fmla="*/ 122 w 599"/>
                  <a:gd name="T109" fmla="*/ 125 h 175"/>
                  <a:gd name="T110" fmla="*/ 105 w 599"/>
                  <a:gd name="T111" fmla="*/ 141 h 175"/>
                  <a:gd name="T112" fmla="*/ 88 w 599"/>
                  <a:gd name="T113" fmla="*/ 158 h 175"/>
                  <a:gd name="T114" fmla="*/ 74 w 599"/>
                  <a:gd name="T115" fmla="*/ 175 h 175"/>
                  <a:gd name="T116" fmla="*/ 0 w 599"/>
                  <a:gd name="T117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99" h="175">
                    <a:moveTo>
                      <a:pt x="0" y="175"/>
                    </a:moveTo>
                    <a:lnTo>
                      <a:pt x="11" y="159"/>
                    </a:lnTo>
                    <a:lnTo>
                      <a:pt x="22" y="142"/>
                    </a:lnTo>
                    <a:lnTo>
                      <a:pt x="34" y="127"/>
                    </a:lnTo>
                    <a:lnTo>
                      <a:pt x="47" y="112"/>
                    </a:lnTo>
                    <a:lnTo>
                      <a:pt x="60" y="98"/>
                    </a:lnTo>
                    <a:lnTo>
                      <a:pt x="74" y="85"/>
                    </a:lnTo>
                    <a:lnTo>
                      <a:pt x="89" y="72"/>
                    </a:lnTo>
                    <a:lnTo>
                      <a:pt x="105" y="60"/>
                    </a:lnTo>
                    <a:lnTo>
                      <a:pt x="126" y="47"/>
                    </a:lnTo>
                    <a:lnTo>
                      <a:pt x="149" y="35"/>
                    </a:lnTo>
                    <a:lnTo>
                      <a:pt x="171" y="24"/>
                    </a:lnTo>
                    <a:lnTo>
                      <a:pt x="196" y="16"/>
                    </a:lnTo>
                    <a:lnTo>
                      <a:pt x="221" y="9"/>
                    </a:lnTo>
                    <a:lnTo>
                      <a:pt x="246" y="4"/>
                    </a:lnTo>
                    <a:lnTo>
                      <a:pt x="272" y="1"/>
                    </a:lnTo>
                    <a:lnTo>
                      <a:pt x="300" y="0"/>
                    </a:lnTo>
                    <a:lnTo>
                      <a:pt x="327" y="1"/>
                    </a:lnTo>
                    <a:lnTo>
                      <a:pt x="353" y="4"/>
                    </a:lnTo>
                    <a:lnTo>
                      <a:pt x="378" y="9"/>
                    </a:lnTo>
                    <a:lnTo>
                      <a:pt x="403" y="16"/>
                    </a:lnTo>
                    <a:lnTo>
                      <a:pt x="428" y="24"/>
                    </a:lnTo>
                    <a:lnTo>
                      <a:pt x="451" y="35"/>
                    </a:lnTo>
                    <a:lnTo>
                      <a:pt x="473" y="47"/>
                    </a:lnTo>
                    <a:lnTo>
                      <a:pt x="495" y="60"/>
                    </a:lnTo>
                    <a:lnTo>
                      <a:pt x="510" y="72"/>
                    </a:lnTo>
                    <a:lnTo>
                      <a:pt x="525" y="85"/>
                    </a:lnTo>
                    <a:lnTo>
                      <a:pt x="540" y="98"/>
                    </a:lnTo>
                    <a:lnTo>
                      <a:pt x="553" y="112"/>
                    </a:lnTo>
                    <a:lnTo>
                      <a:pt x="566" y="127"/>
                    </a:lnTo>
                    <a:lnTo>
                      <a:pt x="578" y="142"/>
                    </a:lnTo>
                    <a:lnTo>
                      <a:pt x="588" y="159"/>
                    </a:lnTo>
                    <a:lnTo>
                      <a:pt x="599" y="175"/>
                    </a:lnTo>
                    <a:lnTo>
                      <a:pt x="525" y="175"/>
                    </a:lnTo>
                    <a:lnTo>
                      <a:pt x="511" y="158"/>
                    </a:lnTo>
                    <a:lnTo>
                      <a:pt x="495" y="141"/>
                    </a:lnTo>
                    <a:lnTo>
                      <a:pt x="478" y="125"/>
                    </a:lnTo>
                    <a:lnTo>
                      <a:pt x="459" y="111"/>
                    </a:lnTo>
                    <a:lnTo>
                      <a:pt x="442" y="101"/>
                    </a:lnTo>
                    <a:lnTo>
                      <a:pt x="423" y="90"/>
                    </a:lnTo>
                    <a:lnTo>
                      <a:pt x="404" y="82"/>
                    </a:lnTo>
                    <a:lnTo>
                      <a:pt x="385" y="74"/>
                    </a:lnTo>
                    <a:lnTo>
                      <a:pt x="364" y="68"/>
                    </a:lnTo>
                    <a:lnTo>
                      <a:pt x="344" y="65"/>
                    </a:lnTo>
                    <a:lnTo>
                      <a:pt x="322" y="62"/>
                    </a:lnTo>
                    <a:lnTo>
                      <a:pt x="300" y="61"/>
                    </a:lnTo>
                    <a:lnTo>
                      <a:pt x="277" y="62"/>
                    </a:lnTo>
                    <a:lnTo>
                      <a:pt x="256" y="65"/>
                    </a:lnTo>
                    <a:lnTo>
                      <a:pt x="236" y="68"/>
                    </a:lnTo>
                    <a:lnTo>
                      <a:pt x="214" y="74"/>
                    </a:lnTo>
                    <a:lnTo>
                      <a:pt x="195" y="82"/>
                    </a:lnTo>
                    <a:lnTo>
                      <a:pt x="176" y="90"/>
                    </a:lnTo>
                    <a:lnTo>
                      <a:pt x="158" y="101"/>
                    </a:lnTo>
                    <a:lnTo>
                      <a:pt x="141" y="111"/>
                    </a:lnTo>
                    <a:lnTo>
                      <a:pt x="122" y="125"/>
                    </a:lnTo>
                    <a:lnTo>
                      <a:pt x="105" y="141"/>
                    </a:lnTo>
                    <a:lnTo>
                      <a:pt x="88" y="158"/>
                    </a:lnTo>
                    <a:lnTo>
                      <a:pt x="74" y="175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rgbClr val="CC74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97" name="Freeform 184">
                <a:extLst>
                  <a:ext uri="{FF2B5EF4-FFF2-40B4-BE49-F238E27FC236}">
                    <a16:creationId xmlns:a16="http://schemas.microsoft.com/office/drawing/2014/main" id="{3D9E2871-A37F-42E2-8175-9D4AF595C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949" y="5159381"/>
                <a:ext cx="114302" cy="141288"/>
              </a:xfrm>
              <a:custGeom>
                <a:avLst/>
                <a:gdLst>
                  <a:gd name="T0" fmla="*/ 0 w 215"/>
                  <a:gd name="T1" fmla="*/ 83 h 266"/>
                  <a:gd name="T2" fmla="*/ 23 w 215"/>
                  <a:gd name="T3" fmla="*/ 0 h 266"/>
                  <a:gd name="T4" fmla="*/ 215 w 215"/>
                  <a:gd name="T5" fmla="*/ 221 h 266"/>
                  <a:gd name="T6" fmla="*/ 209 w 215"/>
                  <a:gd name="T7" fmla="*/ 266 h 266"/>
                  <a:gd name="T8" fmla="*/ 0 w 215"/>
                  <a:gd name="T9" fmla="*/ 83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266">
                    <a:moveTo>
                      <a:pt x="0" y="83"/>
                    </a:moveTo>
                    <a:lnTo>
                      <a:pt x="23" y="0"/>
                    </a:lnTo>
                    <a:lnTo>
                      <a:pt x="215" y="221"/>
                    </a:lnTo>
                    <a:lnTo>
                      <a:pt x="209" y="266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98" name="Freeform 185">
                <a:extLst>
                  <a:ext uri="{FF2B5EF4-FFF2-40B4-BE49-F238E27FC236}">
                    <a16:creationId xmlns:a16="http://schemas.microsoft.com/office/drawing/2014/main" id="{D827F327-E2A8-428B-9BF0-A2CE398CC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2599" y="5180019"/>
                <a:ext cx="117477" cy="136525"/>
              </a:xfrm>
              <a:custGeom>
                <a:avLst/>
                <a:gdLst>
                  <a:gd name="T0" fmla="*/ 0 w 222"/>
                  <a:gd name="T1" fmla="*/ 84 h 258"/>
                  <a:gd name="T2" fmla="*/ 23 w 222"/>
                  <a:gd name="T3" fmla="*/ 0 h 258"/>
                  <a:gd name="T4" fmla="*/ 222 w 222"/>
                  <a:gd name="T5" fmla="*/ 213 h 258"/>
                  <a:gd name="T6" fmla="*/ 218 w 222"/>
                  <a:gd name="T7" fmla="*/ 258 h 258"/>
                  <a:gd name="T8" fmla="*/ 0 w 222"/>
                  <a:gd name="T9" fmla="*/ 84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58">
                    <a:moveTo>
                      <a:pt x="0" y="84"/>
                    </a:moveTo>
                    <a:lnTo>
                      <a:pt x="23" y="0"/>
                    </a:lnTo>
                    <a:lnTo>
                      <a:pt x="222" y="213"/>
                    </a:lnTo>
                    <a:lnTo>
                      <a:pt x="218" y="258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2F6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99" name="Freeform 186">
                <a:extLst>
                  <a:ext uri="{FF2B5EF4-FFF2-40B4-BE49-F238E27FC236}">
                    <a16:creationId xmlns:a16="http://schemas.microsoft.com/office/drawing/2014/main" id="{B754E3B9-063C-4EFE-8D2C-3653D7C7A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853" y="5680082"/>
                <a:ext cx="527059" cy="138113"/>
              </a:xfrm>
              <a:custGeom>
                <a:avLst/>
                <a:gdLst>
                  <a:gd name="T0" fmla="*/ 981 w 997"/>
                  <a:gd name="T1" fmla="*/ 0 h 262"/>
                  <a:gd name="T2" fmla="*/ 133 w 997"/>
                  <a:gd name="T3" fmla="*/ 0 h 262"/>
                  <a:gd name="T4" fmla="*/ 117 w 997"/>
                  <a:gd name="T5" fmla="*/ 1 h 262"/>
                  <a:gd name="T6" fmla="*/ 100 w 997"/>
                  <a:gd name="T7" fmla="*/ 3 h 262"/>
                  <a:gd name="T8" fmla="*/ 86 w 997"/>
                  <a:gd name="T9" fmla="*/ 7 h 262"/>
                  <a:gd name="T10" fmla="*/ 73 w 997"/>
                  <a:gd name="T11" fmla="*/ 11 h 262"/>
                  <a:gd name="T12" fmla="*/ 60 w 997"/>
                  <a:gd name="T13" fmla="*/ 17 h 262"/>
                  <a:gd name="T14" fmla="*/ 49 w 997"/>
                  <a:gd name="T15" fmla="*/ 25 h 262"/>
                  <a:gd name="T16" fmla="*/ 40 w 997"/>
                  <a:gd name="T17" fmla="*/ 32 h 262"/>
                  <a:gd name="T18" fmla="*/ 30 w 997"/>
                  <a:gd name="T19" fmla="*/ 41 h 262"/>
                  <a:gd name="T20" fmla="*/ 23 w 997"/>
                  <a:gd name="T21" fmla="*/ 51 h 262"/>
                  <a:gd name="T22" fmla="*/ 16 w 997"/>
                  <a:gd name="T23" fmla="*/ 60 h 262"/>
                  <a:gd name="T24" fmla="*/ 11 w 997"/>
                  <a:gd name="T25" fmla="*/ 71 h 262"/>
                  <a:gd name="T26" fmla="*/ 6 w 997"/>
                  <a:gd name="T27" fmla="*/ 83 h 262"/>
                  <a:gd name="T28" fmla="*/ 4 w 997"/>
                  <a:gd name="T29" fmla="*/ 95 h 262"/>
                  <a:gd name="T30" fmla="*/ 2 w 997"/>
                  <a:gd name="T31" fmla="*/ 107 h 262"/>
                  <a:gd name="T32" fmla="*/ 0 w 997"/>
                  <a:gd name="T33" fmla="*/ 118 h 262"/>
                  <a:gd name="T34" fmla="*/ 0 w 997"/>
                  <a:gd name="T35" fmla="*/ 130 h 262"/>
                  <a:gd name="T36" fmla="*/ 2 w 997"/>
                  <a:gd name="T37" fmla="*/ 143 h 262"/>
                  <a:gd name="T38" fmla="*/ 4 w 997"/>
                  <a:gd name="T39" fmla="*/ 155 h 262"/>
                  <a:gd name="T40" fmla="*/ 8 w 997"/>
                  <a:gd name="T41" fmla="*/ 167 h 262"/>
                  <a:gd name="T42" fmla="*/ 11 w 997"/>
                  <a:gd name="T43" fmla="*/ 179 h 262"/>
                  <a:gd name="T44" fmla="*/ 16 w 997"/>
                  <a:gd name="T45" fmla="*/ 190 h 262"/>
                  <a:gd name="T46" fmla="*/ 22 w 997"/>
                  <a:gd name="T47" fmla="*/ 202 h 262"/>
                  <a:gd name="T48" fmla="*/ 29 w 997"/>
                  <a:gd name="T49" fmla="*/ 211 h 262"/>
                  <a:gd name="T50" fmla="*/ 37 w 997"/>
                  <a:gd name="T51" fmla="*/ 221 h 262"/>
                  <a:gd name="T52" fmla="*/ 47 w 997"/>
                  <a:gd name="T53" fmla="*/ 230 h 262"/>
                  <a:gd name="T54" fmla="*/ 56 w 997"/>
                  <a:gd name="T55" fmla="*/ 237 h 262"/>
                  <a:gd name="T56" fmla="*/ 67 w 997"/>
                  <a:gd name="T57" fmla="*/ 244 h 262"/>
                  <a:gd name="T58" fmla="*/ 79 w 997"/>
                  <a:gd name="T59" fmla="*/ 250 h 262"/>
                  <a:gd name="T60" fmla="*/ 91 w 997"/>
                  <a:gd name="T61" fmla="*/ 255 h 262"/>
                  <a:gd name="T62" fmla="*/ 104 w 997"/>
                  <a:gd name="T63" fmla="*/ 259 h 262"/>
                  <a:gd name="T64" fmla="*/ 118 w 997"/>
                  <a:gd name="T65" fmla="*/ 261 h 262"/>
                  <a:gd name="T66" fmla="*/ 133 w 997"/>
                  <a:gd name="T67" fmla="*/ 262 h 262"/>
                  <a:gd name="T68" fmla="*/ 771 w 997"/>
                  <a:gd name="T69" fmla="*/ 262 h 262"/>
                  <a:gd name="T70" fmla="*/ 792 w 997"/>
                  <a:gd name="T71" fmla="*/ 261 h 262"/>
                  <a:gd name="T72" fmla="*/ 811 w 997"/>
                  <a:gd name="T73" fmla="*/ 260 h 262"/>
                  <a:gd name="T74" fmla="*/ 827 w 997"/>
                  <a:gd name="T75" fmla="*/ 259 h 262"/>
                  <a:gd name="T76" fmla="*/ 844 w 997"/>
                  <a:gd name="T77" fmla="*/ 256 h 262"/>
                  <a:gd name="T78" fmla="*/ 861 w 997"/>
                  <a:gd name="T79" fmla="*/ 253 h 262"/>
                  <a:gd name="T80" fmla="*/ 875 w 997"/>
                  <a:gd name="T81" fmla="*/ 248 h 262"/>
                  <a:gd name="T82" fmla="*/ 889 w 997"/>
                  <a:gd name="T83" fmla="*/ 243 h 262"/>
                  <a:gd name="T84" fmla="*/ 902 w 997"/>
                  <a:gd name="T85" fmla="*/ 238 h 262"/>
                  <a:gd name="T86" fmla="*/ 914 w 997"/>
                  <a:gd name="T87" fmla="*/ 232 h 262"/>
                  <a:gd name="T88" fmla="*/ 925 w 997"/>
                  <a:gd name="T89" fmla="*/ 225 h 262"/>
                  <a:gd name="T90" fmla="*/ 935 w 997"/>
                  <a:gd name="T91" fmla="*/ 219 h 262"/>
                  <a:gd name="T92" fmla="*/ 944 w 997"/>
                  <a:gd name="T93" fmla="*/ 211 h 262"/>
                  <a:gd name="T94" fmla="*/ 953 w 997"/>
                  <a:gd name="T95" fmla="*/ 204 h 262"/>
                  <a:gd name="T96" fmla="*/ 960 w 997"/>
                  <a:gd name="T97" fmla="*/ 196 h 262"/>
                  <a:gd name="T98" fmla="*/ 967 w 997"/>
                  <a:gd name="T99" fmla="*/ 186 h 262"/>
                  <a:gd name="T100" fmla="*/ 973 w 997"/>
                  <a:gd name="T101" fmla="*/ 177 h 262"/>
                  <a:gd name="T102" fmla="*/ 979 w 997"/>
                  <a:gd name="T103" fmla="*/ 167 h 262"/>
                  <a:gd name="T104" fmla="*/ 984 w 997"/>
                  <a:gd name="T105" fmla="*/ 158 h 262"/>
                  <a:gd name="T106" fmla="*/ 988 w 997"/>
                  <a:gd name="T107" fmla="*/ 147 h 262"/>
                  <a:gd name="T108" fmla="*/ 991 w 997"/>
                  <a:gd name="T109" fmla="*/ 137 h 262"/>
                  <a:gd name="T110" fmla="*/ 994 w 997"/>
                  <a:gd name="T111" fmla="*/ 127 h 262"/>
                  <a:gd name="T112" fmla="*/ 995 w 997"/>
                  <a:gd name="T113" fmla="*/ 115 h 262"/>
                  <a:gd name="T114" fmla="*/ 996 w 997"/>
                  <a:gd name="T115" fmla="*/ 104 h 262"/>
                  <a:gd name="T116" fmla="*/ 997 w 997"/>
                  <a:gd name="T117" fmla="*/ 92 h 262"/>
                  <a:gd name="T118" fmla="*/ 996 w 997"/>
                  <a:gd name="T119" fmla="*/ 70 h 262"/>
                  <a:gd name="T120" fmla="*/ 994 w 997"/>
                  <a:gd name="T121" fmla="*/ 47 h 262"/>
                  <a:gd name="T122" fmla="*/ 988 w 997"/>
                  <a:gd name="T123" fmla="*/ 23 h 262"/>
                  <a:gd name="T124" fmla="*/ 981 w 997"/>
                  <a:gd name="T125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97" h="262">
                    <a:moveTo>
                      <a:pt x="981" y="0"/>
                    </a:moveTo>
                    <a:lnTo>
                      <a:pt x="133" y="0"/>
                    </a:lnTo>
                    <a:lnTo>
                      <a:pt x="117" y="1"/>
                    </a:lnTo>
                    <a:lnTo>
                      <a:pt x="100" y="3"/>
                    </a:lnTo>
                    <a:lnTo>
                      <a:pt x="86" y="7"/>
                    </a:lnTo>
                    <a:lnTo>
                      <a:pt x="73" y="11"/>
                    </a:lnTo>
                    <a:lnTo>
                      <a:pt x="60" y="17"/>
                    </a:lnTo>
                    <a:lnTo>
                      <a:pt x="49" y="25"/>
                    </a:lnTo>
                    <a:lnTo>
                      <a:pt x="40" y="32"/>
                    </a:lnTo>
                    <a:lnTo>
                      <a:pt x="30" y="41"/>
                    </a:lnTo>
                    <a:lnTo>
                      <a:pt x="23" y="51"/>
                    </a:lnTo>
                    <a:lnTo>
                      <a:pt x="16" y="60"/>
                    </a:lnTo>
                    <a:lnTo>
                      <a:pt x="11" y="71"/>
                    </a:lnTo>
                    <a:lnTo>
                      <a:pt x="6" y="83"/>
                    </a:lnTo>
                    <a:lnTo>
                      <a:pt x="4" y="95"/>
                    </a:lnTo>
                    <a:lnTo>
                      <a:pt x="2" y="107"/>
                    </a:lnTo>
                    <a:lnTo>
                      <a:pt x="0" y="118"/>
                    </a:lnTo>
                    <a:lnTo>
                      <a:pt x="0" y="130"/>
                    </a:lnTo>
                    <a:lnTo>
                      <a:pt x="2" y="143"/>
                    </a:lnTo>
                    <a:lnTo>
                      <a:pt x="4" y="155"/>
                    </a:lnTo>
                    <a:lnTo>
                      <a:pt x="8" y="167"/>
                    </a:lnTo>
                    <a:lnTo>
                      <a:pt x="11" y="179"/>
                    </a:lnTo>
                    <a:lnTo>
                      <a:pt x="16" y="190"/>
                    </a:lnTo>
                    <a:lnTo>
                      <a:pt x="22" y="202"/>
                    </a:lnTo>
                    <a:lnTo>
                      <a:pt x="29" y="211"/>
                    </a:lnTo>
                    <a:lnTo>
                      <a:pt x="37" y="221"/>
                    </a:lnTo>
                    <a:lnTo>
                      <a:pt x="47" y="230"/>
                    </a:lnTo>
                    <a:lnTo>
                      <a:pt x="56" y="237"/>
                    </a:lnTo>
                    <a:lnTo>
                      <a:pt x="67" y="244"/>
                    </a:lnTo>
                    <a:lnTo>
                      <a:pt x="79" y="250"/>
                    </a:lnTo>
                    <a:lnTo>
                      <a:pt x="91" y="255"/>
                    </a:lnTo>
                    <a:lnTo>
                      <a:pt x="104" y="259"/>
                    </a:lnTo>
                    <a:lnTo>
                      <a:pt x="118" y="261"/>
                    </a:lnTo>
                    <a:lnTo>
                      <a:pt x="133" y="262"/>
                    </a:lnTo>
                    <a:lnTo>
                      <a:pt x="771" y="262"/>
                    </a:lnTo>
                    <a:lnTo>
                      <a:pt x="792" y="261"/>
                    </a:lnTo>
                    <a:lnTo>
                      <a:pt x="811" y="260"/>
                    </a:lnTo>
                    <a:lnTo>
                      <a:pt x="827" y="259"/>
                    </a:lnTo>
                    <a:lnTo>
                      <a:pt x="844" y="256"/>
                    </a:lnTo>
                    <a:lnTo>
                      <a:pt x="861" y="253"/>
                    </a:lnTo>
                    <a:lnTo>
                      <a:pt x="875" y="248"/>
                    </a:lnTo>
                    <a:lnTo>
                      <a:pt x="889" y="243"/>
                    </a:lnTo>
                    <a:lnTo>
                      <a:pt x="902" y="238"/>
                    </a:lnTo>
                    <a:lnTo>
                      <a:pt x="914" y="232"/>
                    </a:lnTo>
                    <a:lnTo>
                      <a:pt x="925" y="225"/>
                    </a:lnTo>
                    <a:lnTo>
                      <a:pt x="935" y="219"/>
                    </a:lnTo>
                    <a:lnTo>
                      <a:pt x="944" y="211"/>
                    </a:lnTo>
                    <a:lnTo>
                      <a:pt x="953" y="204"/>
                    </a:lnTo>
                    <a:lnTo>
                      <a:pt x="960" y="196"/>
                    </a:lnTo>
                    <a:lnTo>
                      <a:pt x="967" y="186"/>
                    </a:lnTo>
                    <a:lnTo>
                      <a:pt x="973" y="177"/>
                    </a:lnTo>
                    <a:lnTo>
                      <a:pt x="979" y="167"/>
                    </a:lnTo>
                    <a:lnTo>
                      <a:pt x="984" y="158"/>
                    </a:lnTo>
                    <a:lnTo>
                      <a:pt x="988" y="147"/>
                    </a:lnTo>
                    <a:lnTo>
                      <a:pt x="991" y="137"/>
                    </a:lnTo>
                    <a:lnTo>
                      <a:pt x="994" y="127"/>
                    </a:lnTo>
                    <a:lnTo>
                      <a:pt x="995" y="115"/>
                    </a:lnTo>
                    <a:lnTo>
                      <a:pt x="996" y="104"/>
                    </a:lnTo>
                    <a:lnTo>
                      <a:pt x="997" y="92"/>
                    </a:lnTo>
                    <a:lnTo>
                      <a:pt x="996" y="70"/>
                    </a:lnTo>
                    <a:lnTo>
                      <a:pt x="994" y="47"/>
                    </a:lnTo>
                    <a:lnTo>
                      <a:pt x="988" y="23"/>
                    </a:lnTo>
                    <a:lnTo>
                      <a:pt x="981" y="0"/>
                    </a:lnTo>
                    <a:close/>
                  </a:path>
                </a:pathLst>
              </a:custGeom>
              <a:solidFill>
                <a:srgbClr val="4C6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00" name="Freeform 187">
                <a:extLst>
                  <a:ext uri="{FF2B5EF4-FFF2-40B4-BE49-F238E27FC236}">
                    <a16:creationId xmlns:a16="http://schemas.microsoft.com/office/drawing/2014/main" id="{D154208E-D652-4C08-B536-42E74B349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8020" y="5129219"/>
                <a:ext cx="117477" cy="169863"/>
              </a:xfrm>
              <a:custGeom>
                <a:avLst/>
                <a:gdLst>
                  <a:gd name="T0" fmla="*/ 155 w 221"/>
                  <a:gd name="T1" fmla="*/ 0 h 320"/>
                  <a:gd name="T2" fmla="*/ 0 w 221"/>
                  <a:gd name="T3" fmla="*/ 44 h 320"/>
                  <a:gd name="T4" fmla="*/ 41 w 221"/>
                  <a:gd name="T5" fmla="*/ 320 h 320"/>
                  <a:gd name="T6" fmla="*/ 221 w 221"/>
                  <a:gd name="T7" fmla="*/ 271 h 320"/>
                  <a:gd name="T8" fmla="*/ 155 w 221"/>
                  <a:gd name="T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320">
                    <a:moveTo>
                      <a:pt x="155" y="0"/>
                    </a:moveTo>
                    <a:lnTo>
                      <a:pt x="0" y="44"/>
                    </a:lnTo>
                    <a:lnTo>
                      <a:pt x="41" y="320"/>
                    </a:lnTo>
                    <a:lnTo>
                      <a:pt x="221" y="271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01" name="Freeform 188">
                <a:extLst>
                  <a:ext uri="{FF2B5EF4-FFF2-40B4-BE49-F238E27FC236}">
                    <a16:creationId xmlns:a16="http://schemas.microsoft.com/office/drawing/2014/main" id="{FFF558F6-AA81-4781-82FC-34F31F2FE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132" y="5200656"/>
                <a:ext cx="246066" cy="511176"/>
              </a:xfrm>
              <a:custGeom>
                <a:avLst/>
                <a:gdLst>
                  <a:gd name="T0" fmla="*/ 0 w 463"/>
                  <a:gd name="T1" fmla="*/ 195 h 967"/>
                  <a:gd name="T2" fmla="*/ 52 w 463"/>
                  <a:gd name="T3" fmla="*/ 906 h 967"/>
                  <a:gd name="T4" fmla="*/ 106 w 463"/>
                  <a:gd name="T5" fmla="*/ 907 h 967"/>
                  <a:gd name="T6" fmla="*/ 159 w 463"/>
                  <a:gd name="T7" fmla="*/ 909 h 967"/>
                  <a:gd name="T8" fmla="*/ 210 w 463"/>
                  <a:gd name="T9" fmla="*/ 913 h 967"/>
                  <a:gd name="T10" fmla="*/ 260 w 463"/>
                  <a:gd name="T11" fmla="*/ 919 h 967"/>
                  <a:gd name="T12" fmla="*/ 286 w 463"/>
                  <a:gd name="T13" fmla="*/ 922 h 967"/>
                  <a:gd name="T14" fmla="*/ 311 w 463"/>
                  <a:gd name="T15" fmla="*/ 927 h 967"/>
                  <a:gd name="T16" fmla="*/ 336 w 463"/>
                  <a:gd name="T17" fmla="*/ 932 h 967"/>
                  <a:gd name="T18" fmla="*/ 361 w 463"/>
                  <a:gd name="T19" fmla="*/ 938 h 967"/>
                  <a:gd name="T20" fmla="*/ 386 w 463"/>
                  <a:gd name="T21" fmla="*/ 944 h 967"/>
                  <a:gd name="T22" fmla="*/ 412 w 463"/>
                  <a:gd name="T23" fmla="*/ 951 h 967"/>
                  <a:gd name="T24" fmla="*/ 437 w 463"/>
                  <a:gd name="T25" fmla="*/ 959 h 967"/>
                  <a:gd name="T26" fmla="*/ 463 w 463"/>
                  <a:gd name="T27" fmla="*/ 967 h 967"/>
                  <a:gd name="T28" fmla="*/ 454 w 463"/>
                  <a:gd name="T29" fmla="*/ 903 h 967"/>
                  <a:gd name="T30" fmla="*/ 443 w 463"/>
                  <a:gd name="T31" fmla="*/ 840 h 967"/>
                  <a:gd name="T32" fmla="*/ 432 w 463"/>
                  <a:gd name="T33" fmla="*/ 777 h 967"/>
                  <a:gd name="T34" fmla="*/ 422 w 463"/>
                  <a:gd name="T35" fmla="*/ 714 h 967"/>
                  <a:gd name="T36" fmla="*/ 409 w 463"/>
                  <a:gd name="T37" fmla="*/ 651 h 967"/>
                  <a:gd name="T38" fmla="*/ 397 w 463"/>
                  <a:gd name="T39" fmla="*/ 590 h 967"/>
                  <a:gd name="T40" fmla="*/ 382 w 463"/>
                  <a:gd name="T41" fmla="*/ 528 h 967"/>
                  <a:gd name="T42" fmla="*/ 368 w 463"/>
                  <a:gd name="T43" fmla="*/ 467 h 967"/>
                  <a:gd name="T44" fmla="*/ 352 w 463"/>
                  <a:gd name="T45" fmla="*/ 407 h 967"/>
                  <a:gd name="T46" fmla="*/ 335 w 463"/>
                  <a:gd name="T47" fmla="*/ 346 h 967"/>
                  <a:gd name="T48" fmla="*/ 316 w 463"/>
                  <a:gd name="T49" fmla="*/ 287 h 967"/>
                  <a:gd name="T50" fmla="*/ 297 w 463"/>
                  <a:gd name="T51" fmla="*/ 228 h 967"/>
                  <a:gd name="T52" fmla="*/ 276 w 463"/>
                  <a:gd name="T53" fmla="*/ 170 h 967"/>
                  <a:gd name="T54" fmla="*/ 253 w 463"/>
                  <a:gd name="T55" fmla="*/ 113 h 967"/>
                  <a:gd name="T56" fmla="*/ 228 w 463"/>
                  <a:gd name="T57" fmla="*/ 56 h 967"/>
                  <a:gd name="T58" fmla="*/ 202 w 463"/>
                  <a:gd name="T59" fmla="*/ 0 h 967"/>
                  <a:gd name="T60" fmla="*/ 178 w 463"/>
                  <a:gd name="T61" fmla="*/ 31 h 967"/>
                  <a:gd name="T62" fmla="*/ 151 w 463"/>
                  <a:gd name="T63" fmla="*/ 63 h 967"/>
                  <a:gd name="T64" fmla="*/ 122 w 463"/>
                  <a:gd name="T65" fmla="*/ 97 h 967"/>
                  <a:gd name="T66" fmla="*/ 93 w 463"/>
                  <a:gd name="T67" fmla="*/ 127 h 967"/>
                  <a:gd name="T68" fmla="*/ 78 w 463"/>
                  <a:gd name="T69" fmla="*/ 142 h 967"/>
                  <a:gd name="T70" fmla="*/ 65 w 463"/>
                  <a:gd name="T71" fmla="*/ 155 h 967"/>
                  <a:gd name="T72" fmla="*/ 52 w 463"/>
                  <a:gd name="T73" fmla="*/ 167 h 967"/>
                  <a:gd name="T74" fmla="*/ 39 w 463"/>
                  <a:gd name="T75" fmla="*/ 177 h 967"/>
                  <a:gd name="T76" fmla="*/ 28 w 463"/>
                  <a:gd name="T77" fmla="*/ 186 h 967"/>
                  <a:gd name="T78" fmla="*/ 18 w 463"/>
                  <a:gd name="T79" fmla="*/ 190 h 967"/>
                  <a:gd name="T80" fmla="*/ 8 w 463"/>
                  <a:gd name="T81" fmla="*/ 194 h 967"/>
                  <a:gd name="T82" fmla="*/ 0 w 463"/>
                  <a:gd name="T83" fmla="*/ 195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63" h="967">
                    <a:moveTo>
                      <a:pt x="0" y="195"/>
                    </a:moveTo>
                    <a:lnTo>
                      <a:pt x="52" y="906"/>
                    </a:lnTo>
                    <a:lnTo>
                      <a:pt x="106" y="907"/>
                    </a:lnTo>
                    <a:lnTo>
                      <a:pt x="159" y="909"/>
                    </a:lnTo>
                    <a:lnTo>
                      <a:pt x="210" y="913"/>
                    </a:lnTo>
                    <a:lnTo>
                      <a:pt x="260" y="919"/>
                    </a:lnTo>
                    <a:lnTo>
                      <a:pt x="286" y="922"/>
                    </a:lnTo>
                    <a:lnTo>
                      <a:pt x="311" y="927"/>
                    </a:lnTo>
                    <a:lnTo>
                      <a:pt x="336" y="932"/>
                    </a:lnTo>
                    <a:lnTo>
                      <a:pt x="361" y="938"/>
                    </a:lnTo>
                    <a:lnTo>
                      <a:pt x="386" y="944"/>
                    </a:lnTo>
                    <a:lnTo>
                      <a:pt x="412" y="951"/>
                    </a:lnTo>
                    <a:lnTo>
                      <a:pt x="437" y="959"/>
                    </a:lnTo>
                    <a:lnTo>
                      <a:pt x="463" y="967"/>
                    </a:lnTo>
                    <a:lnTo>
                      <a:pt x="454" y="903"/>
                    </a:lnTo>
                    <a:lnTo>
                      <a:pt x="443" y="840"/>
                    </a:lnTo>
                    <a:lnTo>
                      <a:pt x="432" y="777"/>
                    </a:lnTo>
                    <a:lnTo>
                      <a:pt x="422" y="714"/>
                    </a:lnTo>
                    <a:lnTo>
                      <a:pt x="409" y="651"/>
                    </a:lnTo>
                    <a:lnTo>
                      <a:pt x="397" y="590"/>
                    </a:lnTo>
                    <a:lnTo>
                      <a:pt x="382" y="528"/>
                    </a:lnTo>
                    <a:lnTo>
                      <a:pt x="368" y="467"/>
                    </a:lnTo>
                    <a:lnTo>
                      <a:pt x="352" y="407"/>
                    </a:lnTo>
                    <a:lnTo>
                      <a:pt x="335" y="346"/>
                    </a:lnTo>
                    <a:lnTo>
                      <a:pt x="316" y="287"/>
                    </a:lnTo>
                    <a:lnTo>
                      <a:pt x="297" y="228"/>
                    </a:lnTo>
                    <a:lnTo>
                      <a:pt x="276" y="170"/>
                    </a:lnTo>
                    <a:lnTo>
                      <a:pt x="253" y="113"/>
                    </a:lnTo>
                    <a:lnTo>
                      <a:pt x="228" y="56"/>
                    </a:lnTo>
                    <a:lnTo>
                      <a:pt x="202" y="0"/>
                    </a:lnTo>
                    <a:lnTo>
                      <a:pt x="178" y="31"/>
                    </a:lnTo>
                    <a:lnTo>
                      <a:pt x="151" y="63"/>
                    </a:lnTo>
                    <a:lnTo>
                      <a:pt x="122" y="97"/>
                    </a:lnTo>
                    <a:lnTo>
                      <a:pt x="93" y="127"/>
                    </a:lnTo>
                    <a:lnTo>
                      <a:pt x="78" y="142"/>
                    </a:lnTo>
                    <a:lnTo>
                      <a:pt x="65" y="155"/>
                    </a:lnTo>
                    <a:lnTo>
                      <a:pt x="52" y="167"/>
                    </a:lnTo>
                    <a:lnTo>
                      <a:pt x="39" y="177"/>
                    </a:lnTo>
                    <a:lnTo>
                      <a:pt x="28" y="186"/>
                    </a:lnTo>
                    <a:lnTo>
                      <a:pt x="18" y="190"/>
                    </a:lnTo>
                    <a:lnTo>
                      <a:pt x="8" y="194"/>
                    </a:ln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6880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02" name="Freeform 189">
                <a:extLst>
                  <a:ext uri="{FF2B5EF4-FFF2-40B4-BE49-F238E27FC236}">
                    <a16:creationId xmlns:a16="http://schemas.microsoft.com/office/drawing/2014/main" id="{B949A7BE-CE02-4450-8762-9C02E2FF6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1138" y="5408619"/>
                <a:ext cx="80964" cy="34925"/>
              </a:xfrm>
              <a:custGeom>
                <a:avLst/>
                <a:gdLst>
                  <a:gd name="T0" fmla="*/ 2 w 153"/>
                  <a:gd name="T1" fmla="*/ 0 h 66"/>
                  <a:gd name="T2" fmla="*/ 97 w 153"/>
                  <a:gd name="T3" fmla="*/ 19 h 66"/>
                  <a:gd name="T4" fmla="*/ 112 w 153"/>
                  <a:gd name="T5" fmla="*/ 24 h 66"/>
                  <a:gd name="T6" fmla="*/ 131 w 153"/>
                  <a:gd name="T7" fmla="*/ 33 h 66"/>
                  <a:gd name="T8" fmla="*/ 139 w 153"/>
                  <a:gd name="T9" fmla="*/ 39 h 66"/>
                  <a:gd name="T10" fmla="*/ 146 w 153"/>
                  <a:gd name="T11" fmla="*/ 45 h 66"/>
                  <a:gd name="T12" fmla="*/ 150 w 153"/>
                  <a:gd name="T13" fmla="*/ 47 h 66"/>
                  <a:gd name="T14" fmla="*/ 151 w 153"/>
                  <a:gd name="T15" fmla="*/ 50 h 66"/>
                  <a:gd name="T16" fmla="*/ 152 w 153"/>
                  <a:gd name="T17" fmla="*/ 53 h 66"/>
                  <a:gd name="T18" fmla="*/ 153 w 153"/>
                  <a:gd name="T19" fmla="*/ 56 h 66"/>
                  <a:gd name="T20" fmla="*/ 152 w 153"/>
                  <a:gd name="T21" fmla="*/ 57 h 66"/>
                  <a:gd name="T22" fmla="*/ 151 w 153"/>
                  <a:gd name="T23" fmla="*/ 59 h 66"/>
                  <a:gd name="T24" fmla="*/ 148 w 153"/>
                  <a:gd name="T25" fmla="*/ 60 h 66"/>
                  <a:gd name="T26" fmla="*/ 146 w 153"/>
                  <a:gd name="T27" fmla="*/ 63 h 66"/>
                  <a:gd name="T28" fmla="*/ 139 w 153"/>
                  <a:gd name="T29" fmla="*/ 64 h 66"/>
                  <a:gd name="T30" fmla="*/ 131 w 153"/>
                  <a:gd name="T31" fmla="*/ 66 h 66"/>
                  <a:gd name="T32" fmla="*/ 114 w 153"/>
                  <a:gd name="T33" fmla="*/ 66 h 66"/>
                  <a:gd name="T34" fmla="*/ 101 w 153"/>
                  <a:gd name="T35" fmla="*/ 65 h 66"/>
                  <a:gd name="T36" fmla="*/ 34 w 153"/>
                  <a:gd name="T37" fmla="*/ 47 h 66"/>
                  <a:gd name="T38" fmla="*/ 21 w 153"/>
                  <a:gd name="T39" fmla="*/ 44 h 66"/>
                  <a:gd name="T40" fmla="*/ 12 w 153"/>
                  <a:gd name="T41" fmla="*/ 38 h 66"/>
                  <a:gd name="T42" fmla="*/ 6 w 153"/>
                  <a:gd name="T43" fmla="*/ 32 h 66"/>
                  <a:gd name="T44" fmla="*/ 2 w 153"/>
                  <a:gd name="T45" fmla="*/ 25 h 66"/>
                  <a:gd name="T46" fmla="*/ 0 w 153"/>
                  <a:gd name="T47" fmla="*/ 19 h 66"/>
                  <a:gd name="T48" fmla="*/ 0 w 153"/>
                  <a:gd name="T49" fmla="*/ 12 h 66"/>
                  <a:gd name="T50" fmla="*/ 1 w 153"/>
                  <a:gd name="T51" fmla="*/ 6 h 66"/>
                  <a:gd name="T52" fmla="*/ 2 w 153"/>
                  <a:gd name="T5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3" h="66">
                    <a:moveTo>
                      <a:pt x="2" y="0"/>
                    </a:moveTo>
                    <a:lnTo>
                      <a:pt x="97" y="19"/>
                    </a:lnTo>
                    <a:lnTo>
                      <a:pt x="112" y="24"/>
                    </a:lnTo>
                    <a:lnTo>
                      <a:pt x="131" y="33"/>
                    </a:lnTo>
                    <a:lnTo>
                      <a:pt x="139" y="39"/>
                    </a:lnTo>
                    <a:lnTo>
                      <a:pt x="146" y="45"/>
                    </a:lnTo>
                    <a:lnTo>
                      <a:pt x="150" y="47"/>
                    </a:lnTo>
                    <a:lnTo>
                      <a:pt x="151" y="50"/>
                    </a:lnTo>
                    <a:lnTo>
                      <a:pt x="152" y="53"/>
                    </a:lnTo>
                    <a:lnTo>
                      <a:pt x="153" y="56"/>
                    </a:lnTo>
                    <a:lnTo>
                      <a:pt x="152" y="57"/>
                    </a:lnTo>
                    <a:lnTo>
                      <a:pt x="151" y="59"/>
                    </a:lnTo>
                    <a:lnTo>
                      <a:pt x="148" y="60"/>
                    </a:lnTo>
                    <a:lnTo>
                      <a:pt x="146" y="63"/>
                    </a:lnTo>
                    <a:lnTo>
                      <a:pt x="139" y="64"/>
                    </a:lnTo>
                    <a:lnTo>
                      <a:pt x="131" y="66"/>
                    </a:lnTo>
                    <a:lnTo>
                      <a:pt x="114" y="66"/>
                    </a:lnTo>
                    <a:lnTo>
                      <a:pt x="101" y="65"/>
                    </a:lnTo>
                    <a:lnTo>
                      <a:pt x="34" y="47"/>
                    </a:lnTo>
                    <a:lnTo>
                      <a:pt x="21" y="44"/>
                    </a:lnTo>
                    <a:lnTo>
                      <a:pt x="12" y="38"/>
                    </a:lnTo>
                    <a:lnTo>
                      <a:pt x="6" y="32"/>
                    </a:lnTo>
                    <a:lnTo>
                      <a:pt x="2" y="25"/>
                    </a:lnTo>
                    <a:lnTo>
                      <a:pt x="0" y="19"/>
                    </a:lnTo>
                    <a:lnTo>
                      <a:pt x="0" y="12"/>
                    </a:lnTo>
                    <a:lnTo>
                      <a:pt x="1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4B1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03" name="Freeform 190">
                <a:extLst>
                  <a:ext uri="{FF2B5EF4-FFF2-40B4-BE49-F238E27FC236}">
                    <a16:creationId xmlns:a16="http://schemas.microsoft.com/office/drawing/2014/main" id="{581690D5-343D-4133-88BA-E8DA6A9B2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8913" y="5429257"/>
                <a:ext cx="131765" cy="84138"/>
              </a:xfrm>
              <a:custGeom>
                <a:avLst/>
                <a:gdLst>
                  <a:gd name="T0" fmla="*/ 19 w 247"/>
                  <a:gd name="T1" fmla="*/ 41 h 160"/>
                  <a:gd name="T2" fmla="*/ 12 w 247"/>
                  <a:gd name="T3" fmla="*/ 52 h 160"/>
                  <a:gd name="T4" fmla="*/ 12 w 247"/>
                  <a:gd name="T5" fmla="*/ 65 h 160"/>
                  <a:gd name="T6" fmla="*/ 19 w 247"/>
                  <a:gd name="T7" fmla="*/ 76 h 160"/>
                  <a:gd name="T8" fmla="*/ 32 w 247"/>
                  <a:gd name="T9" fmla="*/ 82 h 160"/>
                  <a:gd name="T10" fmla="*/ 24 w 247"/>
                  <a:gd name="T11" fmla="*/ 91 h 160"/>
                  <a:gd name="T12" fmla="*/ 23 w 247"/>
                  <a:gd name="T13" fmla="*/ 103 h 160"/>
                  <a:gd name="T14" fmla="*/ 29 w 247"/>
                  <a:gd name="T15" fmla="*/ 115 h 160"/>
                  <a:gd name="T16" fmla="*/ 40 w 247"/>
                  <a:gd name="T17" fmla="*/ 123 h 160"/>
                  <a:gd name="T18" fmla="*/ 32 w 247"/>
                  <a:gd name="T19" fmla="*/ 133 h 160"/>
                  <a:gd name="T20" fmla="*/ 35 w 247"/>
                  <a:gd name="T21" fmla="*/ 146 h 160"/>
                  <a:gd name="T22" fmla="*/ 42 w 247"/>
                  <a:gd name="T23" fmla="*/ 157 h 160"/>
                  <a:gd name="T24" fmla="*/ 56 w 247"/>
                  <a:gd name="T25" fmla="*/ 160 h 160"/>
                  <a:gd name="T26" fmla="*/ 162 w 247"/>
                  <a:gd name="T27" fmla="*/ 160 h 160"/>
                  <a:gd name="T28" fmla="*/ 183 w 247"/>
                  <a:gd name="T29" fmla="*/ 155 h 160"/>
                  <a:gd name="T30" fmla="*/ 204 w 247"/>
                  <a:gd name="T31" fmla="*/ 147 h 160"/>
                  <a:gd name="T32" fmla="*/ 220 w 247"/>
                  <a:gd name="T33" fmla="*/ 139 h 160"/>
                  <a:gd name="T34" fmla="*/ 233 w 247"/>
                  <a:gd name="T35" fmla="*/ 127 h 160"/>
                  <a:gd name="T36" fmla="*/ 243 w 247"/>
                  <a:gd name="T37" fmla="*/ 113 h 160"/>
                  <a:gd name="T38" fmla="*/ 247 w 247"/>
                  <a:gd name="T39" fmla="*/ 96 h 160"/>
                  <a:gd name="T40" fmla="*/ 247 w 247"/>
                  <a:gd name="T41" fmla="*/ 79 h 160"/>
                  <a:gd name="T42" fmla="*/ 244 w 247"/>
                  <a:gd name="T43" fmla="*/ 63 h 160"/>
                  <a:gd name="T44" fmla="*/ 238 w 247"/>
                  <a:gd name="T45" fmla="*/ 48 h 160"/>
                  <a:gd name="T46" fmla="*/ 231 w 247"/>
                  <a:gd name="T47" fmla="*/ 35 h 160"/>
                  <a:gd name="T48" fmla="*/ 221 w 247"/>
                  <a:gd name="T49" fmla="*/ 26 h 160"/>
                  <a:gd name="T50" fmla="*/ 205 w 247"/>
                  <a:gd name="T51" fmla="*/ 14 h 160"/>
                  <a:gd name="T52" fmla="*/ 188 w 247"/>
                  <a:gd name="T53" fmla="*/ 5 h 160"/>
                  <a:gd name="T54" fmla="*/ 177 w 247"/>
                  <a:gd name="T55" fmla="*/ 1 h 160"/>
                  <a:gd name="T56" fmla="*/ 24 w 247"/>
                  <a:gd name="T57" fmla="*/ 0 h 160"/>
                  <a:gd name="T58" fmla="*/ 12 w 247"/>
                  <a:gd name="T59" fmla="*/ 1 h 160"/>
                  <a:gd name="T60" fmla="*/ 5 w 247"/>
                  <a:gd name="T61" fmla="*/ 6 h 160"/>
                  <a:gd name="T62" fmla="*/ 2 w 247"/>
                  <a:gd name="T63" fmla="*/ 13 h 160"/>
                  <a:gd name="T64" fmla="*/ 0 w 247"/>
                  <a:gd name="T65" fmla="*/ 20 h 160"/>
                  <a:gd name="T66" fmla="*/ 2 w 247"/>
                  <a:gd name="T67" fmla="*/ 28 h 160"/>
                  <a:gd name="T68" fmla="*/ 6 w 247"/>
                  <a:gd name="T69" fmla="*/ 35 h 160"/>
                  <a:gd name="T70" fmla="*/ 13 w 247"/>
                  <a:gd name="T71" fmla="*/ 40 h 160"/>
                  <a:gd name="T72" fmla="*/ 23 w 247"/>
                  <a:gd name="T73" fmla="*/ 41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7" h="160">
                    <a:moveTo>
                      <a:pt x="23" y="41"/>
                    </a:moveTo>
                    <a:lnTo>
                      <a:pt x="19" y="41"/>
                    </a:lnTo>
                    <a:lnTo>
                      <a:pt x="15" y="46"/>
                    </a:lnTo>
                    <a:lnTo>
                      <a:pt x="12" y="52"/>
                    </a:lnTo>
                    <a:lnTo>
                      <a:pt x="11" y="58"/>
                    </a:lnTo>
                    <a:lnTo>
                      <a:pt x="12" y="65"/>
                    </a:lnTo>
                    <a:lnTo>
                      <a:pt x="16" y="71"/>
                    </a:lnTo>
                    <a:lnTo>
                      <a:pt x="19" y="76"/>
                    </a:lnTo>
                    <a:lnTo>
                      <a:pt x="25" y="81"/>
                    </a:lnTo>
                    <a:lnTo>
                      <a:pt x="32" y="82"/>
                    </a:lnTo>
                    <a:lnTo>
                      <a:pt x="28" y="87"/>
                    </a:lnTo>
                    <a:lnTo>
                      <a:pt x="24" y="91"/>
                    </a:lnTo>
                    <a:lnTo>
                      <a:pt x="23" y="97"/>
                    </a:lnTo>
                    <a:lnTo>
                      <a:pt x="23" y="103"/>
                    </a:lnTo>
                    <a:lnTo>
                      <a:pt x="25" y="110"/>
                    </a:lnTo>
                    <a:lnTo>
                      <a:pt x="29" y="115"/>
                    </a:lnTo>
                    <a:lnTo>
                      <a:pt x="34" y="120"/>
                    </a:lnTo>
                    <a:lnTo>
                      <a:pt x="40" y="123"/>
                    </a:lnTo>
                    <a:lnTo>
                      <a:pt x="35" y="128"/>
                    </a:lnTo>
                    <a:lnTo>
                      <a:pt x="32" y="133"/>
                    </a:lnTo>
                    <a:lnTo>
                      <a:pt x="32" y="140"/>
                    </a:lnTo>
                    <a:lnTo>
                      <a:pt x="35" y="146"/>
                    </a:lnTo>
                    <a:lnTo>
                      <a:pt x="37" y="152"/>
                    </a:lnTo>
                    <a:lnTo>
                      <a:pt x="42" y="157"/>
                    </a:lnTo>
                    <a:lnTo>
                      <a:pt x="48" y="159"/>
                    </a:lnTo>
                    <a:lnTo>
                      <a:pt x="56" y="160"/>
                    </a:lnTo>
                    <a:lnTo>
                      <a:pt x="151" y="160"/>
                    </a:lnTo>
                    <a:lnTo>
                      <a:pt x="162" y="160"/>
                    </a:lnTo>
                    <a:lnTo>
                      <a:pt x="173" y="158"/>
                    </a:lnTo>
                    <a:lnTo>
                      <a:pt x="183" y="155"/>
                    </a:lnTo>
                    <a:lnTo>
                      <a:pt x="194" y="152"/>
                    </a:lnTo>
                    <a:lnTo>
                      <a:pt x="204" y="147"/>
                    </a:lnTo>
                    <a:lnTo>
                      <a:pt x="213" y="144"/>
                    </a:lnTo>
                    <a:lnTo>
                      <a:pt x="220" y="139"/>
                    </a:lnTo>
                    <a:lnTo>
                      <a:pt x="226" y="134"/>
                    </a:lnTo>
                    <a:lnTo>
                      <a:pt x="233" y="127"/>
                    </a:lnTo>
                    <a:lnTo>
                      <a:pt x="239" y="120"/>
                    </a:lnTo>
                    <a:lnTo>
                      <a:pt x="243" y="113"/>
                    </a:lnTo>
                    <a:lnTo>
                      <a:pt x="245" y="104"/>
                    </a:lnTo>
                    <a:lnTo>
                      <a:pt x="247" y="96"/>
                    </a:lnTo>
                    <a:lnTo>
                      <a:pt x="247" y="88"/>
                    </a:lnTo>
                    <a:lnTo>
                      <a:pt x="247" y="79"/>
                    </a:lnTo>
                    <a:lnTo>
                      <a:pt x="246" y="71"/>
                    </a:lnTo>
                    <a:lnTo>
                      <a:pt x="244" y="63"/>
                    </a:lnTo>
                    <a:lnTo>
                      <a:pt x="242" y="56"/>
                    </a:lnTo>
                    <a:lnTo>
                      <a:pt x="238" y="48"/>
                    </a:lnTo>
                    <a:lnTo>
                      <a:pt x="234" y="41"/>
                    </a:lnTo>
                    <a:lnTo>
                      <a:pt x="231" y="35"/>
                    </a:lnTo>
                    <a:lnTo>
                      <a:pt x="226" y="31"/>
                    </a:lnTo>
                    <a:lnTo>
                      <a:pt x="221" y="26"/>
                    </a:lnTo>
                    <a:lnTo>
                      <a:pt x="218" y="22"/>
                    </a:lnTo>
                    <a:lnTo>
                      <a:pt x="205" y="14"/>
                    </a:lnTo>
                    <a:lnTo>
                      <a:pt x="193" y="7"/>
                    </a:lnTo>
                    <a:lnTo>
                      <a:pt x="188" y="5"/>
                    </a:lnTo>
                    <a:lnTo>
                      <a:pt x="182" y="2"/>
                    </a:lnTo>
                    <a:lnTo>
                      <a:pt x="177" y="1"/>
                    </a:lnTo>
                    <a:lnTo>
                      <a:pt x="173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2" y="1"/>
                    </a:lnTo>
                    <a:lnTo>
                      <a:pt x="9" y="3"/>
                    </a:lnTo>
                    <a:lnTo>
                      <a:pt x="5" y="6"/>
                    </a:lnTo>
                    <a:lnTo>
                      <a:pt x="3" y="9"/>
                    </a:lnTo>
                    <a:lnTo>
                      <a:pt x="2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5"/>
                    </a:lnTo>
                    <a:lnTo>
                      <a:pt x="2" y="28"/>
                    </a:lnTo>
                    <a:lnTo>
                      <a:pt x="4" y="32"/>
                    </a:lnTo>
                    <a:lnTo>
                      <a:pt x="6" y="35"/>
                    </a:lnTo>
                    <a:lnTo>
                      <a:pt x="10" y="38"/>
                    </a:lnTo>
                    <a:lnTo>
                      <a:pt x="13" y="40"/>
                    </a:lnTo>
                    <a:lnTo>
                      <a:pt x="18" y="41"/>
                    </a:lnTo>
                    <a:lnTo>
                      <a:pt x="23" y="41"/>
                    </a:lnTo>
                    <a:close/>
                  </a:path>
                </a:pathLst>
              </a:custGeom>
              <a:solidFill>
                <a:srgbClr val="FFD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04" name="Freeform 191">
                <a:extLst>
                  <a:ext uri="{FF2B5EF4-FFF2-40B4-BE49-F238E27FC236}">
                    <a16:creationId xmlns:a16="http://schemas.microsoft.com/office/drawing/2014/main" id="{F3BBDFC5-E270-411A-9F92-652AB958F4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76851" y="5451482"/>
                <a:ext cx="31751" cy="44450"/>
              </a:xfrm>
              <a:custGeom>
                <a:avLst/>
                <a:gdLst>
                  <a:gd name="T0" fmla="*/ 9 w 58"/>
                  <a:gd name="T1" fmla="*/ 38 h 84"/>
                  <a:gd name="T2" fmla="*/ 14 w 58"/>
                  <a:gd name="T3" fmla="*/ 40 h 84"/>
                  <a:gd name="T4" fmla="*/ 17 w 58"/>
                  <a:gd name="T5" fmla="*/ 41 h 84"/>
                  <a:gd name="T6" fmla="*/ 16 w 58"/>
                  <a:gd name="T7" fmla="*/ 42 h 84"/>
                  <a:gd name="T8" fmla="*/ 15 w 58"/>
                  <a:gd name="T9" fmla="*/ 43 h 84"/>
                  <a:gd name="T10" fmla="*/ 29 w 58"/>
                  <a:gd name="T11" fmla="*/ 43 h 84"/>
                  <a:gd name="T12" fmla="*/ 42 w 58"/>
                  <a:gd name="T13" fmla="*/ 43 h 84"/>
                  <a:gd name="T14" fmla="*/ 52 w 58"/>
                  <a:gd name="T15" fmla="*/ 42 h 84"/>
                  <a:gd name="T16" fmla="*/ 57 w 58"/>
                  <a:gd name="T17" fmla="*/ 42 h 84"/>
                  <a:gd name="T18" fmla="*/ 52 w 58"/>
                  <a:gd name="T19" fmla="*/ 42 h 84"/>
                  <a:gd name="T20" fmla="*/ 40 w 58"/>
                  <a:gd name="T21" fmla="*/ 41 h 84"/>
                  <a:gd name="T22" fmla="*/ 25 w 58"/>
                  <a:gd name="T23" fmla="*/ 40 h 84"/>
                  <a:gd name="T24" fmla="*/ 9 w 58"/>
                  <a:gd name="T25" fmla="*/ 38 h 84"/>
                  <a:gd name="T26" fmla="*/ 3 w 58"/>
                  <a:gd name="T27" fmla="*/ 0 h 84"/>
                  <a:gd name="T28" fmla="*/ 2 w 58"/>
                  <a:gd name="T29" fmla="*/ 3 h 84"/>
                  <a:gd name="T30" fmla="*/ 0 w 58"/>
                  <a:gd name="T31" fmla="*/ 4 h 84"/>
                  <a:gd name="T32" fmla="*/ 16 w 58"/>
                  <a:gd name="T33" fmla="*/ 4 h 84"/>
                  <a:gd name="T34" fmla="*/ 33 w 58"/>
                  <a:gd name="T35" fmla="*/ 3 h 84"/>
                  <a:gd name="T36" fmla="*/ 46 w 58"/>
                  <a:gd name="T37" fmla="*/ 3 h 84"/>
                  <a:gd name="T38" fmla="*/ 51 w 58"/>
                  <a:gd name="T39" fmla="*/ 3 h 84"/>
                  <a:gd name="T40" fmla="*/ 46 w 58"/>
                  <a:gd name="T41" fmla="*/ 3 h 84"/>
                  <a:gd name="T42" fmla="*/ 33 w 58"/>
                  <a:gd name="T43" fmla="*/ 2 h 84"/>
                  <a:gd name="T44" fmla="*/ 17 w 58"/>
                  <a:gd name="T45" fmla="*/ 0 h 84"/>
                  <a:gd name="T46" fmla="*/ 4 w 58"/>
                  <a:gd name="T47" fmla="*/ 0 h 84"/>
                  <a:gd name="T48" fmla="*/ 4 w 58"/>
                  <a:gd name="T49" fmla="*/ 0 h 84"/>
                  <a:gd name="T50" fmla="*/ 3 w 58"/>
                  <a:gd name="T51" fmla="*/ 0 h 84"/>
                  <a:gd name="T52" fmla="*/ 3 w 58"/>
                  <a:gd name="T53" fmla="*/ 0 h 84"/>
                  <a:gd name="T54" fmla="*/ 58 w 58"/>
                  <a:gd name="T55" fmla="*/ 84 h 84"/>
                  <a:gd name="T56" fmla="*/ 54 w 58"/>
                  <a:gd name="T57" fmla="*/ 84 h 84"/>
                  <a:gd name="T58" fmla="*/ 46 w 58"/>
                  <a:gd name="T59" fmla="*/ 84 h 84"/>
                  <a:gd name="T60" fmla="*/ 35 w 58"/>
                  <a:gd name="T61" fmla="*/ 84 h 84"/>
                  <a:gd name="T62" fmla="*/ 22 w 58"/>
                  <a:gd name="T63" fmla="*/ 84 h 84"/>
                  <a:gd name="T64" fmla="*/ 23 w 58"/>
                  <a:gd name="T65" fmla="*/ 82 h 84"/>
                  <a:gd name="T66" fmla="*/ 25 w 58"/>
                  <a:gd name="T67" fmla="*/ 82 h 84"/>
                  <a:gd name="T68" fmla="*/ 22 w 58"/>
                  <a:gd name="T69" fmla="*/ 81 h 84"/>
                  <a:gd name="T70" fmla="*/ 20 w 58"/>
                  <a:gd name="T71" fmla="*/ 80 h 84"/>
                  <a:gd name="T72" fmla="*/ 33 w 58"/>
                  <a:gd name="T73" fmla="*/ 81 h 84"/>
                  <a:gd name="T74" fmla="*/ 46 w 58"/>
                  <a:gd name="T75" fmla="*/ 82 h 84"/>
                  <a:gd name="T76" fmla="*/ 54 w 58"/>
                  <a:gd name="T77" fmla="*/ 82 h 84"/>
                  <a:gd name="T78" fmla="*/ 58 w 58"/>
                  <a:gd name="T79" fmla="*/ 84 h 84"/>
                  <a:gd name="T80" fmla="*/ 58 w 58"/>
                  <a:gd name="T8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8" h="84">
                    <a:moveTo>
                      <a:pt x="9" y="38"/>
                    </a:moveTo>
                    <a:lnTo>
                      <a:pt x="14" y="40"/>
                    </a:lnTo>
                    <a:lnTo>
                      <a:pt x="17" y="41"/>
                    </a:lnTo>
                    <a:lnTo>
                      <a:pt x="16" y="42"/>
                    </a:lnTo>
                    <a:lnTo>
                      <a:pt x="15" y="43"/>
                    </a:lnTo>
                    <a:lnTo>
                      <a:pt x="29" y="43"/>
                    </a:lnTo>
                    <a:lnTo>
                      <a:pt x="42" y="43"/>
                    </a:lnTo>
                    <a:lnTo>
                      <a:pt x="52" y="42"/>
                    </a:lnTo>
                    <a:lnTo>
                      <a:pt x="57" y="42"/>
                    </a:lnTo>
                    <a:lnTo>
                      <a:pt x="52" y="42"/>
                    </a:lnTo>
                    <a:lnTo>
                      <a:pt x="40" y="41"/>
                    </a:lnTo>
                    <a:lnTo>
                      <a:pt x="25" y="40"/>
                    </a:lnTo>
                    <a:lnTo>
                      <a:pt x="9" y="38"/>
                    </a:lnTo>
                    <a:close/>
                    <a:moveTo>
                      <a:pt x="3" y="0"/>
                    </a:moveTo>
                    <a:lnTo>
                      <a:pt x="2" y="3"/>
                    </a:lnTo>
                    <a:lnTo>
                      <a:pt x="0" y="4"/>
                    </a:lnTo>
                    <a:lnTo>
                      <a:pt x="16" y="4"/>
                    </a:lnTo>
                    <a:lnTo>
                      <a:pt x="33" y="3"/>
                    </a:lnTo>
                    <a:lnTo>
                      <a:pt x="46" y="3"/>
                    </a:lnTo>
                    <a:lnTo>
                      <a:pt x="51" y="3"/>
                    </a:lnTo>
                    <a:lnTo>
                      <a:pt x="46" y="3"/>
                    </a:lnTo>
                    <a:lnTo>
                      <a:pt x="33" y="2"/>
                    </a:lnTo>
                    <a:lnTo>
                      <a:pt x="17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58" y="84"/>
                    </a:moveTo>
                    <a:lnTo>
                      <a:pt x="54" y="84"/>
                    </a:lnTo>
                    <a:lnTo>
                      <a:pt x="46" y="84"/>
                    </a:lnTo>
                    <a:lnTo>
                      <a:pt x="35" y="84"/>
                    </a:lnTo>
                    <a:lnTo>
                      <a:pt x="22" y="84"/>
                    </a:lnTo>
                    <a:lnTo>
                      <a:pt x="23" y="82"/>
                    </a:lnTo>
                    <a:lnTo>
                      <a:pt x="25" y="82"/>
                    </a:lnTo>
                    <a:lnTo>
                      <a:pt x="22" y="81"/>
                    </a:lnTo>
                    <a:lnTo>
                      <a:pt x="20" y="80"/>
                    </a:lnTo>
                    <a:lnTo>
                      <a:pt x="33" y="81"/>
                    </a:lnTo>
                    <a:lnTo>
                      <a:pt x="46" y="82"/>
                    </a:lnTo>
                    <a:lnTo>
                      <a:pt x="54" y="82"/>
                    </a:lnTo>
                    <a:lnTo>
                      <a:pt x="58" y="84"/>
                    </a:lnTo>
                    <a:lnTo>
                      <a:pt x="58" y="84"/>
                    </a:lnTo>
                    <a:close/>
                  </a:path>
                </a:pathLst>
              </a:custGeom>
              <a:solidFill>
                <a:srgbClr val="D4B1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05" name="Rectangle 192">
                <a:extLst>
                  <a:ext uri="{FF2B5EF4-FFF2-40B4-BE49-F238E27FC236}">
                    <a16:creationId xmlns:a16="http://schemas.microsoft.com/office/drawing/2014/main" id="{6F7AAF2A-795F-4AD6-8742-85F7EC12A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5752" y="5432432"/>
                <a:ext cx="49213" cy="793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06" name="Freeform 193">
                <a:extLst>
                  <a:ext uri="{FF2B5EF4-FFF2-40B4-BE49-F238E27FC236}">
                    <a16:creationId xmlns:a16="http://schemas.microsoft.com/office/drawing/2014/main" id="{96106BC3-175E-4F14-A7C3-11621B626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7503" y="5256219"/>
                <a:ext cx="411169" cy="266700"/>
              </a:xfrm>
              <a:custGeom>
                <a:avLst/>
                <a:gdLst>
                  <a:gd name="T0" fmla="*/ 596 w 777"/>
                  <a:gd name="T1" fmla="*/ 39 h 503"/>
                  <a:gd name="T2" fmla="*/ 380 w 777"/>
                  <a:gd name="T3" fmla="*/ 314 h 503"/>
                  <a:gd name="T4" fmla="*/ 0 w 777"/>
                  <a:gd name="T5" fmla="*/ 314 h 503"/>
                  <a:gd name="T6" fmla="*/ 0 w 777"/>
                  <a:gd name="T7" fmla="*/ 499 h 503"/>
                  <a:gd name="T8" fmla="*/ 407 w 777"/>
                  <a:gd name="T9" fmla="*/ 503 h 503"/>
                  <a:gd name="T10" fmla="*/ 420 w 777"/>
                  <a:gd name="T11" fmla="*/ 503 h 503"/>
                  <a:gd name="T12" fmla="*/ 433 w 777"/>
                  <a:gd name="T13" fmla="*/ 502 h 503"/>
                  <a:gd name="T14" fmla="*/ 444 w 777"/>
                  <a:gd name="T15" fmla="*/ 498 h 503"/>
                  <a:gd name="T16" fmla="*/ 455 w 777"/>
                  <a:gd name="T17" fmla="*/ 494 h 503"/>
                  <a:gd name="T18" fmla="*/ 465 w 777"/>
                  <a:gd name="T19" fmla="*/ 491 h 503"/>
                  <a:gd name="T20" fmla="*/ 475 w 777"/>
                  <a:gd name="T21" fmla="*/ 485 h 503"/>
                  <a:gd name="T22" fmla="*/ 483 w 777"/>
                  <a:gd name="T23" fmla="*/ 480 h 503"/>
                  <a:gd name="T24" fmla="*/ 492 w 777"/>
                  <a:gd name="T25" fmla="*/ 474 h 503"/>
                  <a:gd name="T26" fmla="*/ 505 w 777"/>
                  <a:gd name="T27" fmla="*/ 461 h 503"/>
                  <a:gd name="T28" fmla="*/ 517 w 777"/>
                  <a:gd name="T29" fmla="*/ 448 h 503"/>
                  <a:gd name="T30" fmla="*/ 526 w 777"/>
                  <a:gd name="T31" fmla="*/ 437 h 503"/>
                  <a:gd name="T32" fmla="*/ 534 w 777"/>
                  <a:gd name="T33" fmla="*/ 427 h 503"/>
                  <a:gd name="T34" fmla="*/ 752 w 777"/>
                  <a:gd name="T35" fmla="*/ 171 h 503"/>
                  <a:gd name="T36" fmla="*/ 759 w 777"/>
                  <a:gd name="T37" fmla="*/ 161 h 503"/>
                  <a:gd name="T38" fmla="*/ 765 w 777"/>
                  <a:gd name="T39" fmla="*/ 151 h 503"/>
                  <a:gd name="T40" fmla="*/ 770 w 777"/>
                  <a:gd name="T41" fmla="*/ 142 h 503"/>
                  <a:gd name="T42" fmla="*/ 773 w 777"/>
                  <a:gd name="T43" fmla="*/ 131 h 503"/>
                  <a:gd name="T44" fmla="*/ 775 w 777"/>
                  <a:gd name="T45" fmla="*/ 121 h 503"/>
                  <a:gd name="T46" fmla="*/ 777 w 777"/>
                  <a:gd name="T47" fmla="*/ 111 h 503"/>
                  <a:gd name="T48" fmla="*/ 777 w 777"/>
                  <a:gd name="T49" fmla="*/ 101 h 503"/>
                  <a:gd name="T50" fmla="*/ 777 w 777"/>
                  <a:gd name="T51" fmla="*/ 92 h 503"/>
                  <a:gd name="T52" fmla="*/ 774 w 777"/>
                  <a:gd name="T53" fmla="*/ 82 h 503"/>
                  <a:gd name="T54" fmla="*/ 772 w 777"/>
                  <a:gd name="T55" fmla="*/ 73 h 503"/>
                  <a:gd name="T56" fmla="*/ 768 w 777"/>
                  <a:gd name="T57" fmla="*/ 64 h 503"/>
                  <a:gd name="T58" fmla="*/ 764 w 777"/>
                  <a:gd name="T59" fmla="*/ 56 h 503"/>
                  <a:gd name="T60" fmla="*/ 758 w 777"/>
                  <a:gd name="T61" fmla="*/ 48 h 503"/>
                  <a:gd name="T62" fmla="*/ 752 w 777"/>
                  <a:gd name="T63" fmla="*/ 39 h 503"/>
                  <a:gd name="T64" fmla="*/ 746 w 777"/>
                  <a:gd name="T65" fmla="*/ 32 h 503"/>
                  <a:gd name="T66" fmla="*/ 739 w 777"/>
                  <a:gd name="T67" fmla="*/ 26 h 503"/>
                  <a:gd name="T68" fmla="*/ 732 w 777"/>
                  <a:gd name="T69" fmla="*/ 20 h 503"/>
                  <a:gd name="T70" fmla="*/ 723 w 777"/>
                  <a:gd name="T71" fmla="*/ 15 h 503"/>
                  <a:gd name="T72" fmla="*/ 715 w 777"/>
                  <a:gd name="T73" fmla="*/ 11 h 503"/>
                  <a:gd name="T74" fmla="*/ 705 w 777"/>
                  <a:gd name="T75" fmla="*/ 6 h 503"/>
                  <a:gd name="T76" fmla="*/ 697 w 777"/>
                  <a:gd name="T77" fmla="*/ 4 h 503"/>
                  <a:gd name="T78" fmla="*/ 688 w 777"/>
                  <a:gd name="T79" fmla="*/ 1 h 503"/>
                  <a:gd name="T80" fmla="*/ 678 w 777"/>
                  <a:gd name="T81" fmla="*/ 0 h 503"/>
                  <a:gd name="T82" fmla="*/ 669 w 777"/>
                  <a:gd name="T83" fmla="*/ 0 h 503"/>
                  <a:gd name="T84" fmla="*/ 659 w 777"/>
                  <a:gd name="T85" fmla="*/ 1 h 503"/>
                  <a:gd name="T86" fmla="*/ 650 w 777"/>
                  <a:gd name="T87" fmla="*/ 3 h 503"/>
                  <a:gd name="T88" fmla="*/ 640 w 777"/>
                  <a:gd name="T89" fmla="*/ 6 h 503"/>
                  <a:gd name="T90" fmla="*/ 631 w 777"/>
                  <a:gd name="T91" fmla="*/ 10 h 503"/>
                  <a:gd name="T92" fmla="*/ 622 w 777"/>
                  <a:gd name="T93" fmla="*/ 16 h 503"/>
                  <a:gd name="T94" fmla="*/ 613 w 777"/>
                  <a:gd name="T95" fmla="*/ 22 h 503"/>
                  <a:gd name="T96" fmla="*/ 604 w 777"/>
                  <a:gd name="T97" fmla="*/ 30 h 503"/>
                  <a:gd name="T98" fmla="*/ 596 w 777"/>
                  <a:gd name="T99" fmla="*/ 39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77" h="503">
                    <a:moveTo>
                      <a:pt x="596" y="39"/>
                    </a:moveTo>
                    <a:lnTo>
                      <a:pt x="380" y="314"/>
                    </a:lnTo>
                    <a:lnTo>
                      <a:pt x="0" y="314"/>
                    </a:lnTo>
                    <a:lnTo>
                      <a:pt x="0" y="499"/>
                    </a:lnTo>
                    <a:lnTo>
                      <a:pt x="407" y="503"/>
                    </a:lnTo>
                    <a:lnTo>
                      <a:pt x="420" y="503"/>
                    </a:lnTo>
                    <a:lnTo>
                      <a:pt x="433" y="502"/>
                    </a:lnTo>
                    <a:lnTo>
                      <a:pt x="444" y="498"/>
                    </a:lnTo>
                    <a:lnTo>
                      <a:pt x="455" y="494"/>
                    </a:lnTo>
                    <a:lnTo>
                      <a:pt x="465" y="491"/>
                    </a:lnTo>
                    <a:lnTo>
                      <a:pt x="475" y="485"/>
                    </a:lnTo>
                    <a:lnTo>
                      <a:pt x="483" y="480"/>
                    </a:lnTo>
                    <a:lnTo>
                      <a:pt x="492" y="474"/>
                    </a:lnTo>
                    <a:lnTo>
                      <a:pt x="505" y="461"/>
                    </a:lnTo>
                    <a:lnTo>
                      <a:pt x="517" y="448"/>
                    </a:lnTo>
                    <a:lnTo>
                      <a:pt x="526" y="437"/>
                    </a:lnTo>
                    <a:lnTo>
                      <a:pt x="534" y="427"/>
                    </a:lnTo>
                    <a:lnTo>
                      <a:pt x="752" y="171"/>
                    </a:lnTo>
                    <a:lnTo>
                      <a:pt x="759" y="161"/>
                    </a:lnTo>
                    <a:lnTo>
                      <a:pt x="765" y="151"/>
                    </a:lnTo>
                    <a:lnTo>
                      <a:pt x="770" y="142"/>
                    </a:lnTo>
                    <a:lnTo>
                      <a:pt x="773" y="131"/>
                    </a:lnTo>
                    <a:lnTo>
                      <a:pt x="775" y="121"/>
                    </a:lnTo>
                    <a:lnTo>
                      <a:pt x="777" y="111"/>
                    </a:lnTo>
                    <a:lnTo>
                      <a:pt x="777" y="101"/>
                    </a:lnTo>
                    <a:lnTo>
                      <a:pt x="777" y="92"/>
                    </a:lnTo>
                    <a:lnTo>
                      <a:pt x="774" y="82"/>
                    </a:lnTo>
                    <a:lnTo>
                      <a:pt x="772" y="73"/>
                    </a:lnTo>
                    <a:lnTo>
                      <a:pt x="768" y="64"/>
                    </a:lnTo>
                    <a:lnTo>
                      <a:pt x="764" y="56"/>
                    </a:lnTo>
                    <a:lnTo>
                      <a:pt x="758" y="48"/>
                    </a:lnTo>
                    <a:lnTo>
                      <a:pt x="752" y="39"/>
                    </a:lnTo>
                    <a:lnTo>
                      <a:pt x="746" y="32"/>
                    </a:lnTo>
                    <a:lnTo>
                      <a:pt x="739" y="26"/>
                    </a:lnTo>
                    <a:lnTo>
                      <a:pt x="732" y="20"/>
                    </a:lnTo>
                    <a:lnTo>
                      <a:pt x="723" y="15"/>
                    </a:lnTo>
                    <a:lnTo>
                      <a:pt x="715" y="11"/>
                    </a:lnTo>
                    <a:lnTo>
                      <a:pt x="705" y="6"/>
                    </a:lnTo>
                    <a:lnTo>
                      <a:pt x="697" y="4"/>
                    </a:lnTo>
                    <a:lnTo>
                      <a:pt x="688" y="1"/>
                    </a:lnTo>
                    <a:lnTo>
                      <a:pt x="678" y="0"/>
                    </a:lnTo>
                    <a:lnTo>
                      <a:pt x="669" y="0"/>
                    </a:lnTo>
                    <a:lnTo>
                      <a:pt x="659" y="1"/>
                    </a:lnTo>
                    <a:lnTo>
                      <a:pt x="650" y="3"/>
                    </a:lnTo>
                    <a:lnTo>
                      <a:pt x="640" y="6"/>
                    </a:lnTo>
                    <a:lnTo>
                      <a:pt x="631" y="10"/>
                    </a:lnTo>
                    <a:lnTo>
                      <a:pt x="622" y="16"/>
                    </a:lnTo>
                    <a:lnTo>
                      <a:pt x="613" y="22"/>
                    </a:lnTo>
                    <a:lnTo>
                      <a:pt x="604" y="30"/>
                    </a:lnTo>
                    <a:lnTo>
                      <a:pt x="596" y="39"/>
                    </a:lnTo>
                    <a:close/>
                  </a:path>
                </a:pathLst>
              </a:custGeom>
              <a:solidFill>
                <a:srgbClr val="4C6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07" name="Freeform 194">
                <a:extLst>
                  <a:ext uri="{FF2B5EF4-FFF2-40B4-BE49-F238E27FC236}">
                    <a16:creationId xmlns:a16="http://schemas.microsoft.com/office/drawing/2014/main" id="{4B56F25B-BD5D-4FF0-9F17-542CC4F47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0501" y="6030920"/>
                <a:ext cx="239716" cy="176213"/>
              </a:xfrm>
              <a:custGeom>
                <a:avLst/>
                <a:gdLst>
                  <a:gd name="T0" fmla="*/ 402 w 453"/>
                  <a:gd name="T1" fmla="*/ 77 h 331"/>
                  <a:gd name="T2" fmla="*/ 420 w 453"/>
                  <a:gd name="T3" fmla="*/ 110 h 331"/>
                  <a:gd name="T4" fmla="*/ 437 w 453"/>
                  <a:gd name="T5" fmla="*/ 151 h 331"/>
                  <a:gd name="T6" fmla="*/ 447 w 453"/>
                  <a:gd name="T7" fmla="*/ 188 h 331"/>
                  <a:gd name="T8" fmla="*/ 452 w 453"/>
                  <a:gd name="T9" fmla="*/ 226 h 331"/>
                  <a:gd name="T10" fmla="*/ 452 w 453"/>
                  <a:gd name="T11" fmla="*/ 252 h 331"/>
                  <a:gd name="T12" fmla="*/ 449 w 453"/>
                  <a:gd name="T13" fmla="*/ 260 h 331"/>
                  <a:gd name="T14" fmla="*/ 445 w 453"/>
                  <a:gd name="T15" fmla="*/ 262 h 331"/>
                  <a:gd name="T16" fmla="*/ 389 w 453"/>
                  <a:gd name="T17" fmla="*/ 273 h 331"/>
                  <a:gd name="T18" fmla="*/ 383 w 453"/>
                  <a:gd name="T19" fmla="*/ 272 h 331"/>
                  <a:gd name="T20" fmla="*/ 377 w 453"/>
                  <a:gd name="T21" fmla="*/ 267 h 331"/>
                  <a:gd name="T22" fmla="*/ 370 w 453"/>
                  <a:gd name="T23" fmla="*/ 249 h 331"/>
                  <a:gd name="T24" fmla="*/ 360 w 453"/>
                  <a:gd name="T25" fmla="*/ 252 h 331"/>
                  <a:gd name="T26" fmla="*/ 348 w 453"/>
                  <a:gd name="T27" fmla="*/ 256 h 331"/>
                  <a:gd name="T28" fmla="*/ 317 w 453"/>
                  <a:gd name="T29" fmla="*/ 271 h 331"/>
                  <a:gd name="T30" fmla="*/ 280 w 453"/>
                  <a:gd name="T31" fmla="*/ 289 h 331"/>
                  <a:gd name="T32" fmla="*/ 236 w 453"/>
                  <a:gd name="T33" fmla="*/ 302 h 331"/>
                  <a:gd name="T34" fmla="*/ 76 w 453"/>
                  <a:gd name="T35" fmla="*/ 330 h 331"/>
                  <a:gd name="T36" fmla="*/ 48 w 453"/>
                  <a:gd name="T37" fmla="*/ 330 h 331"/>
                  <a:gd name="T38" fmla="*/ 28 w 453"/>
                  <a:gd name="T39" fmla="*/ 327 h 331"/>
                  <a:gd name="T40" fmla="*/ 16 w 453"/>
                  <a:gd name="T41" fmla="*/ 321 h 331"/>
                  <a:gd name="T42" fmla="*/ 7 w 453"/>
                  <a:gd name="T43" fmla="*/ 312 h 331"/>
                  <a:gd name="T44" fmla="*/ 1 w 453"/>
                  <a:gd name="T45" fmla="*/ 303 h 331"/>
                  <a:gd name="T46" fmla="*/ 0 w 453"/>
                  <a:gd name="T47" fmla="*/ 290 h 331"/>
                  <a:gd name="T48" fmla="*/ 5 w 453"/>
                  <a:gd name="T49" fmla="*/ 277 h 331"/>
                  <a:gd name="T50" fmla="*/ 19 w 453"/>
                  <a:gd name="T51" fmla="*/ 264 h 331"/>
                  <a:gd name="T52" fmla="*/ 36 w 453"/>
                  <a:gd name="T53" fmla="*/ 252 h 331"/>
                  <a:gd name="T54" fmla="*/ 95 w 453"/>
                  <a:gd name="T55" fmla="*/ 221 h 331"/>
                  <a:gd name="T56" fmla="*/ 155 w 453"/>
                  <a:gd name="T57" fmla="*/ 191 h 331"/>
                  <a:gd name="T58" fmla="*/ 179 w 453"/>
                  <a:gd name="T59" fmla="*/ 171 h 331"/>
                  <a:gd name="T60" fmla="*/ 202 w 453"/>
                  <a:gd name="T61" fmla="*/ 146 h 331"/>
                  <a:gd name="T62" fmla="*/ 224 w 453"/>
                  <a:gd name="T63" fmla="*/ 119 h 331"/>
                  <a:gd name="T64" fmla="*/ 243 w 453"/>
                  <a:gd name="T65" fmla="*/ 89 h 331"/>
                  <a:gd name="T66" fmla="*/ 260 w 453"/>
                  <a:gd name="T67" fmla="*/ 60 h 331"/>
                  <a:gd name="T68" fmla="*/ 270 w 453"/>
                  <a:gd name="T69" fmla="*/ 35 h 331"/>
                  <a:gd name="T70" fmla="*/ 276 w 453"/>
                  <a:gd name="T71" fmla="*/ 15 h 331"/>
                  <a:gd name="T72" fmla="*/ 276 w 453"/>
                  <a:gd name="T73" fmla="*/ 1 h 331"/>
                  <a:gd name="T74" fmla="*/ 280 w 453"/>
                  <a:gd name="T75" fmla="*/ 1 h 331"/>
                  <a:gd name="T76" fmla="*/ 291 w 453"/>
                  <a:gd name="T77" fmla="*/ 24 h 331"/>
                  <a:gd name="T78" fmla="*/ 313 w 453"/>
                  <a:gd name="T79" fmla="*/ 72 h 331"/>
                  <a:gd name="T80" fmla="*/ 333 w 453"/>
                  <a:gd name="T81" fmla="*/ 106 h 331"/>
                  <a:gd name="T82" fmla="*/ 344 w 453"/>
                  <a:gd name="T83" fmla="*/ 116 h 331"/>
                  <a:gd name="T84" fmla="*/ 351 w 453"/>
                  <a:gd name="T85" fmla="*/ 119 h 331"/>
                  <a:gd name="T86" fmla="*/ 361 w 453"/>
                  <a:gd name="T87" fmla="*/ 119 h 331"/>
                  <a:gd name="T88" fmla="*/ 370 w 453"/>
                  <a:gd name="T89" fmla="*/ 113 h 331"/>
                  <a:gd name="T90" fmla="*/ 380 w 453"/>
                  <a:gd name="T91" fmla="*/ 100 h 331"/>
                  <a:gd name="T92" fmla="*/ 386 w 453"/>
                  <a:gd name="T93" fmla="*/ 78 h 331"/>
                  <a:gd name="T94" fmla="*/ 389 w 453"/>
                  <a:gd name="T95" fmla="*/ 66 h 331"/>
                  <a:gd name="T96" fmla="*/ 392 w 453"/>
                  <a:gd name="T97" fmla="*/ 64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3" h="331">
                    <a:moveTo>
                      <a:pt x="394" y="65"/>
                    </a:moveTo>
                    <a:lnTo>
                      <a:pt x="402" y="77"/>
                    </a:lnTo>
                    <a:lnTo>
                      <a:pt x="412" y="93"/>
                    </a:lnTo>
                    <a:lnTo>
                      <a:pt x="420" y="110"/>
                    </a:lnTo>
                    <a:lnTo>
                      <a:pt x="430" y="131"/>
                    </a:lnTo>
                    <a:lnTo>
                      <a:pt x="437" y="151"/>
                    </a:lnTo>
                    <a:lnTo>
                      <a:pt x="444" y="171"/>
                    </a:lnTo>
                    <a:lnTo>
                      <a:pt x="447" y="188"/>
                    </a:lnTo>
                    <a:lnTo>
                      <a:pt x="451" y="202"/>
                    </a:lnTo>
                    <a:lnTo>
                      <a:pt x="452" y="226"/>
                    </a:lnTo>
                    <a:lnTo>
                      <a:pt x="453" y="243"/>
                    </a:lnTo>
                    <a:lnTo>
                      <a:pt x="452" y="252"/>
                    </a:lnTo>
                    <a:lnTo>
                      <a:pt x="450" y="258"/>
                    </a:lnTo>
                    <a:lnTo>
                      <a:pt x="449" y="260"/>
                    </a:lnTo>
                    <a:lnTo>
                      <a:pt x="447" y="261"/>
                    </a:lnTo>
                    <a:lnTo>
                      <a:pt x="445" y="262"/>
                    </a:lnTo>
                    <a:lnTo>
                      <a:pt x="443" y="264"/>
                    </a:lnTo>
                    <a:lnTo>
                      <a:pt x="389" y="273"/>
                    </a:lnTo>
                    <a:lnTo>
                      <a:pt x="386" y="273"/>
                    </a:lnTo>
                    <a:lnTo>
                      <a:pt x="383" y="272"/>
                    </a:lnTo>
                    <a:lnTo>
                      <a:pt x="380" y="270"/>
                    </a:lnTo>
                    <a:lnTo>
                      <a:pt x="377" y="267"/>
                    </a:lnTo>
                    <a:lnTo>
                      <a:pt x="373" y="260"/>
                    </a:lnTo>
                    <a:lnTo>
                      <a:pt x="370" y="249"/>
                    </a:lnTo>
                    <a:lnTo>
                      <a:pt x="365" y="251"/>
                    </a:lnTo>
                    <a:lnTo>
                      <a:pt x="360" y="252"/>
                    </a:lnTo>
                    <a:lnTo>
                      <a:pt x="354" y="253"/>
                    </a:lnTo>
                    <a:lnTo>
                      <a:pt x="348" y="256"/>
                    </a:lnTo>
                    <a:lnTo>
                      <a:pt x="333" y="262"/>
                    </a:lnTo>
                    <a:lnTo>
                      <a:pt x="317" y="271"/>
                    </a:lnTo>
                    <a:lnTo>
                      <a:pt x="299" y="280"/>
                    </a:lnTo>
                    <a:lnTo>
                      <a:pt x="280" y="289"/>
                    </a:lnTo>
                    <a:lnTo>
                      <a:pt x="259" y="296"/>
                    </a:lnTo>
                    <a:lnTo>
                      <a:pt x="236" y="302"/>
                    </a:lnTo>
                    <a:lnTo>
                      <a:pt x="89" y="329"/>
                    </a:lnTo>
                    <a:lnTo>
                      <a:pt x="76" y="330"/>
                    </a:lnTo>
                    <a:lnTo>
                      <a:pt x="63" y="331"/>
                    </a:lnTo>
                    <a:lnTo>
                      <a:pt x="48" y="330"/>
                    </a:lnTo>
                    <a:lnTo>
                      <a:pt x="34" y="328"/>
                    </a:lnTo>
                    <a:lnTo>
                      <a:pt x="28" y="327"/>
                    </a:lnTo>
                    <a:lnTo>
                      <a:pt x="21" y="324"/>
                    </a:lnTo>
                    <a:lnTo>
                      <a:pt x="16" y="321"/>
                    </a:lnTo>
                    <a:lnTo>
                      <a:pt x="11" y="317"/>
                    </a:lnTo>
                    <a:lnTo>
                      <a:pt x="7" y="312"/>
                    </a:lnTo>
                    <a:lnTo>
                      <a:pt x="3" y="308"/>
                    </a:lnTo>
                    <a:lnTo>
                      <a:pt x="1" y="303"/>
                    </a:lnTo>
                    <a:lnTo>
                      <a:pt x="0" y="296"/>
                    </a:lnTo>
                    <a:lnTo>
                      <a:pt x="0" y="290"/>
                    </a:lnTo>
                    <a:lnTo>
                      <a:pt x="2" y="283"/>
                    </a:lnTo>
                    <a:lnTo>
                      <a:pt x="5" y="277"/>
                    </a:lnTo>
                    <a:lnTo>
                      <a:pt x="11" y="270"/>
                    </a:lnTo>
                    <a:lnTo>
                      <a:pt x="19" y="264"/>
                    </a:lnTo>
                    <a:lnTo>
                      <a:pt x="27" y="258"/>
                    </a:lnTo>
                    <a:lnTo>
                      <a:pt x="36" y="252"/>
                    </a:lnTo>
                    <a:lnTo>
                      <a:pt x="47" y="245"/>
                    </a:lnTo>
                    <a:lnTo>
                      <a:pt x="95" y="221"/>
                    </a:lnTo>
                    <a:lnTo>
                      <a:pt x="143" y="197"/>
                    </a:lnTo>
                    <a:lnTo>
                      <a:pt x="155" y="191"/>
                    </a:lnTo>
                    <a:lnTo>
                      <a:pt x="167" y="182"/>
                    </a:lnTo>
                    <a:lnTo>
                      <a:pt x="179" y="171"/>
                    </a:lnTo>
                    <a:lnTo>
                      <a:pt x="191" y="159"/>
                    </a:lnTo>
                    <a:lnTo>
                      <a:pt x="202" y="146"/>
                    </a:lnTo>
                    <a:lnTo>
                      <a:pt x="213" y="133"/>
                    </a:lnTo>
                    <a:lnTo>
                      <a:pt x="224" y="119"/>
                    </a:lnTo>
                    <a:lnTo>
                      <a:pt x="234" y="103"/>
                    </a:lnTo>
                    <a:lnTo>
                      <a:pt x="243" y="89"/>
                    </a:lnTo>
                    <a:lnTo>
                      <a:pt x="251" y="75"/>
                    </a:lnTo>
                    <a:lnTo>
                      <a:pt x="260" y="60"/>
                    </a:lnTo>
                    <a:lnTo>
                      <a:pt x="266" y="47"/>
                    </a:lnTo>
                    <a:lnTo>
                      <a:pt x="270" y="35"/>
                    </a:lnTo>
                    <a:lnTo>
                      <a:pt x="274" y="24"/>
                    </a:lnTo>
                    <a:lnTo>
                      <a:pt x="276" y="15"/>
                    </a:lnTo>
                    <a:lnTo>
                      <a:pt x="276" y="8"/>
                    </a:lnTo>
                    <a:lnTo>
                      <a:pt x="276" y="1"/>
                    </a:lnTo>
                    <a:lnTo>
                      <a:pt x="278" y="0"/>
                    </a:lnTo>
                    <a:lnTo>
                      <a:pt x="280" y="1"/>
                    </a:lnTo>
                    <a:lnTo>
                      <a:pt x="282" y="6"/>
                    </a:lnTo>
                    <a:lnTo>
                      <a:pt x="291" y="24"/>
                    </a:lnTo>
                    <a:lnTo>
                      <a:pt x="301" y="46"/>
                    </a:lnTo>
                    <a:lnTo>
                      <a:pt x="313" y="72"/>
                    </a:lnTo>
                    <a:lnTo>
                      <a:pt x="327" y="96"/>
                    </a:lnTo>
                    <a:lnTo>
                      <a:pt x="333" y="106"/>
                    </a:lnTo>
                    <a:lnTo>
                      <a:pt x="341" y="113"/>
                    </a:lnTo>
                    <a:lnTo>
                      <a:pt x="344" y="116"/>
                    </a:lnTo>
                    <a:lnTo>
                      <a:pt x="348" y="117"/>
                    </a:lnTo>
                    <a:lnTo>
                      <a:pt x="351" y="119"/>
                    </a:lnTo>
                    <a:lnTo>
                      <a:pt x="355" y="120"/>
                    </a:lnTo>
                    <a:lnTo>
                      <a:pt x="361" y="119"/>
                    </a:lnTo>
                    <a:lnTo>
                      <a:pt x="367" y="116"/>
                    </a:lnTo>
                    <a:lnTo>
                      <a:pt x="370" y="113"/>
                    </a:lnTo>
                    <a:lnTo>
                      <a:pt x="374" y="109"/>
                    </a:lnTo>
                    <a:lnTo>
                      <a:pt x="380" y="100"/>
                    </a:lnTo>
                    <a:lnTo>
                      <a:pt x="383" y="88"/>
                    </a:lnTo>
                    <a:lnTo>
                      <a:pt x="386" y="78"/>
                    </a:lnTo>
                    <a:lnTo>
                      <a:pt x="388" y="70"/>
                    </a:lnTo>
                    <a:lnTo>
                      <a:pt x="389" y="66"/>
                    </a:lnTo>
                    <a:lnTo>
                      <a:pt x="390" y="65"/>
                    </a:lnTo>
                    <a:lnTo>
                      <a:pt x="392" y="64"/>
                    </a:lnTo>
                    <a:lnTo>
                      <a:pt x="394" y="65"/>
                    </a:lnTo>
                    <a:close/>
                  </a:path>
                </a:pathLst>
              </a:custGeom>
              <a:solidFill>
                <a:srgbClr val="6880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08" name="Freeform 195">
                <a:extLst>
                  <a:ext uri="{FF2B5EF4-FFF2-40B4-BE49-F238E27FC236}">
                    <a16:creationId xmlns:a16="http://schemas.microsoft.com/office/drawing/2014/main" id="{240D6DD5-D76C-400D-8F1A-3109939CF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0515" y="5727707"/>
                <a:ext cx="168278" cy="371475"/>
              </a:xfrm>
              <a:custGeom>
                <a:avLst/>
                <a:gdLst>
                  <a:gd name="T0" fmla="*/ 276 w 320"/>
                  <a:gd name="T1" fmla="*/ 4 h 700"/>
                  <a:gd name="T2" fmla="*/ 101 w 320"/>
                  <a:gd name="T3" fmla="*/ 4 h 700"/>
                  <a:gd name="T4" fmla="*/ 86 w 320"/>
                  <a:gd name="T5" fmla="*/ 1 h 700"/>
                  <a:gd name="T6" fmla="*/ 75 w 320"/>
                  <a:gd name="T7" fmla="*/ 0 h 700"/>
                  <a:gd name="T8" fmla="*/ 71 w 320"/>
                  <a:gd name="T9" fmla="*/ 1 h 700"/>
                  <a:gd name="T10" fmla="*/ 68 w 320"/>
                  <a:gd name="T11" fmla="*/ 3 h 700"/>
                  <a:gd name="T12" fmla="*/ 66 w 320"/>
                  <a:gd name="T13" fmla="*/ 7 h 700"/>
                  <a:gd name="T14" fmla="*/ 65 w 320"/>
                  <a:gd name="T15" fmla="*/ 15 h 700"/>
                  <a:gd name="T16" fmla="*/ 0 w 320"/>
                  <a:gd name="T17" fmla="*/ 657 h 700"/>
                  <a:gd name="T18" fmla="*/ 0 w 320"/>
                  <a:gd name="T19" fmla="*/ 666 h 700"/>
                  <a:gd name="T20" fmla="*/ 3 w 320"/>
                  <a:gd name="T21" fmla="*/ 674 h 700"/>
                  <a:gd name="T22" fmla="*/ 8 w 320"/>
                  <a:gd name="T23" fmla="*/ 681 h 700"/>
                  <a:gd name="T24" fmla="*/ 12 w 320"/>
                  <a:gd name="T25" fmla="*/ 688 h 700"/>
                  <a:gd name="T26" fmla="*/ 19 w 320"/>
                  <a:gd name="T27" fmla="*/ 693 h 700"/>
                  <a:gd name="T28" fmla="*/ 27 w 320"/>
                  <a:gd name="T29" fmla="*/ 696 h 700"/>
                  <a:gd name="T30" fmla="*/ 35 w 320"/>
                  <a:gd name="T31" fmla="*/ 700 h 700"/>
                  <a:gd name="T32" fmla="*/ 44 w 320"/>
                  <a:gd name="T33" fmla="*/ 700 h 700"/>
                  <a:gd name="T34" fmla="*/ 219 w 320"/>
                  <a:gd name="T35" fmla="*/ 700 h 700"/>
                  <a:gd name="T36" fmla="*/ 227 w 320"/>
                  <a:gd name="T37" fmla="*/ 700 h 700"/>
                  <a:gd name="T38" fmla="*/ 236 w 320"/>
                  <a:gd name="T39" fmla="*/ 696 h 700"/>
                  <a:gd name="T40" fmla="*/ 243 w 320"/>
                  <a:gd name="T41" fmla="*/ 693 h 700"/>
                  <a:gd name="T42" fmla="*/ 249 w 320"/>
                  <a:gd name="T43" fmla="*/ 688 h 700"/>
                  <a:gd name="T44" fmla="*/ 253 w 320"/>
                  <a:gd name="T45" fmla="*/ 681 h 700"/>
                  <a:gd name="T46" fmla="*/ 258 w 320"/>
                  <a:gd name="T47" fmla="*/ 674 h 700"/>
                  <a:gd name="T48" fmla="*/ 261 w 320"/>
                  <a:gd name="T49" fmla="*/ 666 h 700"/>
                  <a:gd name="T50" fmla="*/ 263 w 320"/>
                  <a:gd name="T51" fmla="*/ 657 h 700"/>
                  <a:gd name="T52" fmla="*/ 320 w 320"/>
                  <a:gd name="T53" fmla="*/ 47 h 700"/>
                  <a:gd name="T54" fmla="*/ 319 w 320"/>
                  <a:gd name="T55" fmla="*/ 38 h 700"/>
                  <a:gd name="T56" fmla="*/ 316 w 320"/>
                  <a:gd name="T57" fmla="*/ 30 h 700"/>
                  <a:gd name="T58" fmla="*/ 313 w 320"/>
                  <a:gd name="T59" fmla="*/ 23 h 700"/>
                  <a:gd name="T60" fmla="*/ 307 w 320"/>
                  <a:gd name="T61" fmla="*/ 16 h 700"/>
                  <a:gd name="T62" fmla="*/ 301 w 320"/>
                  <a:gd name="T63" fmla="*/ 11 h 700"/>
                  <a:gd name="T64" fmla="*/ 293 w 320"/>
                  <a:gd name="T65" fmla="*/ 7 h 700"/>
                  <a:gd name="T66" fmla="*/ 284 w 320"/>
                  <a:gd name="T67" fmla="*/ 4 h 700"/>
                  <a:gd name="T68" fmla="*/ 276 w 320"/>
                  <a:gd name="T69" fmla="*/ 4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0" h="700">
                    <a:moveTo>
                      <a:pt x="276" y="4"/>
                    </a:moveTo>
                    <a:lnTo>
                      <a:pt x="101" y="4"/>
                    </a:lnTo>
                    <a:lnTo>
                      <a:pt x="86" y="1"/>
                    </a:lnTo>
                    <a:lnTo>
                      <a:pt x="75" y="0"/>
                    </a:lnTo>
                    <a:lnTo>
                      <a:pt x="71" y="1"/>
                    </a:lnTo>
                    <a:lnTo>
                      <a:pt x="68" y="3"/>
                    </a:lnTo>
                    <a:lnTo>
                      <a:pt x="66" y="7"/>
                    </a:lnTo>
                    <a:lnTo>
                      <a:pt x="65" y="15"/>
                    </a:lnTo>
                    <a:lnTo>
                      <a:pt x="0" y="657"/>
                    </a:lnTo>
                    <a:lnTo>
                      <a:pt x="0" y="666"/>
                    </a:lnTo>
                    <a:lnTo>
                      <a:pt x="3" y="674"/>
                    </a:lnTo>
                    <a:lnTo>
                      <a:pt x="8" y="681"/>
                    </a:lnTo>
                    <a:lnTo>
                      <a:pt x="12" y="688"/>
                    </a:lnTo>
                    <a:lnTo>
                      <a:pt x="19" y="693"/>
                    </a:lnTo>
                    <a:lnTo>
                      <a:pt x="27" y="696"/>
                    </a:lnTo>
                    <a:lnTo>
                      <a:pt x="35" y="700"/>
                    </a:lnTo>
                    <a:lnTo>
                      <a:pt x="44" y="700"/>
                    </a:lnTo>
                    <a:lnTo>
                      <a:pt x="219" y="700"/>
                    </a:lnTo>
                    <a:lnTo>
                      <a:pt x="227" y="700"/>
                    </a:lnTo>
                    <a:lnTo>
                      <a:pt x="236" y="696"/>
                    </a:lnTo>
                    <a:lnTo>
                      <a:pt x="243" y="693"/>
                    </a:lnTo>
                    <a:lnTo>
                      <a:pt x="249" y="688"/>
                    </a:lnTo>
                    <a:lnTo>
                      <a:pt x="253" y="681"/>
                    </a:lnTo>
                    <a:lnTo>
                      <a:pt x="258" y="674"/>
                    </a:lnTo>
                    <a:lnTo>
                      <a:pt x="261" y="666"/>
                    </a:lnTo>
                    <a:lnTo>
                      <a:pt x="263" y="657"/>
                    </a:lnTo>
                    <a:lnTo>
                      <a:pt x="320" y="47"/>
                    </a:lnTo>
                    <a:lnTo>
                      <a:pt x="319" y="38"/>
                    </a:lnTo>
                    <a:lnTo>
                      <a:pt x="316" y="30"/>
                    </a:lnTo>
                    <a:lnTo>
                      <a:pt x="313" y="23"/>
                    </a:lnTo>
                    <a:lnTo>
                      <a:pt x="307" y="16"/>
                    </a:lnTo>
                    <a:lnTo>
                      <a:pt x="301" y="11"/>
                    </a:lnTo>
                    <a:lnTo>
                      <a:pt x="293" y="7"/>
                    </a:lnTo>
                    <a:lnTo>
                      <a:pt x="284" y="4"/>
                    </a:lnTo>
                    <a:lnTo>
                      <a:pt x="276" y="4"/>
                    </a:lnTo>
                    <a:close/>
                  </a:path>
                </a:pathLst>
              </a:custGeom>
              <a:solidFill>
                <a:srgbClr val="4C6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09" name="Freeform 196">
                <a:extLst>
                  <a:ext uri="{FF2B5EF4-FFF2-40B4-BE49-F238E27FC236}">
                    <a16:creationId xmlns:a16="http://schemas.microsoft.com/office/drawing/2014/main" id="{4B6854C8-E50B-4DAF-B324-FFA4AE541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843" y="5818194"/>
                <a:ext cx="473083" cy="101600"/>
              </a:xfrm>
              <a:custGeom>
                <a:avLst/>
                <a:gdLst>
                  <a:gd name="T0" fmla="*/ 97 w 896"/>
                  <a:gd name="T1" fmla="*/ 0 h 193"/>
                  <a:gd name="T2" fmla="*/ 78 w 896"/>
                  <a:gd name="T3" fmla="*/ 1 h 193"/>
                  <a:gd name="T4" fmla="*/ 59 w 896"/>
                  <a:gd name="T5" fmla="*/ 7 h 193"/>
                  <a:gd name="T6" fmla="*/ 43 w 896"/>
                  <a:gd name="T7" fmla="*/ 17 h 193"/>
                  <a:gd name="T8" fmla="*/ 29 w 896"/>
                  <a:gd name="T9" fmla="*/ 29 h 193"/>
                  <a:gd name="T10" fmla="*/ 17 w 896"/>
                  <a:gd name="T11" fmla="*/ 43 h 193"/>
                  <a:gd name="T12" fmla="*/ 8 w 896"/>
                  <a:gd name="T13" fmla="*/ 58 h 193"/>
                  <a:gd name="T14" fmla="*/ 2 w 896"/>
                  <a:gd name="T15" fmla="*/ 77 h 193"/>
                  <a:gd name="T16" fmla="*/ 0 w 896"/>
                  <a:gd name="T17" fmla="*/ 96 h 193"/>
                  <a:gd name="T18" fmla="*/ 0 w 896"/>
                  <a:gd name="T19" fmla="*/ 106 h 193"/>
                  <a:gd name="T20" fmla="*/ 4 w 896"/>
                  <a:gd name="T21" fmla="*/ 125 h 193"/>
                  <a:gd name="T22" fmla="*/ 12 w 896"/>
                  <a:gd name="T23" fmla="*/ 143 h 193"/>
                  <a:gd name="T24" fmla="*/ 22 w 896"/>
                  <a:gd name="T25" fmla="*/ 158 h 193"/>
                  <a:gd name="T26" fmla="*/ 35 w 896"/>
                  <a:gd name="T27" fmla="*/ 171 h 193"/>
                  <a:gd name="T28" fmla="*/ 50 w 896"/>
                  <a:gd name="T29" fmla="*/ 181 h 193"/>
                  <a:gd name="T30" fmla="*/ 68 w 896"/>
                  <a:gd name="T31" fmla="*/ 189 h 193"/>
                  <a:gd name="T32" fmla="*/ 87 w 896"/>
                  <a:gd name="T33" fmla="*/ 193 h 193"/>
                  <a:gd name="T34" fmla="*/ 800 w 896"/>
                  <a:gd name="T35" fmla="*/ 193 h 193"/>
                  <a:gd name="T36" fmla="*/ 819 w 896"/>
                  <a:gd name="T37" fmla="*/ 191 h 193"/>
                  <a:gd name="T38" fmla="*/ 837 w 896"/>
                  <a:gd name="T39" fmla="*/ 185 h 193"/>
                  <a:gd name="T40" fmla="*/ 853 w 896"/>
                  <a:gd name="T41" fmla="*/ 176 h 193"/>
                  <a:gd name="T42" fmla="*/ 868 w 896"/>
                  <a:gd name="T43" fmla="*/ 164 h 193"/>
                  <a:gd name="T44" fmla="*/ 880 w 896"/>
                  <a:gd name="T45" fmla="*/ 150 h 193"/>
                  <a:gd name="T46" fmla="*/ 889 w 896"/>
                  <a:gd name="T47" fmla="*/ 134 h 193"/>
                  <a:gd name="T48" fmla="*/ 894 w 896"/>
                  <a:gd name="T49" fmla="*/ 115 h 193"/>
                  <a:gd name="T50" fmla="*/ 896 w 896"/>
                  <a:gd name="T51" fmla="*/ 96 h 193"/>
                  <a:gd name="T52" fmla="*/ 896 w 896"/>
                  <a:gd name="T53" fmla="*/ 87 h 193"/>
                  <a:gd name="T54" fmla="*/ 891 w 896"/>
                  <a:gd name="T55" fmla="*/ 68 h 193"/>
                  <a:gd name="T56" fmla="*/ 884 w 896"/>
                  <a:gd name="T57" fmla="*/ 50 h 193"/>
                  <a:gd name="T58" fmla="*/ 874 w 896"/>
                  <a:gd name="T59" fmla="*/ 35 h 193"/>
                  <a:gd name="T60" fmla="*/ 861 w 896"/>
                  <a:gd name="T61" fmla="*/ 22 h 193"/>
                  <a:gd name="T62" fmla="*/ 845 w 896"/>
                  <a:gd name="T63" fmla="*/ 12 h 193"/>
                  <a:gd name="T64" fmla="*/ 829 w 896"/>
                  <a:gd name="T65" fmla="*/ 4 h 193"/>
                  <a:gd name="T66" fmla="*/ 810 w 896"/>
                  <a:gd name="T67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96" h="193">
                    <a:moveTo>
                      <a:pt x="800" y="0"/>
                    </a:moveTo>
                    <a:lnTo>
                      <a:pt x="97" y="0"/>
                    </a:lnTo>
                    <a:lnTo>
                      <a:pt x="87" y="0"/>
                    </a:lnTo>
                    <a:lnTo>
                      <a:pt x="78" y="1"/>
                    </a:lnTo>
                    <a:lnTo>
                      <a:pt x="68" y="4"/>
                    </a:lnTo>
                    <a:lnTo>
                      <a:pt x="59" y="7"/>
                    </a:lnTo>
                    <a:lnTo>
                      <a:pt x="50" y="12"/>
                    </a:lnTo>
                    <a:lnTo>
                      <a:pt x="43" y="17"/>
                    </a:lnTo>
                    <a:lnTo>
                      <a:pt x="35" y="22"/>
                    </a:lnTo>
                    <a:lnTo>
                      <a:pt x="29" y="29"/>
                    </a:lnTo>
                    <a:lnTo>
                      <a:pt x="22" y="35"/>
                    </a:lnTo>
                    <a:lnTo>
                      <a:pt x="17" y="43"/>
                    </a:lnTo>
                    <a:lnTo>
                      <a:pt x="12" y="50"/>
                    </a:lnTo>
                    <a:lnTo>
                      <a:pt x="8" y="58"/>
                    </a:lnTo>
                    <a:lnTo>
                      <a:pt x="4" y="68"/>
                    </a:lnTo>
                    <a:lnTo>
                      <a:pt x="2" y="77"/>
                    </a:lnTo>
                    <a:lnTo>
                      <a:pt x="0" y="87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0" y="106"/>
                    </a:lnTo>
                    <a:lnTo>
                      <a:pt x="2" y="115"/>
                    </a:lnTo>
                    <a:lnTo>
                      <a:pt x="4" y="125"/>
                    </a:lnTo>
                    <a:lnTo>
                      <a:pt x="8" y="134"/>
                    </a:lnTo>
                    <a:lnTo>
                      <a:pt x="12" y="143"/>
                    </a:lnTo>
                    <a:lnTo>
                      <a:pt x="17" y="150"/>
                    </a:lnTo>
                    <a:lnTo>
                      <a:pt x="22" y="158"/>
                    </a:lnTo>
                    <a:lnTo>
                      <a:pt x="29" y="164"/>
                    </a:lnTo>
                    <a:lnTo>
                      <a:pt x="35" y="171"/>
                    </a:lnTo>
                    <a:lnTo>
                      <a:pt x="43" y="176"/>
                    </a:lnTo>
                    <a:lnTo>
                      <a:pt x="50" y="181"/>
                    </a:lnTo>
                    <a:lnTo>
                      <a:pt x="59" y="185"/>
                    </a:lnTo>
                    <a:lnTo>
                      <a:pt x="68" y="189"/>
                    </a:lnTo>
                    <a:lnTo>
                      <a:pt x="78" y="191"/>
                    </a:lnTo>
                    <a:lnTo>
                      <a:pt x="87" y="193"/>
                    </a:lnTo>
                    <a:lnTo>
                      <a:pt x="97" y="193"/>
                    </a:lnTo>
                    <a:lnTo>
                      <a:pt x="800" y="193"/>
                    </a:lnTo>
                    <a:lnTo>
                      <a:pt x="810" y="193"/>
                    </a:lnTo>
                    <a:lnTo>
                      <a:pt x="819" y="191"/>
                    </a:lnTo>
                    <a:lnTo>
                      <a:pt x="829" y="189"/>
                    </a:lnTo>
                    <a:lnTo>
                      <a:pt x="837" y="185"/>
                    </a:lnTo>
                    <a:lnTo>
                      <a:pt x="845" y="181"/>
                    </a:lnTo>
                    <a:lnTo>
                      <a:pt x="853" y="176"/>
                    </a:lnTo>
                    <a:lnTo>
                      <a:pt x="861" y="171"/>
                    </a:lnTo>
                    <a:lnTo>
                      <a:pt x="868" y="164"/>
                    </a:lnTo>
                    <a:lnTo>
                      <a:pt x="874" y="158"/>
                    </a:lnTo>
                    <a:lnTo>
                      <a:pt x="880" y="150"/>
                    </a:lnTo>
                    <a:lnTo>
                      <a:pt x="884" y="143"/>
                    </a:lnTo>
                    <a:lnTo>
                      <a:pt x="889" y="134"/>
                    </a:lnTo>
                    <a:lnTo>
                      <a:pt x="891" y="125"/>
                    </a:lnTo>
                    <a:lnTo>
                      <a:pt x="894" y="115"/>
                    </a:lnTo>
                    <a:lnTo>
                      <a:pt x="896" y="106"/>
                    </a:lnTo>
                    <a:lnTo>
                      <a:pt x="896" y="96"/>
                    </a:lnTo>
                    <a:lnTo>
                      <a:pt x="896" y="96"/>
                    </a:lnTo>
                    <a:lnTo>
                      <a:pt x="896" y="87"/>
                    </a:lnTo>
                    <a:lnTo>
                      <a:pt x="894" y="77"/>
                    </a:lnTo>
                    <a:lnTo>
                      <a:pt x="891" y="68"/>
                    </a:lnTo>
                    <a:lnTo>
                      <a:pt x="889" y="58"/>
                    </a:lnTo>
                    <a:lnTo>
                      <a:pt x="884" y="50"/>
                    </a:lnTo>
                    <a:lnTo>
                      <a:pt x="880" y="43"/>
                    </a:lnTo>
                    <a:lnTo>
                      <a:pt x="874" y="35"/>
                    </a:lnTo>
                    <a:lnTo>
                      <a:pt x="868" y="29"/>
                    </a:lnTo>
                    <a:lnTo>
                      <a:pt x="861" y="22"/>
                    </a:lnTo>
                    <a:lnTo>
                      <a:pt x="853" y="17"/>
                    </a:lnTo>
                    <a:lnTo>
                      <a:pt x="845" y="12"/>
                    </a:lnTo>
                    <a:lnTo>
                      <a:pt x="837" y="7"/>
                    </a:lnTo>
                    <a:lnTo>
                      <a:pt x="829" y="4"/>
                    </a:lnTo>
                    <a:lnTo>
                      <a:pt x="819" y="1"/>
                    </a:lnTo>
                    <a:lnTo>
                      <a:pt x="810" y="0"/>
                    </a:lnTo>
                    <a:lnTo>
                      <a:pt x="800" y="0"/>
                    </a:lnTo>
                    <a:close/>
                  </a:path>
                </a:pathLst>
              </a:custGeom>
              <a:solidFill>
                <a:srgbClr val="CC74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10" name="Freeform 197">
                <a:extLst>
                  <a:ext uri="{FF2B5EF4-FFF2-40B4-BE49-F238E27FC236}">
                    <a16:creationId xmlns:a16="http://schemas.microsoft.com/office/drawing/2014/main" id="{84C9AC61-A0EB-4703-8A72-347950203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9324" y="5399094"/>
                <a:ext cx="101602" cy="520701"/>
              </a:xfrm>
              <a:custGeom>
                <a:avLst/>
                <a:gdLst>
                  <a:gd name="T0" fmla="*/ 193 w 193"/>
                  <a:gd name="T1" fmla="*/ 96 h 985"/>
                  <a:gd name="T2" fmla="*/ 191 w 193"/>
                  <a:gd name="T3" fmla="*/ 77 h 985"/>
                  <a:gd name="T4" fmla="*/ 186 w 193"/>
                  <a:gd name="T5" fmla="*/ 59 h 985"/>
                  <a:gd name="T6" fmla="*/ 177 w 193"/>
                  <a:gd name="T7" fmla="*/ 43 h 985"/>
                  <a:gd name="T8" fmla="*/ 165 w 193"/>
                  <a:gd name="T9" fmla="*/ 28 h 985"/>
                  <a:gd name="T10" fmla="*/ 150 w 193"/>
                  <a:gd name="T11" fmla="*/ 16 h 985"/>
                  <a:gd name="T12" fmla="*/ 134 w 193"/>
                  <a:gd name="T13" fmla="*/ 7 h 985"/>
                  <a:gd name="T14" fmla="*/ 116 w 193"/>
                  <a:gd name="T15" fmla="*/ 2 h 985"/>
                  <a:gd name="T16" fmla="*/ 97 w 193"/>
                  <a:gd name="T17" fmla="*/ 0 h 985"/>
                  <a:gd name="T18" fmla="*/ 86 w 193"/>
                  <a:gd name="T19" fmla="*/ 0 h 985"/>
                  <a:gd name="T20" fmla="*/ 68 w 193"/>
                  <a:gd name="T21" fmla="*/ 5 h 985"/>
                  <a:gd name="T22" fmla="*/ 51 w 193"/>
                  <a:gd name="T23" fmla="*/ 12 h 985"/>
                  <a:gd name="T24" fmla="*/ 35 w 193"/>
                  <a:gd name="T25" fmla="*/ 21 h 985"/>
                  <a:gd name="T26" fmla="*/ 22 w 193"/>
                  <a:gd name="T27" fmla="*/ 35 h 985"/>
                  <a:gd name="T28" fmla="*/ 11 w 193"/>
                  <a:gd name="T29" fmla="*/ 50 h 985"/>
                  <a:gd name="T30" fmla="*/ 4 w 193"/>
                  <a:gd name="T31" fmla="*/ 67 h 985"/>
                  <a:gd name="T32" fmla="*/ 1 w 193"/>
                  <a:gd name="T33" fmla="*/ 86 h 985"/>
                  <a:gd name="T34" fmla="*/ 0 w 193"/>
                  <a:gd name="T35" fmla="*/ 888 h 985"/>
                  <a:gd name="T36" fmla="*/ 2 w 193"/>
                  <a:gd name="T37" fmla="*/ 907 h 985"/>
                  <a:gd name="T38" fmla="*/ 8 w 193"/>
                  <a:gd name="T39" fmla="*/ 926 h 985"/>
                  <a:gd name="T40" fmla="*/ 16 w 193"/>
                  <a:gd name="T41" fmla="*/ 942 h 985"/>
                  <a:gd name="T42" fmla="*/ 28 w 193"/>
                  <a:gd name="T43" fmla="*/ 956 h 985"/>
                  <a:gd name="T44" fmla="*/ 42 w 193"/>
                  <a:gd name="T45" fmla="*/ 968 h 985"/>
                  <a:gd name="T46" fmla="*/ 59 w 193"/>
                  <a:gd name="T47" fmla="*/ 977 h 985"/>
                  <a:gd name="T48" fmla="*/ 77 w 193"/>
                  <a:gd name="T49" fmla="*/ 983 h 985"/>
                  <a:gd name="T50" fmla="*/ 97 w 193"/>
                  <a:gd name="T51" fmla="*/ 985 h 985"/>
                  <a:gd name="T52" fmla="*/ 107 w 193"/>
                  <a:gd name="T53" fmla="*/ 985 h 985"/>
                  <a:gd name="T54" fmla="*/ 126 w 193"/>
                  <a:gd name="T55" fmla="*/ 981 h 985"/>
                  <a:gd name="T56" fmla="*/ 142 w 193"/>
                  <a:gd name="T57" fmla="*/ 973 h 985"/>
                  <a:gd name="T58" fmla="*/ 158 w 193"/>
                  <a:gd name="T59" fmla="*/ 963 h 985"/>
                  <a:gd name="T60" fmla="*/ 171 w 193"/>
                  <a:gd name="T61" fmla="*/ 950 h 985"/>
                  <a:gd name="T62" fmla="*/ 181 w 193"/>
                  <a:gd name="T63" fmla="*/ 935 h 985"/>
                  <a:gd name="T64" fmla="*/ 188 w 193"/>
                  <a:gd name="T65" fmla="*/ 917 h 985"/>
                  <a:gd name="T66" fmla="*/ 193 w 193"/>
                  <a:gd name="T67" fmla="*/ 898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3" h="985">
                    <a:moveTo>
                      <a:pt x="193" y="888"/>
                    </a:moveTo>
                    <a:lnTo>
                      <a:pt x="193" y="96"/>
                    </a:lnTo>
                    <a:lnTo>
                      <a:pt x="193" y="86"/>
                    </a:lnTo>
                    <a:lnTo>
                      <a:pt x="191" y="77"/>
                    </a:lnTo>
                    <a:lnTo>
                      <a:pt x="188" y="67"/>
                    </a:lnTo>
                    <a:lnTo>
                      <a:pt x="186" y="59"/>
                    </a:lnTo>
                    <a:lnTo>
                      <a:pt x="181" y="50"/>
                    </a:lnTo>
                    <a:lnTo>
                      <a:pt x="177" y="43"/>
                    </a:lnTo>
                    <a:lnTo>
                      <a:pt x="171" y="35"/>
                    </a:lnTo>
                    <a:lnTo>
                      <a:pt x="165" y="28"/>
                    </a:lnTo>
                    <a:lnTo>
                      <a:pt x="158" y="21"/>
                    </a:lnTo>
                    <a:lnTo>
                      <a:pt x="150" y="16"/>
                    </a:lnTo>
                    <a:lnTo>
                      <a:pt x="142" y="12"/>
                    </a:lnTo>
                    <a:lnTo>
                      <a:pt x="134" y="7"/>
                    </a:lnTo>
                    <a:lnTo>
                      <a:pt x="126" y="5"/>
                    </a:lnTo>
                    <a:lnTo>
                      <a:pt x="116" y="2"/>
                    </a:lnTo>
                    <a:lnTo>
                      <a:pt x="107" y="0"/>
                    </a:lnTo>
                    <a:lnTo>
                      <a:pt x="97" y="0"/>
                    </a:lnTo>
                    <a:lnTo>
                      <a:pt x="97" y="0"/>
                    </a:lnTo>
                    <a:lnTo>
                      <a:pt x="86" y="0"/>
                    </a:lnTo>
                    <a:lnTo>
                      <a:pt x="77" y="2"/>
                    </a:lnTo>
                    <a:lnTo>
                      <a:pt x="68" y="5"/>
                    </a:lnTo>
                    <a:lnTo>
                      <a:pt x="59" y="7"/>
                    </a:lnTo>
                    <a:lnTo>
                      <a:pt x="51" y="12"/>
                    </a:lnTo>
                    <a:lnTo>
                      <a:pt x="42" y="16"/>
                    </a:lnTo>
                    <a:lnTo>
                      <a:pt x="35" y="21"/>
                    </a:lnTo>
                    <a:lnTo>
                      <a:pt x="28" y="28"/>
                    </a:lnTo>
                    <a:lnTo>
                      <a:pt x="22" y="35"/>
                    </a:lnTo>
                    <a:lnTo>
                      <a:pt x="16" y="43"/>
                    </a:lnTo>
                    <a:lnTo>
                      <a:pt x="11" y="50"/>
                    </a:lnTo>
                    <a:lnTo>
                      <a:pt x="8" y="59"/>
                    </a:lnTo>
                    <a:lnTo>
                      <a:pt x="4" y="67"/>
                    </a:lnTo>
                    <a:lnTo>
                      <a:pt x="2" y="77"/>
                    </a:lnTo>
                    <a:lnTo>
                      <a:pt x="1" y="86"/>
                    </a:lnTo>
                    <a:lnTo>
                      <a:pt x="0" y="96"/>
                    </a:lnTo>
                    <a:lnTo>
                      <a:pt x="0" y="888"/>
                    </a:lnTo>
                    <a:lnTo>
                      <a:pt x="1" y="898"/>
                    </a:lnTo>
                    <a:lnTo>
                      <a:pt x="2" y="907"/>
                    </a:lnTo>
                    <a:lnTo>
                      <a:pt x="4" y="917"/>
                    </a:lnTo>
                    <a:lnTo>
                      <a:pt x="8" y="926"/>
                    </a:lnTo>
                    <a:lnTo>
                      <a:pt x="11" y="935"/>
                    </a:lnTo>
                    <a:lnTo>
                      <a:pt x="16" y="942"/>
                    </a:lnTo>
                    <a:lnTo>
                      <a:pt x="22" y="950"/>
                    </a:lnTo>
                    <a:lnTo>
                      <a:pt x="28" y="956"/>
                    </a:lnTo>
                    <a:lnTo>
                      <a:pt x="35" y="963"/>
                    </a:lnTo>
                    <a:lnTo>
                      <a:pt x="42" y="968"/>
                    </a:lnTo>
                    <a:lnTo>
                      <a:pt x="51" y="973"/>
                    </a:lnTo>
                    <a:lnTo>
                      <a:pt x="59" y="977"/>
                    </a:lnTo>
                    <a:lnTo>
                      <a:pt x="68" y="981"/>
                    </a:lnTo>
                    <a:lnTo>
                      <a:pt x="77" y="983"/>
                    </a:lnTo>
                    <a:lnTo>
                      <a:pt x="86" y="985"/>
                    </a:lnTo>
                    <a:lnTo>
                      <a:pt x="97" y="985"/>
                    </a:lnTo>
                    <a:lnTo>
                      <a:pt x="97" y="985"/>
                    </a:lnTo>
                    <a:lnTo>
                      <a:pt x="107" y="985"/>
                    </a:lnTo>
                    <a:lnTo>
                      <a:pt x="116" y="983"/>
                    </a:lnTo>
                    <a:lnTo>
                      <a:pt x="126" y="981"/>
                    </a:lnTo>
                    <a:lnTo>
                      <a:pt x="134" y="977"/>
                    </a:lnTo>
                    <a:lnTo>
                      <a:pt x="142" y="973"/>
                    </a:lnTo>
                    <a:lnTo>
                      <a:pt x="150" y="968"/>
                    </a:lnTo>
                    <a:lnTo>
                      <a:pt x="158" y="963"/>
                    </a:lnTo>
                    <a:lnTo>
                      <a:pt x="165" y="956"/>
                    </a:lnTo>
                    <a:lnTo>
                      <a:pt x="171" y="950"/>
                    </a:lnTo>
                    <a:lnTo>
                      <a:pt x="177" y="942"/>
                    </a:lnTo>
                    <a:lnTo>
                      <a:pt x="181" y="935"/>
                    </a:lnTo>
                    <a:lnTo>
                      <a:pt x="186" y="926"/>
                    </a:lnTo>
                    <a:lnTo>
                      <a:pt x="188" y="917"/>
                    </a:lnTo>
                    <a:lnTo>
                      <a:pt x="191" y="907"/>
                    </a:lnTo>
                    <a:lnTo>
                      <a:pt x="193" y="898"/>
                    </a:lnTo>
                    <a:lnTo>
                      <a:pt x="193" y="888"/>
                    </a:lnTo>
                    <a:close/>
                  </a:path>
                </a:pathLst>
              </a:custGeom>
              <a:solidFill>
                <a:srgbClr val="FC8D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11" name="Rectangle 198">
                <a:extLst>
                  <a:ext uri="{FF2B5EF4-FFF2-40B4-BE49-F238E27FC236}">
                    <a16:creationId xmlns:a16="http://schemas.microsoft.com/office/drawing/2014/main" id="{C20AF466-FD9E-4828-83C1-6F49A222E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6921" y="5864232"/>
                <a:ext cx="34926" cy="288925"/>
              </a:xfrm>
              <a:prstGeom prst="rect">
                <a:avLst/>
              </a:prstGeom>
              <a:solidFill>
                <a:srgbClr val="CC74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12" name="Freeform 199">
                <a:extLst>
                  <a:ext uri="{FF2B5EF4-FFF2-40B4-BE49-F238E27FC236}">
                    <a16:creationId xmlns:a16="http://schemas.microsoft.com/office/drawing/2014/main" id="{F3A9DAC7-8FAC-40D5-B4D2-06AF4573B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631" y="6121407"/>
                <a:ext cx="317505" cy="92075"/>
              </a:xfrm>
              <a:custGeom>
                <a:avLst/>
                <a:gdLst>
                  <a:gd name="T0" fmla="*/ 598 w 598"/>
                  <a:gd name="T1" fmla="*/ 175 h 175"/>
                  <a:gd name="T2" fmla="*/ 588 w 598"/>
                  <a:gd name="T3" fmla="*/ 159 h 175"/>
                  <a:gd name="T4" fmla="*/ 577 w 598"/>
                  <a:gd name="T5" fmla="*/ 142 h 175"/>
                  <a:gd name="T6" fmla="*/ 565 w 598"/>
                  <a:gd name="T7" fmla="*/ 127 h 175"/>
                  <a:gd name="T8" fmla="*/ 552 w 598"/>
                  <a:gd name="T9" fmla="*/ 112 h 175"/>
                  <a:gd name="T10" fmla="*/ 539 w 598"/>
                  <a:gd name="T11" fmla="*/ 98 h 175"/>
                  <a:gd name="T12" fmla="*/ 525 w 598"/>
                  <a:gd name="T13" fmla="*/ 85 h 175"/>
                  <a:gd name="T14" fmla="*/ 510 w 598"/>
                  <a:gd name="T15" fmla="*/ 72 h 175"/>
                  <a:gd name="T16" fmla="*/ 494 w 598"/>
                  <a:gd name="T17" fmla="*/ 60 h 175"/>
                  <a:gd name="T18" fmla="*/ 473 w 598"/>
                  <a:gd name="T19" fmla="*/ 47 h 175"/>
                  <a:gd name="T20" fmla="*/ 450 w 598"/>
                  <a:gd name="T21" fmla="*/ 35 h 175"/>
                  <a:gd name="T22" fmla="*/ 426 w 598"/>
                  <a:gd name="T23" fmla="*/ 24 h 175"/>
                  <a:gd name="T24" fmla="*/ 403 w 598"/>
                  <a:gd name="T25" fmla="*/ 16 h 175"/>
                  <a:gd name="T26" fmla="*/ 378 w 598"/>
                  <a:gd name="T27" fmla="*/ 9 h 175"/>
                  <a:gd name="T28" fmla="*/ 353 w 598"/>
                  <a:gd name="T29" fmla="*/ 4 h 175"/>
                  <a:gd name="T30" fmla="*/ 325 w 598"/>
                  <a:gd name="T31" fmla="*/ 1 h 175"/>
                  <a:gd name="T32" fmla="*/ 299 w 598"/>
                  <a:gd name="T33" fmla="*/ 0 h 175"/>
                  <a:gd name="T34" fmla="*/ 272 w 598"/>
                  <a:gd name="T35" fmla="*/ 1 h 175"/>
                  <a:gd name="T36" fmla="*/ 246 w 598"/>
                  <a:gd name="T37" fmla="*/ 4 h 175"/>
                  <a:gd name="T38" fmla="*/ 221 w 598"/>
                  <a:gd name="T39" fmla="*/ 9 h 175"/>
                  <a:gd name="T40" fmla="*/ 196 w 598"/>
                  <a:gd name="T41" fmla="*/ 16 h 175"/>
                  <a:gd name="T42" fmla="*/ 171 w 598"/>
                  <a:gd name="T43" fmla="*/ 24 h 175"/>
                  <a:gd name="T44" fmla="*/ 148 w 598"/>
                  <a:gd name="T45" fmla="*/ 35 h 175"/>
                  <a:gd name="T46" fmla="*/ 126 w 598"/>
                  <a:gd name="T47" fmla="*/ 47 h 175"/>
                  <a:gd name="T48" fmla="*/ 105 w 598"/>
                  <a:gd name="T49" fmla="*/ 60 h 175"/>
                  <a:gd name="T50" fmla="*/ 89 w 598"/>
                  <a:gd name="T51" fmla="*/ 72 h 175"/>
                  <a:gd name="T52" fmla="*/ 74 w 598"/>
                  <a:gd name="T53" fmla="*/ 85 h 175"/>
                  <a:gd name="T54" fmla="*/ 59 w 598"/>
                  <a:gd name="T55" fmla="*/ 98 h 175"/>
                  <a:gd name="T56" fmla="*/ 46 w 598"/>
                  <a:gd name="T57" fmla="*/ 112 h 175"/>
                  <a:gd name="T58" fmla="*/ 33 w 598"/>
                  <a:gd name="T59" fmla="*/ 127 h 175"/>
                  <a:gd name="T60" fmla="*/ 21 w 598"/>
                  <a:gd name="T61" fmla="*/ 142 h 175"/>
                  <a:gd name="T62" fmla="*/ 11 w 598"/>
                  <a:gd name="T63" fmla="*/ 159 h 175"/>
                  <a:gd name="T64" fmla="*/ 0 w 598"/>
                  <a:gd name="T65" fmla="*/ 175 h 175"/>
                  <a:gd name="T66" fmla="*/ 74 w 598"/>
                  <a:gd name="T67" fmla="*/ 175 h 175"/>
                  <a:gd name="T68" fmla="*/ 88 w 598"/>
                  <a:gd name="T69" fmla="*/ 158 h 175"/>
                  <a:gd name="T70" fmla="*/ 105 w 598"/>
                  <a:gd name="T71" fmla="*/ 141 h 175"/>
                  <a:gd name="T72" fmla="*/ 121 w 598"/>
                  <a:gd name="T73" fmla="*/ 125 h 175"/>
                  <a:gd name="T74" fmla="*/ 140 w 598"/>
                  <a:gd name="T75" fmla="*/ 111 h 175"/>
                  <a:gd name="T76" fmla="*/ 157 w 598"/>
                  <a:gd name="T77" fmla="*/ 101 h 175"/>
                  <a:gd name="T78" fmla="*/ 176 w 598"/>
                  <a:gd name="T79" fmla="*/ 90 h 175"/>
                  <a:gd name="T80" fmla="*/ 195 w 598"/>
                  <a:gd name="T81" fmla="*/ 82 h 175"/>
                  <a:gd name="T82" fmla="*/ 214 w 598"/>
                  <a:gd name="T83" fmla="*/ 74 h 175"/>
                  <a:gd name="T84" fmla="*/ 235 w 598"/>
                  <a:gd name="T85" fmla="*/ 68 h 175"/>
                  <a:gd name="T86" fmla="*/ 255 w 598"/>
                  <a:gd name="T87" fmla="*/ 65 h 175"/>
                  <a:gd name="T88" fmla="*/ 277 w 598"/>
                  <a:gd name="T89" fmla="*/ 62 h 175"/>
                  <a:gd name="T90" fmla="*/ 299 w 598"/>
                  <a:gd name="T91" fmla="*/ 61 h 175"/>
                  <a:gd name="T92" fmla="*/ 321 w 598"/>
                  <a:gd name="T93" fmla="*/ 62 h 175"/>
                  <a:gd name="T94" fmla="*/ 343 w 598"/>
                  <a:gd name="T95" fmla="*/ 65 h 175"/>
                  <a:gd name="T96" fmla="*/ 364 w 598"/>
                  <a:gd name="T97" fmla="*/ 68 h 175"/>
                  <a:gd name="T98" fmla="*/ 384 w 598"/>
                  <a:gd name="T99" fmla="*/ 74 h 175"/>
                  <a:gd name="T100" fmla="*/ 404 w 598"/>
                  <a:gd name="T101" fmla="*/ 82 h 175"/>
                  <a:gd name="T102" fmla="*/ 423 w 598"/>
                  <a:gd name="T103" fmla="*/ 90 h 175"/>
                  <a:gd name="T104" fmla="*/ 441 w 598"/>
                  <a:gd name="T105" fmla="*/ 101 h 175"/>
                  <a:gd name="T106" fmla="*/ 459 w 598"/>
                  <a:gd name="T107" fmla="*/ 111 h 175"/>
                  <a:gd name="T108" fmla="*/ 478 w 598"/>
                  <a:gd name="T109" fmla="*/ 125 h 175"/>
                  <a:gd name="T110" fmla="*/ 494 w 598"/>
                  <a:gd name="T111" fmla="*/ 141 h 175"/>
                  <a:gd name="T112" fmla="*/ 511 w 598"/>
                  <a:gd name="T113" fmla="*/ 158 h 175"/>
                  <a:gd name="T114" fmla="*/ 525 w 598"/>
                  <a:gd name="T115" fmla="*/ 175 h 175"/>
                  <a:gd name="T116" fmla="*/ 598 w 598"/>
                  <a:gd name="T117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98" h="175">
                    <a:moveTo>
                      <a:pt x="598" y="175"/>
                    </a:moveTo>
                    <a:lnTo>
                      <a:pt x="588" y="159"/>
                    </a:lnTo>
                    <a:lnTo>
                      <a:pt x="577" y="142"/>
                    </a:lnTo>
                    <a:lnTo>
                      <a:pt x="565" y="127"/>
                    </a:lnTo>
                    <a:lnTo>
                      <a:pt x="552" y="112"/>
                    </a:lnTo>
                    <a:lnTo>
                      <a:pt x="539" y="98"/>
                    </a:lnTo>
                    <a:lnTo>
                      <a:pt x="525" y="85"/>
                    </a:lnTo>
                    <a:lnTo>
                      <a:pt x="510" y="72"/>
                    </a:lnTo>
                    <a:lnTo>
                      <a:pt x="494" y="60"/>
                    </a:lnTo>
                    <a:lnTo>
                      <a:pt x="473" y="47"/>
                    </a:lnTo>
                    <a:lnTo>
                      <a:pt x="450" y="35"/>
                    </a:lnTo>
                    <a:lnTo>
                      <a:pt x="426" y="24"/>
                    </a:lnTo>
                    <a:lnTo>
                      <a:pt x="403" y="16"/>
                    </a:lnTo>
                    <a:lnTo>
                      <a:pt x="378" y="9"/>
                    </a:lnTo>
                    <a:lnTo>
                      <a:pt x="353" y="4"/>
                    </a:lnTo>
                    <a:lnTo>
                      <a:pt x="325" y="1"/>
                    </a:lnTo>
                    <a:lnTo>
                      <a:pt x="299" y="0"/>
                    </a:lnTo>
                    <a:lnTo>
                      <a:pt x="272" y="1"/>
                    </a:lnTo>
                    <a:lnTo>
                      <a:pt x="246" y="4"/>
                    </a:lnTo>
                    <a:lnTo>
                      <a:pt x="221" y="9"/>
                    </a:lnTo>
                    <a:lnTo>
                      <a:pt x="196" y="16"/>
                    </a:lnTo>
                    <a:lnTo>
                      <a:pt x="171" y="24"/>
                    </a:lnTo>
                    <a:lnTo>
                      <a:pt x="148" y="35"/>
                    </a:lnTo>
                    <a:lnTo>
                      <a:pt x="126" y="47"/>
                    </a:lnTo>
                    <a:lnTo>
                      <a:pt x="105" y="60"/>
                    </a:lnTo>
                    <a:lnTo>
                      <a:pt x="89" y="72"/>
                    </a:lnTo>
                    <a:lnTo>
                      <a:pt x="74" y="85"/>
                    </a:lnTo>
                    <a:lnTo>
                      <a:pt x="59" y="98"/>
                    </a:lnTo>
                    <a:lnTo>
                      <a:pt x="46" y="112"/>
                    </a:lnTo>
                    <a:lnTo>
                      <a:pt x="33" y="127"/>
                    </a:lnTo>
                    <a:lnTo>
                      <a:pt x="21" y="142"/>
                    </a:lnTo>
                    <a:lnTo>
                      <a:pt x="11" y="159"/>
                    </a:lnTo>
                    <a:lnTo>
                      <a:pt x="0" y="175"/>
                    </a:lnTo>
                    <a:lnTo>
                      <a:pt x="74" y="175"/>
                    </a:lnTo>
                    <a:lnTo>
                      <a:pt x="88" y="158"/>
                    </a:lnTo>
                    <a:lnTo>
                      <a:pt x="105" y="141"/>
                    </a:lnTo>
                    <a:lnTo>
                      <a:pt x="121" y="125"/>
                    </a:lnTo>
                    <a:lnTo>
                      <a:pt x="140" y="111"/>
                    </a:lnTo>
                    <a:lnTo>
                      <a:pt x="157" y="101"/>
                    </a:lnTo>
                    <a:lnTo>
                      <a:pt x="176" y="90"/>
                    </a:lnTo>
                    <a:lnTo>
                      <a:pt x="195" y="82"/>
                    </a:lnTo>
                    <a:lnTo>
                      <a:pt x="214" y="74"/>
                    </a:lnTo>
                    <a:lnTo>
                      <a:pt x="235" y="68"/>
                    </a:lnTo>
                    <a:lnTo>
                      <a:pt x="255" y="65"/>
                    </a:lnTo>
                    <a:lnTo>
                      <a:pt x="277" y="62"/>
                    </a:lnTo>
                    <a:lnTo>
                      <a:pt x="299" y="61"/>
                    </a:lnTo>
                    <a:lnTo>
                      <a:pt x="321" y="62"/>
                    </a:lnTo>
                    <a:lnTo>
                      <a:pt x="343" y="65"/>
                    </a:lnTo>
                    <a:lnTo>
                      <a:pt x="364" y="68"/>
                    </a:lnTo>
                    <a:lnTo>
                      <a:pt x="384" y="74"/>
                    </a:lnTo>
                    <a:lnTo>
                      <a:pt x="404" y="82"/>
                    </a:lnTo>
                    <a:lnTo>
                      <a:pt x="423" y="90"/>
                    </a:lnTo>
                    <a:lnTo>
                      <a:pt x="441" y="101"/>
                    </a:lnTo>
                    <a:lnTo>
                      <a:pt x="459" y="111"/>
                    </a:lnTo>
                    <a:lnTo>
                      <a:pt x="478" y="125"/>
                    </a:lnTo>
                    <a:lnTo>
                      <a:pt x="494" y="141"/>
                    </a:lnTo>
                    <a:lnTo>
                      <a:pt x="511" y="158"/>
                    </a:lnTo>
                    <a:lnTo>
                      <a:pt x="525" y="175"/>
                    </a:lnTo>
                    <a:lnTo>
                      <a:pt x="598" y="175"/>
                    </a:lnTo>
                    <a:close/>
                  </a:path>
                </a:pathLst>
              </a:custGeom>
              <a:solidFill>
                <a:srgbClr val="CC74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13" name="Freeform 200">
                <a:extLst>
                  <a:ext uri="{FF2B5EF4-FFF2-40B4-BE49-F238E27FC236}">
                    <a16:creationId xmlns:a16="http://schemas.microsoft.com/office/drawing/2014/main" id="{390DB67E-2DF6-4B71-963C-E9DAD4109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2782" y="5159381"/>
                <a:ext cx="114302" cy="141288"/>
              </a:xfrm>
              <a:custGeom>
                <a:avLst/>
                <a:gdLst>
                  <a:gd name="T0" fmla="*/ 215 w 215"/>
                  <a:gd name="T1" fmla="*/ 83 h 266"/>
                  <a:gd name="T2" fmla="*/ 193 w 215"/>
                  <a:gd name="T3" fmla="*/ 0 h 266"/>
                  <a:gd name="T4" fmla="*/ 0 w 215"/>
                  <a:gd name="T5" fmla="*/ 221 h 266"/>
                  <a:gd name="T6" fmla="*/ 5 w 215"/>
                  <a:gd name="T7" fmla="*/ 266 h 266"/>
                  <a:gd name="T8" fmla="*/ 215 w 215"/>
                  <a:gd name="T9" fmla="*/ 83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266">
                    <a:moveTo>
                      <a:pt x="215" y="83"/>
                    </a:moveTo>
                    <a:lnTo>
                      <a:pt x="193" y="0"/>
                    </a:lnTo>
                    <a:lnTo>
                      <a:pt x="0" y="221"/>
                    </a:lnTo>
                    <a:lnTo>
                      <a:pt x="5" y="266"/>
                    </a:lnTo>
                    <a:lnTo>
                      <a:pt x="215" y="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14" name="Freeform 201">
                <a:extLst>
                  <a:ext uri="{FF2B5EF4-FFF2-40B4-BE49-F238E27FC236}">
                    <a16:creationId xmlns:a16="http://schemas.microsoft.com/office/drawing/2014/main" id="{8B9582E2-2835-4518-8350-17F1C993C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545" y="5180019"/>
                <a:ext cx="115889" cy="136525"/>
              </a:xfrm>
              <a:custGeom>
                <a:avLst/>
                <a:gdLst>
                  <a:gd name="T0" fmla="*/ 220 w 220"/>
                  <a:gd name="T1" fmla="*/ 84 h 258"/>
                  <a:gd name="T2" fmla="*/ 197 w 220"/>
                  <a:gd name="T3" fmla="*/ 0 h 258"/>
                  <a:gd name="T4" fmla="*/ 0 w 220"/>
                  <a:gd name="T5" fmla="*/ 227 h 258"/>
                  <a:gd name="T6" fmla="*/ 3 w 220"/>
                  <a:gd name="T7" fmla="*/ 258 h 258"/>
                  <a:gd name="T8" fmla="*/ 220 w 220"/>
                  <a:gd name="T9" fmla="*/ 84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0" h="258">
                    <a:moveTo>
                      <a:pt x="220" y="84"/>
                    </a:moveTo>
                    <a:lnTo>
                      <a:pt x="197" y="0"/>
                    </a:lnTo>
                    <a:lnTo>
                      <a:pt x="0" y="227"/>
                    </a:lnTo>
                    <a:lnTo>
                      <a:pt x="3" y="258"/>
                    </a:lnTo>
                    <a:lnTo>
                      <a:pt x="220" y="84"/>
                    </a:lnTo>
                    <a:close/>
                  </a:path>
                </a:pathLst>
              </a:custGeom>
              <a:solidFill>
                <a:srgbClr val="4C6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15" name="Freeform 202">
                <a:extLst>
                  <a:ext uri="{FF2B5EF4-FFF2-40B4-BE49-F238E27FC236}">
                    <a16:creationId xmlns:a16="http://schemas.microsoft.com/office/drawing/2014/main" id="{640D3882-6A16-4C91-BCB9-27FB9435B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831" y="4891094"/>
                <a:ext cx="236541" cy="292100"/>
              </a:xfrm>
              <a:custGeom>
                <a:avLst/>
                <a:gdLst>
                  <a:gd name="T0" fmla="*/ 86 w 446"/>
                  <a:gd name="T1" fmla="*/ 538 h 552"/>
                  <a:gd name="T2" fmla="*/ 59 w 446"/>
                  <a:gd name="T3" fmla="*/ 517 h 552"/>
                  <a:gd name="T4" fmla="*/ 38 w 446"/>
                  <a:gd name="T5" fmla="*/ 486 h 552"/>
                  <a:gd name="T6" fmla="*/ 21 w 446"/>
                  <a:gd name="T7" fmla="*/ 448 h 552"/>
                  <a:gd name="T8" fmla="*/ 9 w 446"/>
                  <a:gd name="T9" fmla="*/ 401 h 552"/>
                  <a:gd name="T10" fmla="*/ 2 w 446"/>
                  <a:gd name="T11" fmla="*/ 352 h 552"/>
                  <a:gd name="T12" fmla="*/ 0 w 446"/>
                  <a:gd name="T13" fmla="*/ 299 h 552"/>
                  <a:gd name="T14" fmla="*/ 4 w 446"/>
                  <a:gd name="T15" fmla="*/ 246 h 552"/>
                  <a:gd name="T16" fmla="*/ 14 w 446"/>
                  <a:gd name="T17" fmla="*/ 194 h 552"/>
                  <a:gd name="T18" fmla="*/ 29 w 446"/>
                  <a:gd name="T19" fmla="*/ 144 h 552"/>
                  <a:gd name="T20" fmla="*/ 52 w 446"/>
                  <a:gd name="T21" fmla="*/ 99 h 552"/>
                  <a:gd name="T22" fmla="*/ 80 w 446"/>
                  <a:gd name="T23" fmla="*/ 60 h 552"/>
                  <a:gd name="T24" fmla="*/ 116 w 446"/>
                  <a:gd name="T25" fmla="*/ 30 h 552"/>
                  <a:gd name="T26" fmla="*/ 158 w 446"/>
                  <a:gd name="T27" fmla="*/ 8 h 552"/>
                  <a:gd name="T28" fmla="*/ 207 w 446"/>
                  <a:gd name="T29" fmla="*/ 0 h 552"/>
                  <a:gd name="T30" fmla="*/ 264 w 446"/>
                  <a:gd name="T31" fmla="*/ 3 h 552"/>
                  <a:gd name="T32" fmla="*/ 313 w 446"/>
                  <a:gd name="T33" fmla="*/ 18 h 552"/>
                  <a:gd name="T34" fmla="*/ 346 w 446"/>
                  <a:gd name="T35" fmla="*/ 33 h 552"/>
                  <a:gd name="T36" fmla="*/ 374 w 446"/>
                  <a:gd name="T37" fmla="*/ 52 h 552"/>
                  <a:gd name="T38" fmla="*/ 396 w 446"/>
                  <a:gd name="T39" fmla="*/ 75 h 552"/>
                  <a:gd name="T40" fmla="*/ 415 w 446"/>
                  <a:gd name="T41" fmla="*/ 100 h 552"/>
                  <a:gd name="T42" fmla="*/ 428 w 446"/>
                  <a:gd name="T43" fmla="*/ 127 h 552"/>
                  <a:gd name="T44" fmla="*/ 438 w 446"/>
                  <a:gd name="T45" fmla="*/ 157 h 552"/>
                  <a:gd name="T46" fmla="*/ 444 w 446"/>
                  <a:gd name="T47" fmla="*/ 186 h 552"/>
                  <a:gd name="T48" fmla="*/ 446 w 446"/>
                  <a:gd name="T49" fmla="*/ 218 h 552"/>
                  <a:gd name="T50" fmla="*/ 445 w 446"/>
                  <a:gd name="T51" fmla="*/ 251 h 552"/>
                  <a:gd name="T52" fmla="*/ 440 w 446"/>
                  <a:gd name="T53" fmla="*/ 284 h 552"/>
                  <a:gd name="T54" fmla="*/ 432 w 446"/>
                  <a:gd name="T55" fmla="*/ 316 h 552"/>
                  <a:gd name="T56" fmla="*/ 420 w 446"/>
                  <a:gd name="T57" fmla="*/ 348 h 552"/>
                  <a:gd name="T58" fmla="*/ 407 w 446"/>
                  <a:gd name="T59" fmla="*/ 380 h 552"/>
                  <a:gd name="T60" fmla="*/ 390 w 446"/>
                  <a:gd name="T61" fmla="*/ 410 h 552"/>
                  <a:gd name="T62" fmla="*/ 373 w 446"/>
                  <a:gd name="T63" fmla="*/ 437 h 552"/>
                  <a:gd name="T64" fmla="*/ 349 w 446"/>
                  <a:gd name="T65" fmla="*/ 466 h 552"/>
                  <a:gd name="T66" fmla="*/ 320 w 446"/>
                  <a:gd name="T67" fmla="*/ 492 h 552"/>
                  <a:gd name="T68" fmla="*/ 288 w 446"/>
                  <a:gd name="T69" fmla="*/ 514 h 552"/>
                  <a:gd name="T70" fmla="*/ 254 w 446"/>
                  <a:gd name="T71" fmla="*/ 531 h 552"/>
                  <a:gd name="T72" fmla="*/ 218 w 446"/>
                  <a:gd name="T73" fmla="*/ 543 h 552"/>
                  <a:gd name="T74" fmla="*/ 183 w 446"/>
                  <a:gd name="T75" fmla="*/ 550 h 552"/>
                  <a:gd name="T76" fmla="*/ 148 w 446"/>
                  <a:gd name="T77" fmla="*/ 552 h 552"/>
                  <a:gd name="T78" fmla="*/ 116 w 446"/>
                  <a:gd name="T79" fmla="*/ 549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46" h="552">
                    <a:moveTo>
                      <a:pt x="101" y="545"/>
                    </a:moveTo>
                    <a:lnTo>
                      <a:pt x="86" y="538"/>
                    </a:lnTo>
                    <a:lnTo>
                      <a:pt x="72" y="529"/>
                    </a:lnTo>
                    <a:lnTo>
                      <a:pt x="59" y="517"/>
                    </a:lnTo>
                    <a:lnTo>
                      <a:pt x="48" y="502"/>
                    </a:lnTo>
                    <a:lnTo>
                      <a:pt x="38" y="486"/>
                    </a:lnTo>
                    <a:lnTo>
                      <a:pt x="28" y="468"/>
                    </a:lnTo>
                    <a:lnTo>
                      <a:pt x="21" y="448"/>
                    </a:lnTo>
                    <a:lnTo>
                      <a:pt x="14" y="425"/>
                    </a:lnTo>
                    <a:lnTo>
                      <a:pt x="9" y="401"/>
                    </a:lnTo>
                    <a:lnTo>
                      <a:pt x="4" y="378"/>
                    </a:lnTo>
                    <a:lnTo>
                      <a:pt x="2" y="352"/>
                    </a:lnTo>
                    <a:lnTo>
                      <a:pt x="0" y="327"/>
                    </a:lnTo>
                    <a:lnTo>
                      <a:pt x="0" y="299"/>
                    </a:lnTo>
                    <a:lnTo>
                      <a:pt x="1" y="273"/>
                    </a:lnTo>
                    <a:lnTo>
                      <a:pt x="4" y="246"/>
                    </a:lnTo>
                    <a:lnTo>
                      <a:pt x="8" y="220"/>
                    </a:lnTo>
                    <a:lnTo>
                      <a:pt x="14" y="194"/>
                    </a:lnTo>
                    <a:lnTo>
                      <a:pt x="21" y="169"/>
                    </a:lnTo>
                    <a:lnTo>
                      <a:pt x="29" y="144"/>
                    </a:lnTo>
                    <a:lnTo>
                      <a:pt x="40" y="121"/>
                    </a:lnTo>
                    <a:lnTo>
                      <a:pt x="52" y="99"/>
                    </a:lnTo>
                    <a:lnTo>
                      <a:pt x="65" y="78"/>
                    </a:lnTo>
                    <a:lnTo>
                      <a:pt x="80" y="60"/>
                    </a:lnTo>
                    <a:lnTo>
                      <a:pt x="97" y="44"/>
                    </a:lnTo>
                    <a:lnTo>
                      <a:pt x="116" y="30"/>
                    </a:lnTo>
                    <a:lnTo>
                      <a:pt x="136" y="18"/>
                    </a:lnTo>
                    <a:lnTo>
                      <a:pt x="158" y="8"/>
                    </a:lnTo>
                    <a:lnTo>
                      <a:pt x="181" y="2"/>
                    </a:lnTo>
                    <a:lnTo>
                      <a:pt x="207" y="0"/>
                    </a:lnTo>
                    <a:lnTo>
                      <a:pt x="235" y="0"/>
                    </a:lnTo>
                    <a:lnTo>
                      <a:pt x="264" y="3"/>
                    </a:lnTo>
                    <a:lnTo>
                      <a:pt x="295" y="12"/>
                    </a:lnTo>
                    <a:lnTo>
                      <a:pt x="313" y="18"/>
                    </a:lnTo>
                    <a:lnTo>
                      <a:pt x="331" y="25"/>
                    </a:lnTo>
                    <a:lnTo>
                      <a:pt x="346" y="33"/>
                    </a:lnTo>
                    <a:lnTo>
                      <a:pt x="361" y="43"/>
                    </a:lnTo>
                    <a:lnTo>
                      <a:pt x="374" y="52"/>
                    </a:lnTo>
                    <a:lnTo>
                      <a:pt x="386" y="63"/>
                    </a:lnTo>
                    <a:lnTo>
                      <a:pt x="396" y="75"/>
                    </a:lnTo>
                    <a:lnTo>
                      <a:pt x="406" y="87"/>
                    </a:lnTo>
                    <a:lnTo>
                      <a:pt x="415" y="100"/>
                    </a:lnTo>
                    <a:lnTo>
                      <a:pt x="422" y="113"/>
                    </a:lnTo>
                    <a:lnTo>
                      <a:pt x="428" y="127"/>
                    </a:lnTo>
                    <a:lnTo>
                      <a:pt x="434" y="141"/>
                    </a:lnTo>
                    <a:lnTo>
                      <a:pt x="438" y="157"/>
                    </a:lnTo>
                    <a:lnTo>
                      <a:pt x="441" y="171"/>
                    </a:lnTo>
                    <a:lnTo>
                      <a:pt x="444" y="186"/>
                    </a:lnTo>
                    <a:lnTo>
                      <a:pt x="446" y="203"/>
                    </a:lnTo>
                    <a:lnTo>
                      <a:pt x="446" y="218"/>
                    </a:lnTo>
                    <a:lnTo>
                      <a:pt x="446" y="235"/>
                    </a:lnTo>
                    <a:lnTo>
                      <a:pt x="445" y="251"/>
                    </a:lnTo>
                    <a:lnTo>
                      <a:pt x="443" y="267"/>
                    </a:lnTo>
                    <a:lnTo>
                      <a:pt x="440" y="284"/>
                    </a:lnTo>
                    <a:lnTo>
                      <a:pt x="436" y="300"/>
                    </a:lnTo>
                    <a:lnTo>
                      <a:pt x="432" y="316"/>
                    </a:lnTo>
                    <a:lnTo>
                      <a:pt x="426" y="333"/>
                    </a:lnTo>
                    <a:lnTo>
                      <a:pt x="420" y="348"/>
                    </a:lnTo>
                    <a:lnTo>
                      <a:pt x="414" y="365"/>
                    </a:lnTo>
                    <a:lnTo>
                      <a:pt x="407" y="380"/>
                    </a:lnTo>
                    <a:lnTo>
                      <a:pt x="399" y="394"/>
                    </a:lnTo>
                    <a:lnTo>
                      <a:pt x="390" y="410"/>
                    </a:lnTo>
                    <a:lnTo>
                      <a:pt x="382" y="424"/>
                    </a:lnTo>
                    <a:lnTo>
                      <a:pt x="373" y="437"/>
                    </a:lnTo>
                    <a:lnTo>
                      <a:pt x="362" y="451"/>
                    </a:lnTo>
                    <a:lnTo>
                      <a:pt x="349" y="466"/>
                    </a:lnTo>
                    <a:lnTo>
                      <a:pt x="336" y="480"/>
                    </a:lnTo>
                    <a:lnTo>
                      <a:pt x="320" y="492"/>
                    </a:lnTo>
                    <a:lnTo>
                      <a:pt x="305" y="504"/>
                    </a:lnTo>
                    <a:lnTo>
                      <a:pt x="288" y="514"/>
                    </a:lnTo>
                    <a:lnTo>
                      <a:pt x="272" y="523"/>
                    </a:lnTo>
                    <a:lnTo>
                      <a:pt x="254" y="531"/>
                    </a:lnTo>
                    <a:lnTo>
                      <a:pt x="236" y="537"/>
                    </a:lnTo>
                    <a:lnTo>
                      <a:pt x="218" y="543"/>
                    </a:lnTo>
                    <a:lnTo>
                      <a:pt x="200" y="548"/>
                    </a:lnTo>
                    <a:lnTo>
                      <a:pt x="183" y="550"/>
                    </a:lnTo>
                    <a:lnTo>
                      <a:pt x="165" y="551"/>
                    </a:lnTo>
                    <a:lnTo>
                      <a:pt x="148" y="552"/>
                    </a:lnTo>
                    <a:lnTo>
                      <a:pt x="131" y="551"/>
                    </a:lnTo>
                    <a:lnTo>
                      <a:pt x="116" y="549"/>
                    </a:lnTo>
                    <a:lnTo>
                      <a:pt x="101" y="545"/>
                    </a:lnTo>
                    <a:close/>
                  </a:path>
                </a:pathLst>
              </a:custGeom>
              <a:solidFill>
                <a:srgbClr val="F2C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16" name="Freeform 203">
                <a:extLst>
                  <a:ext uri="{FF2B5EF4-FFF2-40B4-BE49-F238E27FC236}">
                    <a16:creationId xmlns:a16="http://schemas.microsoft.com/office/drawing/2014/main" id="{BB4ED2FB-A64A-4E02-87DD-09053A094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3881" y="4887919"/>
                <a:ext cx="222254" cy="247650"/>
              </a:xfrm>
              <a:custGeom>
                <a:avLst/>
                <a:gdLst>
                  <a:gd name="T0" fmla="*/ 316 w 419"/>
                  <a:gd name="T1" fmla="*/ 31 h 467"/>
                  <a:gd name="T2" fmla="*/ 341 w 419"/>
                  <a:gd name="T3" fmla="*/ 46 h 467"/>
                  <a:gd name="T4" fmla="*/ 364 w 419"/>
                  <a:gd name="T5" fmla="*/ 65 h 467"/>
                  <a:gd name="T6" fmla="*/ 382 w 419"/>
                  <a:gd name="T7" fmla="*/ 88 h 467"/>
                  <a:gd name="T8" fmla="*/ 396 w 419"/>
                  <a:gd name="T9" fmla="*/ 113 h 467"/>
                  <a:gd name="T10" fmla="*/ 407 w 419"/>
                  <a:gd name="T11" fmla="*/ 140 h 467"/>
                  <a:gd name="T12" fmla="*/ 414 w 419"/>
                  <a:gd name="T13" fmla="*/ 170 h 467"/>
                  <a:gd name="T14" fmla="*/ 419 w 419"/>
                  <a:gd name="T15" fmla="*/ 201 h 467"/>
                  <a:gd name="T16" fmla="*/ 419 w 419"/>
                  <a:gd name="T17" fmla="*/ 234 h 467"/>
                  <a:gd name="T18" fmla="*/ 415 w 419"/>
                  <a:gd name="T19" fmla="*/ 266 h 467"/>
                  <a:gd name="T20" fmla="*/ 409 w 419"/>
                  <a:gd name="T21" fmla="*/ 300 h 467"/>
                  <a:gd name="T22" fmla="*/ 400 w 419"/>
                  <a:gd name="T23" fmla="*/ 333 h 467"/>
                  <a:gd name="T24" fmla="*/ 386 w 419"/>
                  <a:gd name="T25" fmla="*/ 365 h 467"/>
                  <a:gd name="T26" fmla="*/ 370 w 419"/>
                  <a:gd name="T27" fmla="*/ 397 h 467"/>
                  <a:gd name="T28" fmla="*/ 350 w 419"/>
                  <a:gd name="T29" fmla="*/ 425 h 467"/>
                  <a:gd name="T30" fmla="*/ 327 w 419"/>
                  <a:gd name="T31" fmla="*/ 454 h 467"/>
                  <a:gd name="T32" fmla="*/ 318 w 419"/>
                  <a:gd name="T33" fmla="*/ 455 h 467"/>
                  <a:gd name="T34" fmla="*/ 320 w 419"/>
                  <a:gd name="T35" fmla="*/ 429 h 467"/>
                  <a:gd name="T36" fmla="*/ 320 w 419"/>
                  <a:gd name="T37" fmla="*/ 396 h 467"/>
                  <a:gd name="T38" fmla="*/ 316 w 419"/>
                  <a:gd name="T39" fmla="*/ 349 h 467"/>
                  <a:gd name="T40" fmla="*/ 307 w 419"/>
                  <a:gd name="T41" fmla="*/ 323 h 467"/>
                  <a:gd name="T42" fmla="*/ 293 w 419"/>
                  <a:gd name="T43" fmla="*/ 328 h 467"/>
                  <a:gd name="T44" fmla="*/ 281 w 419"/>
                  <a:gd name="T45" fmla="*/ 329 h 467"/>
                  <a:gd name="T46" fmla="*/ 268 w 419"/>
                  <a:gd name="T47" fmla="*/ 326 h 467"/>
                  <a:gd name="T48" fmla="*/ 257 w 419"/>
                  <a:gd name="T49" fmla="*/ 317 h 467"/>
                  <a:gd name="T50" fmla="*/ 247 w 419"/>
                  <a:gd name="T51" fmla="*/ 302 h 467"/>
                  <a:gd name="T52" fmla="*/ 240 w 419"/>
                  <a:gd name="T53" fmla="*/ 278 h 467"/>
                  <a:gd name="T54" fmla="*/ 237 w 419"/>
                  <a:gd name="T55" fmla="*/ 251 h 467"/>
                  <a:gd name="T56" fmla="*/ 232 w 419"/>
                  <a:gd name="T57" fmla="*/ 229 h 467"/>
                  <a:gd name="T58" fmla="*/ 225 w 419"/>
                  <a:gd name="T59" fmla="*/ 210 h 467"/>
                  <a:gd name="T60" fmla="*/ 214 w 419"/>
                  <a:gd name="T61" fmla="*/ 194 h 467"/>
                  <a:gd name="T62" fmla="*/ 202 w 419"/>
                  <a:gd name="T63" fmla="*/ 180 h 467"/>
                  <a:gd name="T64" fmla="*/ 188 w 419"/>
                  <a:gd name="T65" fmla="*/ 168 h 467"/>
                  <a:gd name="T66" fmla="*/ 164 w 419"/>
                  <a:gd name="T67" fmla="*/ 153 h 467"/>
                  <a:gd name="T68" fmla="*/ 129 w 419"/>
                  <a:gd name="T69" fmla="*/ 140 h 467"/>
                  <a:gd name="T70" fmla="*/ 91 w 419"/>
                  <a:gd name="T71" fmla="*/ 133 h 467"/>
                  <a:gd name="T72" fmla="*/ 53 w 419"/>
                  <a:gd name="T73" fmla="*/ 132 h 467"/>
                  <a:gd name="T74" fmla="*/ 17 w 419"/>
                  <a:gd name="T75" fmla="*/ 134 h 467"/>
                  <a:gd name="T76" fmla="*/ 12 w 419"/>
                  <a:gd name="T77" fmla="*/ 112 h 467"/>
                  <a:gd name="T78" fmla="*/ 40 w 419"/>
                  <a:gd name="T79" fmla="*/ 70 h 467"/>
                  <a:gd name="T80" fmla="*/ 62 w 419"/>
                  <a:gd name="T81" fmla="*/ 45 h 467"/>
                  <a:gd name="T82" fmla="*/ 79 w 419"/>
                  <a:gd name="T83" fmla="*/ 32 h 467"/>
                  <a:gd name="T84" fmla="*/ 97 w 419"/>
                  <a:gd name="T85" fmla="*/ 22 h 467"/>
                  <a:gd name="T86" fmla="*/ 114 w 419"/>
                  <a:gd name="T87" fmla="*/ 13 h 467"/>
                  <a:gd name="T88" fmla="*/ 143 w 419"/>
                  <a:gd name="T89" fmla="*/ 4 h 467"/>
                  <a:gd name="T90" fmla="*/ 183 w 419"/>
                  <a:gd name="T91" fmla="*/ 0 h 467"/>
                  <a:gd name="T92" fmla="*/ 228 w 419"/>
                  <a:gd name="T93" fmla="*/ 4 h 467"/>
                  <a:gd name="T94" fmla="*/ 276 w 419"/>
                  <a:gd name="T95" fmla="*/ 16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9" h="467">
                    <a:moveTo>
                      <a:pt x="302" y="25"/>
                    </a:moveTo>
                    <a:lnTo>
                      <a:pt x="316" y="31"/>
                    </a:lnTo>
                    <a:lnTo>
                      <a:pt x="329" y="38"/>
                    </a:lnTo>
                    <a:lnTo>
                      <a:pt x="341" y="46"/>
                    </a:lnTo>
                    <a:lnTo>
                      <a:pt x="353" y="55"/>
                    </a:lnTo>
                    <a:lnTo>
                      <a:pt x="364" y="65"/>
                    </a:lnTo>
                    <a:lnTo>
                      <a:pt x="373" y="76"/>
                    </a:lnTo>
                    <a:lnTo>
                      <a:pt x="382" y="88"/>
                    </a:lnTo>
                    <a:lnTo>
                      <a:pt x="389" y="100"/>
                    </a:lnTo>
                    <a:lnTo>
                      <a:pt x="396" y="113"/>
                    </a:lnTo>
                    <a:lnTo>
                      <a:pt x="402" y="126"/>
                    </a:lnTo>
                    <a:lnTo>
                      <a:pt x="407" y="140"/>
                    </a:lnTo>
                    <a:lnTo>
                      <a:pt x="411" y="155"/>
                    </a:lnTo>
                    <a:lnTo>
                      <a:pt x="414" y="170"/>
                    </a:lnTo>
                    <a:lnTo>
                      <a:pt x="416" y="185"/>
                    </a:lnTo>
                    <a:lnTo>
                      <a:pt x="419" y="201"/>
                    </a:lnTo>
                    <a:lnTo>
                      <a:pt x="419" y="218"/>
                    </a:lnTo>
                    <a:lnTo>
                      <a:pt x="419" y="234"/>
                    </a:lnTo>
                    <a:lnTo>
                      <a:pt x="417" y="250"/>
                    </a:lnTo>
                    <a:lnTo>
                      <a:pt x="415" y="266"/>
                    </a:lnTo>
                    <a:lnTo>
                      <a:pt x="413" y="283"/>
                    </a:lnTo>
                    <a:lnTo>
                      <a:pt x="409" y="300"/>
                    </a:lnTo>
                    <a:lnTo>
                      <a:pt x="404" y="316"/>
                    </a:lnTo>
                    <a:lnTo>
                      <a:pt x="400" y="333"/>
                    </a:lnTo>
                    <a:lnTo>
                      <a:pt x="392" y="349"/>
                    </a:lnTo>
                    <a:lnTo>
                      <a:pt x="386" y="365"/>
                    </a:lnTo>
                    <a:lnTo>
                      <a:pt x="378" y="381"/>
                    </a:lnTo>
                    <a:lnTo>
                      <a:pt x="370" y="397"/>
                    </a:lnTo>
                    <a:lnTo>
                      <a:pt x="360" y="411"/>
                    </a:lnTo>
                    <a:lnTo>
                      <a:pt x="350" y="425"/>
                    </a:lnTo>
                    <a:lnTo>
                      <a:pt x="339" y="440"/>
                    </a:lnTo>
                    <a:lnTo>
                      <a:pt x="327" y="454"/>
                    </a:lnTo>
                    <a:lnTo>
                      <a:pt x="315" y="467"/>
                    </a:lnTo>
                    <a:lnTo>
                      <a:pt x="318" y="455"/>
                    </a:lnTo>
                    <a:lnTo>
                      <a:pt x="319" y="443"/>
                    </a:lnTo>
                    <a:lnTo>
                      <a:pt x="320" y="429"/>
                    </a:lnTo>
                    <a:lnTo>
                      <a:pt x="321" y="414"/>
                    </a:lnTo>
                    <a:lnTo>
                      <a:pt x="320" y="396"/>
                    </a:lnTo>
                    <a:lnTo>
                      <a:pt x="319" y="374"/>
                    </a:lnTo>
                    <a:lnTo>
                      <a:pt x="316" y="349"/>
                    </a:lnTo>
                    <a:lnTo>
                      <a:pt x="313" y="320"/>
                    </a:lnTo>
                    <a:lnTo>
                      <a:pt x="307" y="323"/>
                    </a:lnTo>
                    <a:lnTo>
                      <a:pt x="297" y="327"/>
                    </a:lnTo>
                    <a:lnTo>
                      <a:pt x="293" y="328"/>
                    </a:lnTo>
                    <a:lnTo>
                      <a:pt x="287" y="329"/>
                    </a:lnTo>
                    <a:lnTo>
                      <a:pt x="281" y="329"/>
                    </a:lnTo>
                    <a:lnTo>
                      <a:pt x="275" y="328"/>
                    </a:lnTo>
                    <a:lnTo>
                      <a:pt x="268" y="326"/>
                    </a:lnTo>
                    <a:lnTo>
                      <a:pt x="262" y="322"/>
                    </a:lnTo>
                    <a:lnTo>
                      <a:pt x="257" y="317"/>
                    </a:lnTo>
                    <a:lnTo>
                      <a:pt x="251" y="310"/>
                    </a:lnTo>
                    <a:lnTo>
                      <a:pt x="247" y="302"/>
                    </a:lnTo>
                    <a:lnTo>
                      <a:pt x="243" y="291"/>
                    </a:lnTo>
                    <a:lnTo>
                      <a:pt x="240" y="278"/>
                    </a:lnTo>
                    <a:lnTo>
                      <a:pt x="238" y="261"/>
                    </a:lnTo>
                    <a:lnTo>
                      <a:pt x="237" y="251"/>
                    </a:lnTo>
                    <a:lnTo>
                      <a:pt x="236" y="239"/>
                    </a:lnTo>
                    <a:lnTo>
                      <a:pt x="232" y="229"/>
                    </a:lnTo>
                    <a:lnTo>
                      <a:pt x="228" y="220"/>
                    </a:lnTo>
                    <a:lnTo>
                      <a:pt x="225" y="210"/>
                    </a:lnTo>
                    <a:lnTo>
                      <a:pt x="220" y="202"/>
                    </a:lnTo>
                    <a:lnTo>
                      <a:pt x="214" y="194"/>
                    </a:lnTo>
                    <a:lnTo>
                      <a:pt x="208" y="187"/>
                    </a:lnTo>
                    <a:lnTo>
                      <a:pt x="202" y="180"/>
                    </a:lnTo>
                    <a:lnTo>
                      <a:pt x="195" y="174"/>
                    </a:lnTo>
                    <a:lnTo>
                      <a:pt x="188" y="168"/>
                    </a:lnTo>
                    <a:lnTo>
                      <a:pt x="181" y="163"/>
                    </a:lnTo>
                    <a:lnTo>
                      <a:pt x="164" y="153"/>
                    </a:lnTo>
                    <a:lnTo>
                      <a:pt x="147" y="146"/>
                    </a:lnTo>
                    <a:lnTo>
                      <a:pt x="129" y="140"/>
                    </a:lnTo>
                    <a:lnTo>
                      <a:pt x="110" y="137"/>
                    </a:lnTo>
                    <a:lnTo>
                      <a:pt x="91" y="133"/>
                    </a:lnTo>
                    <a:lnTo>
                      <a:pt x="70" y="132"/>
                    </a:lnTo>
                    <a:lnTo>
                      <a:pt x="53" y="132"/>
                    </a:lnTo>
                    <a:lnTo>
                      <a:pt x="34" y="132"/>
                    </a:lnTo>
                    <a:lnTo>
                      <a:pt x="17" y="134"/>
                    </a:lnTo>
                    <a:lnTo>
                      <a:pt x="0" y="136"/>
                    </a:lnTo>
                    <a:lnTo>
                      <a:pt x="12" y="112"/>
                    </a:lnTo>
                    <a:lnTo>
                      <a:pt x="25" y="89"/>
                    </a:lnTo>
                    <a:lnTo>
                      <a:pt x="40" y="70"/>
                    </a:lnTo>
                    <a:lnTo>
                      <a:pt x="55" y="54"/>
                    </a:lnTo>
                    <a:lnTo>
                      <a:pt x="62" y="45"/>
                    </a:lnTo>
                    <a:lnTo>
                      <a:pt x="70" y="39"/>
                    </a:lnTo>
                    <a:lnTo>
                      <a:pt x="79" y="32"/>
                    </a:lnTo>
                    <a:lnTo>
                      <a:pt x="87" y="26"/>
                    </a:lnTo>
                    <a:lnTo>
                      <a:pt x="97" y="22"/>
                    </a:lnTo>
                    <a:lnTo>
                      <a:pt x="105" y="17"/>
                    </a:lnTo>
                    <a:lnTo>
                      <a:pt x="114" y="13"/>
                    </a:lnTo>
                    <a:lnTo>
                      <a:pt x="124" y="10"/>
                    </a:lnTo>
                    <a:lnTo>
                      <a:pt x="143" y="4"/>
                    </a:lnTo>
                    <a:lnTo>
                      <a:pt x="163" y="1"/>
                    </a:lnTo>
                    <a:lnTo>
                      <a:pt x="183" y="0"/>
                    </a:lnTo>
                    <a:lnTo>
                      <a:pt x="206" y="1"/>
                    </a:lnTo>
                    <a:lnTo>
                      <a:pt x="228" y="4"/>
                    </a:lnTo>
                    <a:lnTo>
                      <a:pt x="252" y="10"/>
                    </a:lnTo>
                    <a:lnTo>
                      <a:pt x="276" y="16"/>
                    </a:lnTo>
                    <a:lnTo>
                      <a:pt x="302" y="25"/>
                    </a:lnTo>
                    <a:close/>
                  </a:path>
                </a:pathLst>
              </a:custGeom>
              <a:solidFill>
                <a:srgbClr val="FCAE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17" name="Freeform 204">
                <a:extLst>
                  <a:ext uri="{FF2B5EF4-FFF2-40B4-BE49-F238E27FC236}">
                    <a16:creationId xmlns:a16="http://schemas.microsoft.com/office/drawing/2014/main" id="{29DFE2E4-6A5B-475D-9E4D-2F5F93F7C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058" y="5022856"/>
                <a:ext cx="42863" cy="76200"/>
              </a:xfrm>
              <a:custGeom>
                <a:avLst/>
                <a:gdLst>
                  <a:gd name="T0" fmla="*/ 50 w 83"/>
                  <a:gd name="T1" fmla="*/ 0 h 146"/>
                  <a:gd name="T2" fmla="*/ 45 w 83"/>
                  <a:gd name="T3" fmla="*/ 0 h 146"/>
                  <a:gd name="T4" fmla="*/ 42 w 83"/>
                  <a:gd name="T5" fmla="*/ 0 h 146"/>
                  <a:gd name="T6" fmla="*/ 37 w 83"/>
                  <a:gd name="T7" fmla="*/ 3 h 146"/>
                  <a:gd name="T8" fmla="*/ 33 w 83"/>
                  <a:gd name="T9" fmla="*/ 4 h 146"/>
                  <a:gd name="T10" fmla="*/ 26 w 83"/>
                  <a:gd name="T11" fmla="*/ 10 h 146"/>
                  <a:gd name="T12" fmla="*/ 19 w 83"/>
                  <a:gd name="T13" fmla="*/ 18 h 146"/>
                  <a:gd name="T14" fmla="*/ 12 w 83"/>
                  <a:gd name="T15" fmla="*/ 29 h 146"/>
                  <a:gd name="T16" fmla="*/ 7 w 83"/>
                  <a:gd name="T17" fmla="*/ 41 h 146"/>
                  <a:gd name="T18" fmla="*/ 4 w 83"/>
                  <a:gd name="T19" fmla="*/ 54 h 146"/>
                  <a:gd name="T20" fmla="*/ 1 w 83"/>
                  <a:gd name="T21" fmla="*/ 69 h 146"/>
                  <a:gd name="T22" fmla="*/ 0 w 83"/>
                  <a:gd name="T23" fmla="*/ 83 h 146"/>
                  <a:gd name="T24" fmla="*/ 1 w 83"/>
                  <a:gd name="T25" fmla="*/ 98 h 146"/>
                  <a:gd name="T26" fmla="*/ 4 w 83"/>
                  <a:gd name="T27" fmla="*/ 111 h 146"/>
                  <a:gd name="T28" fmla="*/ 7 w 83"/>
                  <a:gd name="T29" fmla="*/ 121 h 146"/>
                  <a:gd name="T30" fmla="*/ 12 w 83"/>
                  <a:gd name="T31" fmla="*/ 131 h 146"/>
                  <a:gd name="T32" fmla="*/ 18 w 83"/>
                  <a:gd name="T33" fmla="*/ 139 h 146"/>
                  <a:gd name="T34" fmla="*/ 21 w 83"/>
                  <a:gd name="T35" fmla="*/ 142 h 146"/>
                  <a:gd name="T36" fmla="*/ 25 w 83"/>
                  <a:gd name="T37" fmla="*/ 144 h 146"/>
                  <a:gd name="T38" fmla="*/ 30 w 83"/>
                  <a:gd name="T39" fmla="*/ 145 h 146"/>
                  <a:gd name="T40" fmla="*/ 33 w 83"/>
                  <a:gd name="T41" fmla="*/ 146 h 146"/>
                  <a:gd name="T42" fmla="*/ 38 w 83"/>
                  <a:gd name="T43" fmla="*/ 146 h 146"/>
                  <a:gd name="T44" fmla="*/ 42 w 83"/>
                  <a:gd name="T45" fmla="*/ 146 h 146"/>
                  <a:gd name="T46" fmla="*/ 46 w 83"/>
                  <a:gd name="T47" fmla="*/ 144 h 146"/>
                  <a:gd name="T48" fmla="*/ 50 w 83"/>
                  <a:gd name="T49" fmla="*/ 143 h 146"/>
                  <a:gd name="T50" fmla="*/ 58 w 83"/>
                  <a:gd name="T51" fmla="*/ 137 h 146"/>
                  <a:gd name="T52" fmla="*/ 65 w 83"/>
                  <a:gd name="T53" fmla="*/ 128 h 146"/>
                  <a:gd name="T54" fmla="*/ 71 w 83"/>
                  <a:gd name="T55" fmla="*/ 118 h 146"/>
                  <a:gd name="T56" fmla="*/ 76 w 83"/>
                  <a:gd name="T57" fmla="*/ 106 h 146"/>
                  <a:gd name="T58" fmla="*/ 80 w 83"/>
                  <a:gd name="T59" fmla="*/ 93 h 146"/>
                  <a:gd name="T60" fmla="*/ 82 w 83"/>
                  <a:gd name="T61" fmla="*/ 77 h 146"/>
                  <a:gd name="T62" fmla="*/ 83 w 83"/>
                  <a:gd name="T63" fmla="*/ 63 h 146"/>
                  <a:gd name="T64" fmla="*/ 82 w 83"/>
                  <a:gd name="T65" fmla="*/ 49 h 146"/>
                  <a:gd name="T66" fmla="*/ 80 w 83"/>
                  <a:gd name="T67" fmla="*/ 36 h 146"/>
                  <a:gd name="T68" fmla="*/ 76 w 83"/>
                  <a:gd name="T69" fmla="*/ 25 h 146"/>
                  <a:gd name="T70" fmla="*/ 71 w 83"/>
                  <a:gd name="T71" fmla="*/ 16 h 146"/>
                  <a:gd name="T72" fmla="*/ 65 w 83"/>
                  <a:gd name="T73" fmla="*/ 7 h 146"/>
                  <a:gd name="T74" fmla="*/ 62 w 83"/>
                  <a:gd name="T75" fmla="*/ 5 h 146"/>
                  <a:gd name="T76" fmla="*/ 58 w 83"/>
                  <a:gd name="T77" fmla="*/ 3 h 146"/>
                  <a:gd name="T78" fmla="*/ 54 w 83"/>
                  <a:gd name="T79" fmla="*/ 1 h 146"/>
                  <a:gd name="T80" fmla="*/ 50 w 83"/>
                  <a:gd name="T81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3" h="146">
                    <a:moveTo>
                      <a:pt x="50" y="0"/>
                    </a:moveTo>
                    <a:lnTo>
                      <a:pt x="45" y="0"/>
                    </a:lnTo>
                    <a:lnTo>
                      <a:pt x="42" y="0"/>
                    </a:lnTo>
                    <a:lnTo>
                      <a:pt x="37" y="3"/>
                    </a:lnTo>
                    <a:lnTo>
                      <a:pt x="33" y="4"/>
                    </a:lnTo>
                    <a:lnTo>
                      <a:pt x="26" y="10"/>
                    </a:lnTo>
                    <a:lnTo>
                      <a:pt x="19" y="18"/>
                    </a:lnTo>
                    <a:lnTo>
                      <a:pt x="12" y="29"/>
                    </a:lnTo>
                    <a:lnTo>
                      <a:pt x="7" y="41"/>
                    </a:lnTo>
                    <a:lnTo>
                      <a:pt x="4" y="54"/>
                    </a:lnTo>
                    <a:lnTo>
                      <a:pt x="1" y="69"/>
                    </a:lnTo>
                    <a:lnTo>
                      <a:pt x="0" y="83"/>
                    </a:lnTo>
                    <a:lnTo>
                      <a:pt x="1" y="98"/>
                    </a:lnTo>
                    <a:lnTo>
                      <a:pt x="4" y="111"/>
                    </a:lnTo>
                    <a:lnTo>
                      <a:pt x="7" y="121"/>
                    </a:lnTo>
                    <a:lnTo>
                      <a:pt x="12" y="131"/>
                    </a:lnTo>
                    <a:lnTo>
                      <a:pt x="18" y="139"/>
                    </a:lnTo>
                    <a:lnTo>
                      <a:pt x="21" y="142"/>
                    </a:lnTo>
                    <a:lnTo>
                      <a:pt x="25" y="144"/>
                    </a:lnTo>
                    <a:lnTo>
                      <a:pt x="30" y="145"/>
                    </a:lnTo>
                    <a:lnTo>
                      <a:pt x="33" y="146"/>
                    </a:lnTo>
                    <a:lnTo>
                      <a:pt x="38" y="146"/>
                    </a:lnTo>
                    <a:lnTo>
                      <a:pt x="42" y="146"/>
                    </a:lnTo>
                    <a:lnTo>
                      <a:pt x="46" y="144"/>
                    </a:lnTo>
                    <a:lnTo>
                      <a:pt x="50" y="143"/>
                    </a:lnTo>
                    <a:lnTo>
                      <a:pt x="58" y="137"/>
                    </a:lnTo>
                    <a:lnTo>
                      <a:pt x="65" y="128"/>
                    </a:lnTo>
                    <a:lnTo>
                      <a:pt x="71" y="118"/>
                    </a:lnTo>
                    <a:lnTo>
                      <a:pt x="76" y="106"/>
                    </a:lnTo>
                    <a:lnTo>
                      <a:pt x="80" y="93"/>
                    </a:lnTo>
                    <a:lnTo>
                      <a:pt x="82" y="77"/>
                    </a:lnTo>
                    <a:lnTo>
                      <a:pt x="83" y="63"/>
                    </a:lnTo>
                    <a:lnTo>
                      <a:pt x="82" y="49"/>
                    </a:lnTo>
                    <a:lnTo>
                      <a:pt x="80" y="36"/>
                    </a:lnTo>
                    <a:lnTo>
                      <a:pt x="76" y="25"/>
                    </a:lnTo>
                    <a:lnTo>
                      <a:pt x="71" y="16"/>
                    </a:lnTo>
                    <a:lnTo>
                      <a:pt x="65" y="7"/>
                    </a:lnTo>
                    <a:lnTo>
                      <a:pt x="62" y="5"/>
                    </a:lnTo>
                    <a:lnTo>
                      <a:pt x="58" y="3"/>
                    </a:lnTo>
                    <a:lnTo>
                      <a:pt x="54" y="1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F2C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18" name="Freeform 206">
                <a:extLst>
                  <a:ext uri="{FF2B5EF4-FFF2-40B4-BE49-F238E27FC236}">
                    <a16:creationId xmlns:a16="http://schemas.microsoft.com/office/drawing/2014/main" id="{F28EFAB0-E68E-47F8-8EF9-29149944E7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62538" y="5924550"/>
                <a:ext cx="427038" cy="338138"/>
              </a:xfrm>
              <a:custGeom>
                <a:avLst/>
                <a:gdLst>
                  <a:gd name="T0" fmla="*/ 252 w 809"/>
                  <a:gd name="T1" fmla="*/ 122 h 638"/>
                  <a:gd name="T2" fmla="*/ 253 w 809"/>
                  <a:gd name="T3" fmla="*/ 25 h 638"/>
                  <a:gd name="T4" fmla="*/ 257 w 809"/>
                  <a:gd name="T5" fmla="*/ 14 h 638"/>
                  <a:gd name="T6" fmla="*/ 266 w 809"/>
                  <a:gd name="T7" fmla="*/ 6 h 638"/>
                  <a:gd name="T8" fmla="*/ 276 w 809"/>
                  <a:gd name="T9" fmla="*/ 1 h 638"/>
                  <a:gd name="T10" fmla="*/ 405 w 809"/>
                  <a:gd name="T11" fmla="*/ 0 h 638"/>
                  <a:gd name="T12" fmla="*/ 320 w 809"/>
                  <a:gd name="T13" fmla="*/ 38 h 638"/>
                  <a:gd name="T14" fmla="*/ 309 w 809"/>
                  <a:gd name="T15" fmla="*/ 40 h 638"/>
                  <a:gd name="T16" fmla="*/ 299 w 809"/>
                  <a:gd name="T17" fmla="*/ 48 h 638"/>
                  <a:gd name="T18" fmla="*/ 292 w 809"/>
                  <a:gd name="T19" fmla="*/ 57 h 638"/>
                  <a:gd name="T20" fmla="*/ 290 w 809"/>
                  <a:gd name="T21" fmla="*/ 69 h 638"/>
                  <a:gd name="T22" fmla="*/ 405 w 809"/>
                  <a:gd name="T23" fmla="*/ 122 h 638"/>
                  <a:gd name="T24" fmla="*/ 83 w 809"/>
                  <a:gd name="T25" fmla="*/ 638 h 638"/>
                  <a:gd name="T26" fmla="*/ 66 w 809"/>
                  <a:gd name="T27" fmla="*/ 637 h 638"/>
                  <a:gd name="T28" fmla="*/ 51 w 809"/>
                  <a:gd name="T29" fmla="*/ 632 h 638"/>
                  <a:gd name="T30" fmla="*/ 37 w 809"/>
                  <a:gd name="T31" fmla="*/ 624 h 638"/>
                  <a:gd name="T32" fmla="*/ 23 w 809"/>
                  <a:gd name="T33" fmla="*/ 614 h 638"/>
                  <a:gd name="T34" fmla="*/ 14 w 809"/>
                  <a:gd name="T35" fmla="*/ 601 h 638"/>
                  <a:gd name="T36" fmla="*/ 6 w 809"/>
                  <a:gd name="T37" fmla="*/ 587 h 638"/>
                  <a:gd name="T38" fmla="*/ 1 w 809"/>
                  <a:gd name="T39" fmla="*/ 571 h 638"/>
                  <a:gd name="T40" fmla="*/ 0 w 809"/>
                  <a:gd name="T41" fmla="*/ 555 h 638"/>
                  <a:gd name="T42" fmla="*/ 0 w 809"/>
                  <a:gd name="T43" fmla="*/ 197 h 638"/>
                  <a:gd name="T44" fmla="*/ 3 w 809"/>
                  <a:gd name="T45" fmla="*/ 181 h 638"/>
                  <a:gd name="T46" fmla="*/ 9 w 809"/>
                  <a:gd name="T47" fmla="*/ 166 h 638"/>
                  <a:gd name="T48" fmla="*/ 19 w 809"/>
                  <a:gd name="T49" fmla="*/ 153 h 638"/>
                  <a:gd name="T50" fmla="*/ 29 w 809"/>
                  <a:gd name="T51" fmla="*/ 141 h 638"/>
                  <a:gd name="T52" fmla="*/ 42 w 809"/>
                  <a:gd name="T53" fmla="*/ 132 h 638"/>
                  <a:gd name="T54" fmla="*/ 58 w 809"/>
                  <a:gd name="T55" fmla="*/ 126 h 638"/>
                  <a:gd name="T56" fmla="*/ 75 w 809"/>
                  <a:gd name="T57" fmla="*/ 122 h 638"/>
                  <a:gd name="T58" fmla="*/ 405 w 809"/>
                  <a:gd name="T59" fmla="*/ 0 h 638"/>
                  <a:gd name="T60" fmla="*/ 532 w 809"/>
                  <a:gd name="T61" fmla="*/ 1 h 638"/>
                  <a:gd name="T62" fmla="*/ 543 w 809"/>
                  <a:gd name="T63" fmla="*/ 6 h 638"/>
                  <a:gd name="T64" fmla="*/ 551 w 809"/>
                  <a:gd name="T65" fmla="*/ 14 h 638"/>
                  <a:gd name="T66" fmla="*/ 556 w 809"/>
                  <a:gd name="T67" fmla="*/ 25 h 638"/>
                  <a:gd name="T68" fmla="*/ 557 w 809"/>
                  <a:gd name="T69" fmla="*/ 122 h 638"/>
                  <a:gd name="T70" fmla="*/ 735 w 809"/>
                  <a:gd name="T71" fmla="*/ 122 h 638"/>
                  <a:gd name="T72" fmla="*/ 750 w 809"/>
                  <a:gd name="T73" fmla="*/ 126 h 638"/>
                  <a:gd name="T74" fmla="*/ 766 w 809"/>
                  <a:gd name="T75" fmla="*/ 132 h 638"/>
                  <a:gd name="T76" fmla="*/ 779 w 809"/>
                  <a:gd name="T77" fmla="*/ 141 h 638"/>
                  <a:gd name="T78" fmla="*/ 790 w 809"/>
                  <a:gd name="T79" fmla="*/ 153 h 638"/>
                  <a:gd name="T80" fmla="*/ 799 w 809"/>
                  <a:gd name="T81" fmla="*/ 166 h 638"/>
                  <a:gd name="T82" fmla="*/ 805 w 809"/>
                  <a:gd name="T83" fmla="*/ 181 h 638"/>
                  <a:gd name="T84" fmla="*/ 809 w 809"/>
                  <a:gd name="T85" fmla="*/ 197 h 638"/>
                  <a:gd name="T86" fmla="*/ 809 w 809"/>
                  <a:gd name="T87" fmla="*/ 555 h 638"/>
                  <a:gd name="T88" fmla="*/ 808 w 809"/>
                  <a:gd name="T89" fmla="*/ 571 h 638"/>
                  <a:gd name="T90" fmla="*/ 803 w 809"/>
                  <a:gd name="T91" fmla="*/ 587 h 638"/>
                  <a:gd name="T92" fmla="*/ 794 w 809"/>
                  <a:gd name="T93" fmla="*/ 601 h 638"/>
                  <a:gd name="T94" fmla="*/ 785 w 809"/>
                  <a:gd name="T95" fmla="*/ 614 h 638"/>
                  <a:gd name="T96" fmla="*/ 772 w 809"/>
                  <a:gd name="T97" fmla="*/ 624 h 638"/>
                  <a:gd name="T98" fmla="*/ 759 w 809"/>
                  <a:gd name="T99" fmla="*/ 632 h 638"/>
                  <a:gd name="T100" fmla="*/ 742 w 809"/>
                  <a:gd name="T101" fmla="*/ 637 h 638"/>
                  <a:gd name="T102" fmla="*/ 726 w 809"/>
                  <a:gd name="T103" fmla="*/ 638 h 638"/>
                  <a:gd name="T104" fmla="*/ 405 w 809"/>
                  <a:gd name="T105" fmla="*/ 122 h 638"/>
                  <a:gd name="T106" fmla="*/ 519 w 809"/>
                  <a:gd name="T107" fmla="*/ 69 h 638"/>
                  <a:gd name="T108" fmla="*/ 516 w 809"/>
                  <a:gd name="T109" fmla="*/ 57 h 638"/>
                  <a:gd name="T110" fmla="*/ 509 w 809"/>
                  <a:gd name="T111" fmla="*/ 48 h 638"/>
                  <a:gd name="T112" fmla="*/ 500 w 809"/>
                  <a:gd name="T113" fmla="*/ 40 h 638"/>
                  <a:gd name="T114" fmla="*/ 488 w 809"/>
                  <a:gd name="T115" fmla="*/ 38 h 638"/>
                  <a:gd name="T116" fmla="*/ 405 w 809"/>
                  <a:gd name="T117" fmla="*/ 0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09" h="638">
                    <a:moveTo>
                      <a:pt x="83" y="122"/>
                    </a:moveTo>
                    <a:lnTo>
                      <a:pt x="252" y="122"/>
                    </a:lnTo>
                    <a:lnTo>
                      <a:pt x="252" y="32"/>
                    </a:lnTo>
                    <a:lnTo>
                      <a:pt x="253" y="25"/>
                    </a:lnTo>
                    <a:lnTo>
                      <a:pt x="254" y="19"/>
                    </a:lnTo>
                    <a:lnTo>
                      <a:pt x="257" y="14"/>
                    </a:lnTo>
                    <a:lnTo>
                      <a:pt x="261" y="10"/>
                    </a:lnTo>
                    <a:lnTo>
                      <a:pt x="266" y="6"/>
                    </a:lnTo>
                    <a:lnTo>
                      <a:pt x="271" y="2"/>
                    </a:lnTo>
                    <a:lnTo>
                      <a:pt x="276" y="1"/>
                    </a:lnTo>
                    <a:lnTo>
                      <a:pt x="284" y="0"/>
                    </a:lnTo>
                    <a:lnTo>
                      <a:pt x="405" y="0"/>
                    </a:lnTo>
                    <a:lnTo>
                      <a:pt x="405" y="38"/>
                    </a:lnTo>
                    <a:lnTo>
                      <a:pt x="320" y="38"/>
                    </a:lnTo>
                    <a:lnTo>
                      <a:pt x="315" y="39"/>
                    </a:lnTo>
                    <a:lnTo>
                      <a:pt x="309" y="40"/>
                    </a:lnTo>
                    <a:lnTo>
                      <a:pt x="304" y="44"/>
                    </a:lnTo>
                    <a:lnTo>
                      <a:pt x="299" y="48"/>
                    </a:lnTo>
                    <a:lnTo>
                      <a:pt x="295" y="52"/>
                    </a:lnTo>
                    <a:lnTo>
                      <a:pt x="292" y="57"/>
                    </a:lnTo>
                    <a:lnTo>
                      <a:pt x="291" y="63"/>
                    </a:lnTo>
                    <a:lnTo>
                      <a:pt x="290" y="69"/>
                    </a:lnTo>
                    <a:lnTo>
                      <a:pt x="290" y="122"/>
                    </a:lnTo>
                    <a:lnTo>
                      <a:pt x="405" y="122"/>
                    </a:lnTo>
                    <a:lnTo>
                      <a:pt x="405" y="638"/>
                    </a:lnTo>
                    <a:lnTo>
                      <a:pt x="83" y="638"/>
                    </a:lnTo>
                    <a:lnTo>
                      <a:pt x="75" y="638"/>
                    </a:lnTo>
                    <a:lnTo>
                      <a:pt x="66" y="637"/>
                    </a:lnTo>
                    <a:lnTo>
                      <a:pt x="58" y="634"/>
                    </a:lnTo>
                    <a:lnTo>
                      <a:pt x="51" y="632"/>
                    </a:lnTo>
                    <a:lnTo>
                      <a:pt x="42" y="629"/>
                    </a:lnTo>
                    <a:lnTo>
                      <a:pt x="37" y="624"/>
                    </a:lnTo>
                    <a:lnTo>
                      <a:pt x="29" y="619"/>
                    </a:lnTo>
                    <a:lnTo>
                      <a:pt x="23" y="614"/>
                    </a:lnTo>
                    <a:lnTo>
                      <a:pt x="19" y="608"/>
                    </a:lnTo>
                    <a:lnTo>
                      <a:pt x="14" y="601"/>
                    </a:lnTo>
                    <a:lnTo>
                      <a:pt x="9" y="594"/>
                    </a:lnTo>
                    <a:lnTo>
                      <a:pt x="6" y="587"/>
                    </a:lnTo>
                    <a:lnTo>
                      <a:pt x="3" y="580"/>
                    </a:lnTo>
                    <a:lnTo>
                      <a:pt x="1" y="571"/>
                    </a:lnTo>
                    <a:lnTo>
                      <a:pt x="0" y="563"/>
                    </a:lnTo>
                    <a:lnTo>
                      <a:pt x="0" y="555"/>
                    </a:lnTo>
                    <a:lnTo>
                      <a:pt x="0" y="206"/>
                    </a:lnTo>
                    <a:lnTo>
                      <a:pt x="0" y="197"/>
                    </a:lnTo>
                    <a:lnTo>
                      <a:pt x="1" y="189"/>
                    </a:lnTo>
                    <a:lnTo>
                      <a:pt x="3" y="181"/>
                    </a:lnTo>
                    <a:lnTo>
                      <a:pt x="6" y="174"/>
                    </a:lnTo>
                    <a:lnTo>
                      <a:pt x="9" y="166"/>
                    </a:lnTo>
                    <a:lnTo>
                      <a:pt x="14" y="159"/>
                    </a:lnTo>
                    <a:lnTo>
                      <a:pt x="19" y="153"/>
                    </a:lnTo>
                    <a:lnTo>
                      <a:pt x="23" y="147"/>
                    </a:lnTo>
                    <a:lnTo>
                      <a:pt x="29" y="141"/>
                    </a:lnTo>
                    <a:lnTo>
                      <a:pt x="37" y="137"/>
                    </a:lnTo>
                    <a:lnTo>
                      <a:pt x="42" y="132"/>
                    </a:lnTo>
                    <a:lnTo>
                      <a:pt x="51" y="128"/>
                    </a:lnTo>
                    <a:lnTo>
                      <a:pt x="58" y="126"/>
                    </a:lnTo>
                    <a:lnTo>
                      <a:pt x="66" y="124"/>
                    </a:lnTo>
                    <a:lnTo>
                      <a:pt x="75" y="122"/>
                    </a:lnTo>
                    <a:lnTo>
                      <a:pt x="83" y="122"/>
                    </a:lnTo>
                    <a:close/>
                    <a:moveTo>
                      <a:pt x="405" y="0"/>
                    </a:moveTo>
                    <a:lnTo>
                      <a:pt x="526" y="0"/>
                    </a:lnTo>
                    <a:lnTo>
                      <a:pt x="532" y="1"/>
                    </a:lnTo>
                    <a:lnTo>
                      <a:pt x="538" y="2"/>
                    </a:lnTo>
                    <a:lnTo>
                      <a:pt x="543" y="6"/>
                    </a:lnTo>
                    <a:lnTo>
                      <a:pt x="547" y="10"/>
                    </a:lnTo>
                    <a:lnTo>
                      <a:pt x="551" y="14"/>
                    </a:lnTo>
                    <a:lnTo>
                      <a:pt x="554" y="19"/>
                    </a:lnTo>
                    <a:lnTo>
                      <a:pt x="556" y="25"/>
                    </a:lnTo>
                    <a:lnTo>
                      <a:pt x="557" y="32"/>
                    </a:lnTo>
                    <a:lnTo>
                      <a:pt x="557" y="122"/>
                    </a:lnTo>
                    <a:lnTo>
                      <a:pt x="726" y="122"/>
                    </a:lnTo>
                    <a:lnTo>
                      <a:pt x="735" y="122"/>
                    </a:lnTo>
                    <a:lnTo>
                      <a:pt x="742" y="124"/>
                    </a:lnTo>
                    <a:lnTo>
                      <a:pt x="750" y="126"/>
                    </a:lnTo>
                    <a:lnTo>
                      <a:pt x="759" y="128"/>
                    </a:lnTo>
                    <a:lnTo>
                      <a:pt x="766" y="132"/>
                    </a:lnTo>
                    <a:lnTo>
                      <a:pt x="772" y="137"/>
                    </a:lnTo>
                    <a:lnTo>
                      <a:pt x="779" y="141"/>
                    </a:lnTo>
                    <a:lnTo>
                      <a:pt x="785" y="147"/>
                    </a:lnTo>
                    <a:lnTo>
                      <a:pt x="790" y="153"/>
                    </a:lnTo>
                    <a:lnTo>
                      <a:pt x="794" y="159"/>
                    </a:lnTo>
                    <a:lnTo>
                      <a:pt x="799" y="166"/>
                    </a:lnTo>
                    <a:lnTo>
                      <a:pt x="803" y="174"/>
                    </a:lnTo>
                    <a:lnTo>
                      <a:pt x="805" y="181"/>
                    </a:lnTo>
                    <a:lnTo>
                      <a:pt x="808" y="189"/>
                    </a:lnTo>
                    <a:lnTo>
                      <a:pt x="809" y="197"/>
                    </a:lnTo>
                    <a:lnTo>
                      <a:pt x="809" y="206"/>
                    </a:lnTo>
                    <a:lnTo>
                      <a:pt x="809" y="555"/>
                    </a:lnTo>
                    <a:lnTo>
                      <a:pt x="809" y="563"/>
                    </a:lnTo>
                    <a:lnTo>
                      <a:pt x="808" y="571"/>
                    </a:lnTo>
                    <a:lnTo>
                      <a:pt x="805" y="580"/>
                    </a:lnTo>
                    <a:lnTo>
                      <a:pt x="803" y="587"/>
                    </a:lnTo>
                    <a:lnTo>
                      <a:pt x="799" y="595"/>
                    </a:lnTo>
                    <a:lnTo>
                      <a:pt x="794" y="601"/>
                    </a:lnTo>
                    <a:lnTo>
                      <a:pt x="790" y="608"/>
                    </a:lnTo>
                    <a:lnTo>
                      <a:pt x="785" y="614"/>
                    </a:lnTo>
                    <a:lnTo>
                      <a:pt x="779" y="619"/>
                    </a:lnTo>
                    <a:lnTo>
                      <a:pt x="772" y="624"/>
                    </a:lnTo>
                    <a:lnTo>
                      <a:pt x="766" y="629"/>
                    </a:lnTo>
                    <a:lnTo>
                      <a:pt x="759" y="632"/>
                    </a:lnTo>
                    <a:lnTo>
                      <a:pt x="750" y="634"/>
                    </a:lnTo>
                    <a:lnTo>
                      <a:pt x="742" y="637"/>
                    </a:lnTo>
                    <a:lnTo>
                      <a:pt x="735" y="638"/>
                    </a:lnTo>
                    <a:lnTo>
                      <a:pt x="726" y="638"/>
                    </a:lnTo>
                    <a:lnTo>
                      <a:pt x="405" y="638"/>
                    </a:lnTo>
                    <a:lnTo>
                      <a:pt x="405" y="122"/>
                    </a:lnTo>
                    <a:lnTo>
                      <a:pt x="519" y="122"/>
                    </a:lnTo>
                    <a:lnTo>
                      <a:pt x="519" y="69"/>
                    </a:lnTo>
                    <a:lnTo>
                      <a:pt x="518" y="63"/>
                    </a:lnTo>
                    <a:lnTo>
                      <a:pt x="516" y="57"/>
                    </a:lnTo>
                    <a:lnTo>
                      <a:pt x="513" y="52"/>
                    </a:lnTo>
                    <a:lnTo>
                      <a:pt x="509" y="48"/>
                    </a:lnTo>
                    <a:lnTo>
                      <a:pt x="505" y="44"/>
                    </a:lnTo>
                    <a:lnTo>
                      <a:pt x="500" y="40"/>
                    </a:lnTo>
                    <a:lnTo>
                      <a:pt x="494" y="39"/>
                    </a:lnTo>
                    <a:lnTo>
                      <a:pt x="488" y="38"/>
                    </a:lnTo>
                    <a:lnTo>
                      <a:pt x="405" y="38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rgbClr val="5E74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19" name="Freeform 207">
                <a:extLst>
                  <a:ext uri="{FF2B5EF4-FFF2-40B4-BE49-F238E27FC236}">
                    <a16:creationId xmlns:a16="http://schemas.microsoft.com/office/drawing/2014/main" id="{F1D49143-53E0-497C-91AC-BC4B989EF6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7725" y="5924550"/>
                <a:ext cx="428625" cy="338138"/>
              </a:xfrm>
              <a:custGeom>
                <a:avLst/>
                <a:gdLst>
                  <a:gd name="T0" fmla="*/ 253 w 810"/>
                  <a:gd name="T1" fmla="*/ 122 h 638"/>
                  <a:gd name="T2" fmla="*/ 253 w 810"/>
                  <a:gd name="T3" fmla="*/ 25 h 638"/>
                  <a:gd name="T4" fmla="*/ 258 w 810"/>
                  <a:gd name="T5" fmla="*/ 14 h 638"/>
                  <a:gd name="T6" fmla="*/ 268 w 810"/>
                  <a:gd name="T7" fmla="*/ 6 h 638"/>
                  <a:gd name="T8" fmla="*/ 278 w 810"/>
                  <a:gd name="T9" fmla="*/ 1 h 638"/>
                  <a:gd name="T10" fmla="*/ 405 w 810"/>
                  <a:gd name="T11" fmla="*/ 0 h 638"/>
                  <a:gd name="T12" fmla="*/ 322 w 810"/>
                  <a:gd name="T13" fmla="*/ 38 h 638"/>
                  <a:gd name="T14" fmla="*/ 310 w 810"/>
                  <a:gd name="T15" fmla="*/ 40 h 638"/>
                  <a:gd name="T16" fmla="*/ 301 w 810"/>
                  <a:gd name="T17" fmla="*/ 48 h 638"/>
                  <a:gd name="T18" fmla="*/ 294 w 810"/>
                  <a:gd name="T19" fmla="*/ 57 h 638"/>
                  <a:gd name="T20" fmla="*/ 291 w 810"/>
                  <a:gd name="T21" fmla="*/ 69 h 638"/>
                  <a:gd name="T22" fmla="*/ 405 w 810"/>
                  <a:gd name="T23" fmla="*/ 122 h 638"/>
                  <a:gd name="T24" fmla="*/ 83 w 810"/>
                  <a:gd name="T25" fmla="*/ 638 h 638"/>
                  <a:gd name="T26" fmla="*/ 67 w 810"/>
                  <a:gd name="T27" fmla="*/ 637 h 638"/>
                  <a:gd name="T28" fmla="*/ 51 w 810"/>
                  <a:gd name="T29" fmla="*/ 632 h 638"/>
                  <a:gd name="T30" fmla="*/ 37 w 810"/>
                  <a:gd name="T31" fmla="*/ 624 h 638"/>
                  <a:gd name="T32" fmla="*/ 25 w 810"/>
                  <a:gd name="T33" fmla="*/ 614 h 638"/>
                  <a:gd name="T34" fmla="*/ 14 w 810"/>
                  <a:gd name="T35" fmla="*/ 601 h 638"/>
                  <a:gd name="T36" fmla="*/ 7 w 810"/>
                  <a:gd name="T37" fmla="*/ 587 h 638"/>
                  <a:gd name="T38" fmla="*/ 3 w 810"/>
                  <a:gd name="T39" fmla="*/ 571 h 638"/>
                  <a:gd name="T40" fmla="*/ 0 w 810"/>
                  <a:gd name="T41" fmla="*/ 555 h 638"/>
                  <a:gd name="T42" fmla="*/ 1 w 810"/>
                  <a:gd name="T43" fmla="*/ 197 h 638"/>
                  <a:gd name="T44" fmla="*/ 5 w 810"/>
                  <a:gd name="T45" fmla="*/ 181 h 638"/>
                  <a:gd name="T46" fmla="*/ 11 w 810"/>
                  <a:gd name="T47" fmla="*/ 166 h 638"/>
                  <a:gd name="T48" fmla="*/ 19 w 810"/>
                  <a:gd name="T49" fmla="*/ 153 h 638"/>
                  <a:gd name="T50" fmla="*/ 31 w 810"/>
                  <a:gd name="T51" fmla="*/ 141 h 638"/>
                  <a:gd name="T52" fmla="*/ 44 w 810"/>
                  <a:gd name="T53" fmla="*/ 132 h 638"/>
                  <a:gd name="T54" fmla="*/ 60 w 810"/>
                  <a:gd name="T55" fmla="*/ 126 h 638"/>
                  <a:gd name="T56" fmla="*/ 75 w 810"/>
                  <a:gd name="T57" fmla="*/ 122 h 638"/>
                  <a:gd name="T58" fmla="*/ 405 w 810"/>
                  <a:gd name="T59" fmla="*/ 0 h 638"/>
                  <a:gd name="T60" fmla="*/ 532 w 810"/>
                  <a:gd name="T61" fmla="*/ 1 h 638"/>
                  <a:gd name="T62" fmla="*/ 544 w 810"/>
                  <a:gd name="T63" fmla="*/ 6 h 638"/>
                  <a:gd name="T64" fmla="*/ 553 w 810"/>
                  <a:gd name="T65" fmla="*/ 14 h 638"/>
                  <a:gd name="T66" fmla="*/ 557 w 810"/>
                  <a:gd name="T67" fmla="*/ 25 h 638"/>
                  <a:gd name="T68" fmla="*/ 559 w 810"/>
                  <a:gd name="T69" fmla="*/ 122 h 638"/>
                  <a:gd name="T70" fmla="*/ 736 w 810"/>
                  <a:gd name="T71" fmla="*/ 122 h 638"/>
                  <a:gd name="T72" fmla="*/ 752 w 810"/>
                  <a:gd name="T73" fmla="*/ 126 h 638"/>
                  <a:gd name="T74" fmla="*/ 766 w 810"/>
                  <a:gd name="T75" fmla="*/ 132 h 638"/>
                  <a:gd name="T76" fmla="*/ 781 w 810"/>
                  <a:gd name="T77" fmla="*/ 141 h 638"/>
                  <a:gd name="T78" fmla="*/ 791 w 810"/>
                  <a:gd name="T79" fmla="*/ 153 h 638"/>
                  <a:gd name="T80" fmla="*/ 801 w 810"/>
                  <a:gd name="T81" fmla="*/ 166 h 638"/>
                  <a:gd name="T82" fmla="*/ 807 w 810"/>
                  <a:gd name="T83" fmla="*/ 181 h 638"/>
                  <a:gd name="T84" fmla="*/ 810 w 810"/>
                  <a:gd name="T85" fmla="*/ 197 h 638"/>
                  <a:gd name="T86" fmla="*/ 810 w 810"/>
                  <a:gd name="T87" fmla="*/ 555 h 638"/>
                  <a:gd name="T88" fmla="*/ 809 w 810"/>
                  <a:gd name="T89" fmla="*/ 571 h 638"/>
                  <a:gd name="T90" fmla="*/ 805 w 810"/>
                  <a:gd name="T91" fmla="*/ 587 h 638"/>
                  <a:gd name="T92" fmla="*/ 796 w 810"/>
                  <a:gd name="T93" fmla="*/ 601 h 638"/>
                  <a:gd name="T94" fmla="*/ 787 w 810"/>
                  <a:gd name="T95" fmla="*/ 614 h 638"/>
                  <a:gd name="T96" fmla="*/ 774 w 810"/>
                  <a:gd name="T97" fmla="*/ 624 h 638"/>
                  <a:gd name="T98" fmla="*/ 759 w 810"/>
                  <a:gd name="T99" fmla="*/ 632 h 638"/>
                  <a:gd name="T100" fmla="*/ 744 w 810"/>
                  <a:gd name="T101" fmla="*/ 637 h 638"/>
                  <a:gd name="T102" fmla="*/ 727 w 810"/>
                  <a:gd name="T103" fmla="*/ 638 h 638"/>
                  <a:gd name="T104" fmla="*/ 405 w 810"/>
                  <a:gd name="T105" fmla="*/ 122 h 638"/>
                  <a:gd name="T106" fmla="*/ 519 w 810"/>
                  <a:gd name="T107" fmla="*/ 69 h 638"/>
                  <a:gd name="T108" fmla="*/ 517 w 810"/>
                  <a:gd name="T109" fmla="*/ 57 h 638"/>
                  <a:gd name="T110" fmla="*/ 511 w 810"/>
                  <a:gd name="T111" fmla="*/ 48 h 638"/>
                  <a:gd name="T112" fmla="*/ 502 w 810"/>
                  <a:gd name="T113" fmla="*/ 40 h 638"/>
                  <a:gd name="T114" fmla="*/ 488 w 810"/>
                  <a:gd name="T115" fmla="*/ 38 h 638"/>
                  <a:gd name="T116" fmla="*/ 405 w 810"/>
                  <a:gd name="T117" fmla="*/ 0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0" h="638">
                    <a:moveTo>
                      <a:pt x="83" y="122"/>
                    </a:moveTo>
                    <a:lnTo>
                      <a:pt x="253" y="122"/>
                    </a:lnTo>
                    <a:lnTo>
                      <a:pt x="253" y="32"/>
                    </a:lnTo>
                    <a:lnTo>
                      <a:pt x="253" y="25"/>
                    </a:lnTo>
                    <a:lnTo>
                      <a:pt x="256" y="19"/>
                    </a:lnTo>
                    <a:lnTo>
                      <a:pt x="258" y="14"/>
                    </a:lnTo>
                    <a:lnTo>
                      <a:pt x="263" y="10"/>
                    </a:lnTo>
                    <a:lnTo>
                      <a:pt x="268" y="6"/>
                    </a:lnTo>
                    <a:lnTo>
                      <a:pt x="272" y="2"/>
                    </a:lnTo>
                    <a:lnTo>
                      <a:pt x="278" y="1"/>
                    </a:lnTo>
                    <a:lnTo>
                      <a:pt x="284" y="0"/>
                    </a:lnTo>
                    <a:lnTo>
                      <a:pt x="405" y="0"/>
                    </a:lnTo>
                    <a:lnTo>
                      <a:pt x="405" y="38"/>
                    </a:lnTo>
                    <a:lnTo>
                      <a:pt x="322" y="38"/>
                    </a:lnTo>
                    <a:lnTo>
                      <a:pt x="316" y="39"/>
                    </a:lnTo>
                    <a:lnTo>
                      <a:pt x="310" y="40"/>
                    </a:lnTo>
                    <a:lnTo>
                      <a:pt x="306" y="44"/>
                    </a:lnTo>
                    <a:lnTo>
                      <a:pt x="301" y="48"/>
                    </a:lnTo>
                    <a:lnTo>
                      <a:pt x="297" y="52"/>
                    </a:lnTo>
                    <a:lnTo>
                      <a:pt x="294" y="57"/>
                    </a:lnTo>
                    <a:lnTo>
                      <a:pt x="292" y="63"/>
                    </a:lnTo>
                    <a:lnTo>
                      <a:pt x="291" y="69"/>
                    </a:lnTo>
                    <a:lnTo>
                      <a:pt x="291" y="122"/>
                    </a:lnTo>
                    <a:lnTo>
                      <a:pt x="405" y="122"/>
                    </a:lnTo>
                    <a:lnTo>
                      <a:pt x="405" y="638"/>
                    </a:lnTo>
                    <a:lnTo>
                      <a:pt x="83" y="638"/>
                    </a:lnTo>
                    <a:lnTo>
                      <a:pt x="75" y="638"/>
                    </a:lnTo>
                    <a:lnTo>
                      <a:pt x="67" y="637"/>
                    </a:lnTo>
                    <a:lnTo>
                      <a:pt x="60" y="634"/>
                    </a:lnTo>
                    <a:lnTo>
                      <a:pt x="51" y="632"/>
                    </a:lnTo>
                    <a:lnTo>
                      <a:pt x="44" y="629"/>
                    </a:lnTo>
                    <a:lnTo>
                      <a:pt x="37" y="624"/>
                    </a:lnTo>
                    <a:lnTo>
                      <a:pt x="31" y="619"/>
                    </a:lnTo>
                    <a:lnTo>
                      <a:pt x="25" y="614"/>
                    </a:lnTo>
                    <a:lnTo>
                      <a:pt x="19" y="608"/>
                    </a:lnTo>
                    <a:lnTo>
                      <a:pt x="14" y="601"/>
                    </a:lnTo>
                    <a:lnTo>
                      <a:pt x="11" y="594"/>
                    </a:lnTo>
                    <a:lnTo>
                      <a:pt x="7" y="587"/>
                    </a:lnTo>
                    <a:lnTo>
                      <a:pt x="5" y="580"/>
                    </a:lnTo>
                    <a:lnTo>
                      <a:pt x="3" y="571"/>
                    </a:lnTo>
                    <a:lnTo>
                      <a:pt x="1" y="563"/>
                    </a:lnTo>
                    <a:lnTo>
                      <a:pt x="0" y="555"/>
                    </a:lnTo>
                    <a:lnTo>
                      <a:pt x="0" y="206"/>
                    </a:lnTo>
                    <a:lnTo>
                      <a:pt x="1" y="197"/>
                    </a:lnTo>
                    <a:lnTo>
                      <a:pt x="3" y="189"/>
                    </a:lnTo>
                    <a:lnTo>
                      <a:pt x="5" y="181"/>
                    </a:lnTo>
                    <a:lnTo>
                      <a:pt x="7" y="174"/>
                    </a:lnTo>
                    <a:lnTo>
                      <a:pt x="11" y="166"/>
                    </a:lnTo>
                    <a:lnTo>
                      <a:pt x="14" y="159"/>
                    </a:lnTo>
                    <a:lnTo>
                      <a:pt x="19" y="153"/>
                    </a:lnTo>
                    <a:lnTo>
                      <a:pt x="25" y="147"/>
                    </a:lnTo>
                    <a:lnTo>
                      <a:pt x="31" y="141"/>
                    </a:lnTo>
                    <a:lnTo>
                      <a:pt x="37" y="137"/>
                    </a:lnTo>
                    <a:lnTo>
                      <a:pt x="44" y="132"/>
                    </a:lnTo>
                    <a:lnTo>
                      <a:pt x="51" y="128"/>
                    </a:lnTo>
                    <a:lnTo>
                      <a:pt x="60" y="126"/>
                    </a:lnTo>
                    <a:lnTo>
                      <a:pt x="67" y="124"/>
                    </a:lnTo>
                    <a:lnTo>
                      <a:pt x="75" y="122"/>
                    </a:lnTo>
                    <a:lnTo>
                      <a:pt x="83" y="122"/>
                    </a:lnTo>
                    <a:close/>
                    <a:moveTo>
                      <a:pt x="405" y="0"/>
                    </a:moveTo>
                    <a:lnTo>
                      <a:pt x="527" y="0"/>
                    </a:lnTo>
                    <a:lnTo>
                      <a:pt x="532" y="1"/>
                    </a:lnTo>
                    <a:lnTo>
                      <a:pt x="538" y="2"/>
                    </a:lnTo>
                    <a:lnTo>
                      <a:pt x="544" y="6"/>
                    </a:lnTo>
                    <a:lnTo>
                      <a:pt x="549" y="10"/>
                    </a:lnTo>
                    <a:lnTo>
                      <a:pt x="553" y="14"/>
                    </a:lnTo>
                    <a:lnTo>
                      <a:pt x="555" y="19"/>
                    </a:lnTo>
                    <a:lnTo>
                      <a:pt x="557" y="25"/>
                    </a:lnTo>
                    <a:lnTo>
                      <a:pt x="559" y="32"/>
                    </a:lnTo>
                    <a:lnTo>
                      <a:pt x="559" y="122"/>
                    </a:lnTo>
                    <a:lnTo>
                      <a:pt x="727" y="122"/>
                    </a:lnTo>
                    <a:lnTo>
                      <a:pt x="736" y="122"/>
                    </a:lnTo>
                    <a:lnTo>
                      <a:pt x="744" y="124"/>
                    </a:lnTo>
                    <a:lnTo>
                      <a:pt x="752" y="126"/>
                    </a:lnTo>
                    <a:lnTo>
                      <a:pt x="759" y="128"/>
                    </a:lnTo>
                    <a:lnTo>
                      <a:pt x="766" y="132"/>
                    </a:lnTo>
                    <a:lnTo>
                      <a:pt x="774" y="137"/>
                    </a:lnTo>
                    <a:lnTo>
                      <a:pt x="781" y="141"/>
                    </a:lnTo>
                    <a:lnTo>
                      <a:pt x="787" y="147"/>
                    </a:lnTo>
                    <a:lnTo>
                      <a:pt x="791" y="153"/>
                    </a:lnTo>
                    <a:lnTo>
                      <a:pt x="796" y="159"/>
                    </a:lnTo>
                    <a:lnTo>
                      <a:pt x="801" y="166"/>
                    </a:lnTo>
                    <a:lnTo>
                      <a:pt x="805" y="174"/>
                    </a:lnTo>
                    <a:lnTo>
                      <a:pt x="807" y="181"/>
                    </a:lnTo>
                    <a:lnTo>
                      <a:pt x="809" y="189"/>
                    </a:lnTo>
                    <a:lnTo>
                      <a:pt x="810" y="197"/>
                    </a:lnTo>
                    <a:lnTo>
                      <a:pt x="810" y="206"/>
                    </a:lnTo>
                    <a:lnTo>
                      <a:pt x="810" y="555"/>
                    </a:lnTo>
                    <a:lnTo>
                      <a:pt x="810" y="563"/>
                    </a:lnTo>
                    <a:lnTo>
                      <a:pt x="809" y="571"/>
                    </a:lnTo>
                    <a:lnTo>
                      <a:pt x="807" y="580"/>
                    </a:lnTo>
                    <a:lnTo>
                      <a:pt x="805" y="587"/>
                    </a:lnTo>
                    <a:lnTo>
                      <a:pt x="801" y="595"/>
                    </a:lnTo>
                    <a:lnTo>
                      <a:pt x="796" y="601"/>
                    </a:lnTo>
                    <a:lnTo>
                      <a:pt x="791" y="608"/>
                    </a:lnTo>
                    <a:lnTo>
                      <a:pt x="787" y="614"/>
                    </a:lnTo>
                    <a:lnTo>
                      <a:pt x="781" y="619"/>
                    </a:lnTo>
                    <a:lnTo>
                      <a:pt x="774" y="624"/>
                    </a:lnTo>
                    <a:lnTo>
                      <a:pt x="766" y="629"/>
                    </a:lnTo>
                    <a:lnTo>
                      <a:pt x="759" y="632"/>
                    </a:lnTo>
                    <a:lnTo>
                      <a:pt x="752" y="634"/>
                    </a:lnTo>
                    <a:lnTo>
                      <a:pt x="744" y="637"/>
                    </a:lnTo>
                    <a:lnTo>
                      <a:pt x="736" y="638"/>
                    </a:lnTo>
                    <a:lnTo>
                      <a:pt x="727" y="638"/>
                    </a:lnTo>
                    <a:lnTo>
                      <a:pt x="405" y="638"/>
                    </a:lnTo>
                    <a:lnTo>
                      <a:pt x="405" y="122"/>
                    </a:lnTo>
                    <a:lnTo>
                      <a:pt x="519" y="122"/>
                    </a:lnTo>
                    <a:lnTo>
                      <a:pt x="519" y="69"/>
                    </a:lnTo>
                    <a:lnTo>
                      <a:pt x="519" y="63"/>
                    </a:lnTo>
                    <a:lnTo>
                      <a:pt x="517" y="57"/>
                    </a:lnTo>
                    <a:lnTo>
                      <a:pt x="515" y="52"/>
                    </a:lnTo>
                    <a:lnTo>
                      <a:pt x="511" y="48"/>
                    </a:lnTo>
                    <a:lnTo>
                      <a:pt x="506" y="44"/>
                    </a:lnTo>
                    <a:lnTo>
                      <a:pt x="502" y="40"/>
                    </a:lnTo>
                    <a:lnTo>
                      <a:pt x="496" y="39"/>
                    </a:lnTo>
                    <a:lnTo>
                      <a:pt x="488" y="38"/>
                    </a:lnTo>
                    <a:lnTo>
                      <a:pt x="405" y="38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rgbClr val="2F6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20" name="Freeform 281">
                <a:extLst>
                  <a:ext uri="{FF2B5EF4-FFF2-40B4-BE49-F238E27FC236}">
                    <a16:creationId xmlns:a16="http://schemas.microsoft.com/office/drawing/2014/main" id="{689D1B66-CEC3-4CFA-A425-EF79AE28D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263" y="5688013"/>
                <a:ext cx="1263650" cy="3175"/>
              </a:xfrm>
              <a:custGeom>
                <a:avLst/>
                <a:gdLst>
                  <a:gd name="T0" fmla="*/ 2384 w 2386"/>
                  <a:gd name="T1" fmla="*/ 0 h 4"/>
                  <a:gd name="T2" fmla="*/ 2385 w 2386"/>
                  <a:gd name="T3" fmla="*/ 2 h 4"/>
                  <a:gd name="T4" fmla="*/ 2386 w 2386"/>
                  <a:gd name="T5" fmla="*/ 3 h 4"/>
                  <a:gd name="T6" fmla="*/ 2385 w 2386"/>
                  <a:gd name="T7" fmla="*/ 4 h 4"/>
                  <a:gd name="T8" fmla="*/ 2384 w 2386"/>
                  <a:gd name="T9" fmla="*/ 4 h 4"/>
                  <a:gd name="T10" fmla="*/ 1 w 2386"/>
                  <a:gd name="T11" fmla="*/ 4 h 4"/>
                  <a:gd name="T12" fmla="*/ 0 w 2386"/>
                  <a:gd name="T13" fmla="*/ 4 h 4"/>
                  <a:gd name="T14" fmla="*/ 0 w 2386"/>
                  <a:gd name="T15" fmla="*/ 3 h 4"/>
                  <a:gd name="T16" fmla="*/ 0 w 2386"/>
                  <a:gd name="T17" fmla="*/ 2 h 4"/>
                  <a:gd name="T18" fmla="*/ 1 w 2386"/>
                  <a:gd name="T19" fmla="*/ 0 h 4"/>
                  <a:gd name="T20" fmla="*/ 2384 w 2386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6" h="4">
                    <a:moveTo>
                      <a:pt x="2384" y="0"/>
                    </a:moveTo>
                    <a:lnTo>
                      <a:pt x="2385" y="2"/>
                    </a:lnTo>
                    <a:lnTo>
                      <a:pt x="2386" y="3"/>
                    </a:lnTo>
                    <a:lnTo>
                      <a:pt x="2385" y="4"/>
                    </a:lnTo>
                    <a:lnTo>
                      <a:pt x="2384" y="4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21" name="Freeform 282">
                <a:extLst>
                  <a:ext uri="{FF2B5EF4-FFF2-40B4-BE49-F238E27FC236}">
                    <a16:creationId xmlns:a16="http://schemas.microsoft.com/office/drawing/2014/main" id="{466994E5-6E72-4727-9011-FAB54F12C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263" y="5516563"/>
                <a:ext cx="1263650" cy="1588"/>
              </a:xfrm>
              <a:custGeom>
                <a:avLst/>
                <a:gdLst>
                  <a:gd name="T0" fmla="*/ 2384 w 2386"/>
                  <a:gd name="T1" fmla="*/ 0 h 3"/>
                  <a:gd name="T2" fmla="*/ 2385 w 2386"/>
                  <a:gd name="T3" fmla="*/ 0 h 3"/>
                  <a:gd name="T4" fmla="*/ 2386 w 2386"/>
                  <a:gd name="T5" fmla="*/ 1 h 3"/>
                  <a:gd name="T6" fmla="*/ 2385 w 2386"/>
                  <a:gd name="T7" fmla="*/ 2 h 3"/>
                  <a:gd name="T8" fmla="*/ 2384 w 2386"/>
                  <a:gd name="T9" fmla="*/ 3 h 3"/>
                  <a:gd name="T10" fmla="*/ 1 w 2386"/>
                  <a:gd name="T11" fmla="*/ 3 h 3"/>
                  <a:gd name="T12" fmla="*/ 0 w 2386"/>
                  <a:gd name="T13" fmla="*/ 2 h 3"/>
                  <a:gd name="T14" fmla="*/ 0 w 2386"/>
                  <a:gd name="T15" fmla="*/ 1 h 3"/>
                  <a:gd name="T16" fmla="*/ 0 w 2386"/>
                  <a:gd name="T17" fmla="*/ 0 h 3"/>
                  <a:gd name="T18" fmla="*/ 1 w 2386"/>
                  <a:gd name="T19" fmla="*/ 0 h 3"/>
                  <a:gd name="T20" fmla="*/ 2384 w 2386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6" h="3">
                    <a:moveTo>
                      <a:pt x="2384" y="0"/>
                    </a:moveTo>
                    <a:lnTo>
                      <a:pt x="2385" y="0"/>
                    </a:lnTo>
                    <a:lnTo>
                      <a:pt x="2386" y="1"/>
                    </a:lnTo>
                    <a:lnTo>
                      <a:pt x="2385" y="2"/>
                    </a:lnTo>
                    <a:lnTo>
                      <a:pt x="2384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5E63AC1-883D-4B3A-A385-7486D7AE43D5}"/>
                </a:ext>
              </a:extLst>
            </p:cNvPr>
            <p:cNvGrpSpPr/>
            <p:nvPr/>
          </p:nvGrpSpPr>
          <p:grpSpPr>
            <a:xfrm>
              <a:off x="2624616" y="4191226"/>
              <a:ext cx="980428" cy="720034"/>
              <a:chOff x="1195866" y="2805338"/>
              <a:chExt cx="980428" cy="72003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C70F250-C728-479C-AE62-1B1A20AF7BD7}"/>
                  </a:ext>
                </a:extLst>
              </p:cNvPr>
              <p:cNvGrpSpPr/>
              <p:nvPr/>
            </p:nvGrpSpPr>
            <p:grpSpPr>
              <a:xfrm>
                <a:off x="1195866" y="2805338"/>
                <a:ext cx="980428" cy="720034"/>
                <a:chOff x="749312" y="4854581"/>
                <a:chExt cx="2241586" cy="1646239"/>
              </a:xfrm>
            </p:grpSpPr>
            <p:sp>
              <p:nvSpPr>
                <p:cNvPr id="26" name="Freeform 5">
                  <a:extLst>
                    <a:ext uri="{FF2B5EF4-FFF2-40B4-BE49-F238E27FC236}">
                      <a16:creationId xmlns:a16="http://schemas.microsoft.com/office/drawing/2014/main" id="{ECAE853E-CB60-41B0-8CDA-7C6E687058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49312" y="5722944"/>
                  <a:ext cx="1731991" cy="757238"/>
                </a:xfrm>
                <a:custGeom>
                  <a:avLst/>
                  <a:gdLst>
                    <a:gd name="T0" fmla="*/ 2214 w 3274"/>
                    <a:gd name="T1" fmla="*/ 1366 h 1432"/>
                    <a:gd name="T2" fmla="*/ 2268 w 3274"/>
                    <a:gd name="T3" fmla="*/ 1374 h 1432"/>
                    <a:gd name="T4" fmla="*/ 2440 w 3274"/>
                    <a:gd name="T5" fmla="*/ 1419 h 1432"/>
                    <a:gd name="T6" fmla="*/ 2580 w 3274"/>
                    <a:gd name="T7" fmla="*/ 1394 h 1432"/>
                    <a:gd name="T8" fmla="*/ 2426 w 3274"/>
                    <a:gd name="T9" fmla="*/ 1340 h 1432"/>
                    <a:gd name="T10" fmla="*/ 2200 w 3274"/>
                    <a:gd name="T11" fmla="*/ 1011 h 1432"/>
                    <a:gd name="T12" fmla="*/ 1632 w 3274"/>
                    <a:gd name="T13" fmla="*/ 506 h 1432"/>
                    <a:gd name="T14" fmla="*/ 1837 w 3274"/>
                    <a:gd name="T15" fmla="*/ 508 h 1432"/>
                    <a:gd name="T16" fmla="*/ 2066 w 3274"/>
                    <a:gd name="T17" fmla="*/ 547 h 1432"/>
                    <a:gd name="T18" fmla="*/ 2469 w 3274"/>
                    <a:gd name="T19" fmla="*/ 456 h 1432"/>
                    <a:gd name="T20" fmla="*/ 2527 w 3274"/>
                    <a:gd name="T21" fmla="*/ 557 h 1432"/>
                    <a:gd name="T22" fmla="*/ 2530 w 3274"/>
                    <a:gd name="T23" fmla="*/ 457 h 1432"/>
                    <a:gd name="T24" fmla="*/ 2541 w 3274"/>
                    <a:gd name="T25" fmla="*/ 441 h 1432"/>
                    <a:gd name="T26" fmla="*/ 2553 w 3274"/>
                    <a:gd name="T27" fmla="*/ 428 h 1432"/>
                    <a:gd name="T28" fmla="*/ 2554 w 3274"/>
                    <a:gd name="T29" fmla="*/ 417 h 1432"/>
                    <a:gd name="T30" fmla="*/ 2572 w 3274"/>
                    <a:gd name="T31" fmla="*/ 405 h 1432"/>
                    <a:gd name="T32" fmla="*/ 2553 w 3274"/>
                    <a:gd name="T33" fmla="*/ 389 h 1432"/>
                    <a:gd name="T34" fmla="*/ 2576 w 3274"/>
                    <a:gd name="T35" fmla="*/ 376 h 1432"/>
                    <a:gd name="T36" fmla="*/ 2532 w 3274"/>
                    <a:gd name="T37" fmla="*/ 350 h 1432"/>
                    <a:gd name="T38" fmla="*/ 2496 w 3274"/>
                    <a:gd name="T39" fmla="*/ 368 h 1432"/>
                    <a:gd name="T40" fmla="*/ 2344 w 3274"/>
                    <a:gd name="T41" fmla="*/ 379 h 1432"/>
                    <a:gd name="T42" fmla="*/ 2244 w 3274"/>
                    <a:gd name="T43" fmla="*/ 394 h 1432"/>
                    <a:gd name="T44" fmla="*/ 1348 w 3274"/>
                    <a:gd name="T45" fmla="*/ 304 h 1432"/>
                    <a:gd name="T46" fmla="*/ 1233 w 3274"/>
                    <a:gd name="T47" fmla="*/ 264 h 1432"/>
                    <a:gd name="T48" fmla="*/ 1268 w 3274"/>
                    <a:gd name="T49" fmla="*/ 232 h 1432"/>
                    <a:gd name="T50" fmla="*/ 1241 w 3274"/>
                    <a:gd name="T51" fmla="*/ 166 h 1432"/>
                    <a:gd name="T52" fmla="*/ 1095 w 3274"/>
                    <a:gd name="T53" fmla="*/ 55 h 1432"/>
                    <a:gd name="T54" fmla="*/ 890 w 3274"/>
                    <a:gd name="T55" fmla="*/ 2 h 1432"/>
                    <a:gd name="T56" fmla="*/ 735 w 3274"/>
                    <a:gd name="T57" fmla="*/ 15 h 1432"/>
                    <a:gd name="T58" fmla="*/ 710 w 3274"/>
                    <a:gd name="T59" fmla="*/ 60 h 1432"/>
                    <a:gd name="T60" fmla="*/ 776 w 3274"/>
                    <a:gd name="T61" fmla="*/ 137 h 1432"/>
                    <a:gd name="T62" fmla="*/ 981 w 3274"/>
                    <a:gd name="T63" fmla="*/ 228 h 1432"/>
                    <a:gd name="T64" fmla="*/ 803 w 3274"/>
                    <a:gd name="T65" fmla="*/ 273 h 1432"/>
                    <a:gd name="T66" fmla="*/ 120 w 3274"/>
                    <a:gd name="T67" fmla="*/ 449 h 1432"/>
                    <a:gd name="T68" fmla="*/ 32 w 3274"/>
                    <a:gd name="T69" fmla="*/ 490 h 1432"/>
                    <a:gd name="T70" fmla="*/ 2 w 3274"/>
                    <a:gd name="T71" fmla="*/ 559 h 1432"/>
                    <a:gd name="T72" fmla="*/ 20 w 3274"/>
                    <a:gd name="T73" fmla="*/ 575 h 1432"/>
                    <a:gd name="T74" fmla="*/ 64 w 3274"/>
                    <a:gd name="T75" fmla="*/ 573 h 1432"/>
                    <a:gd name="T76" fmla="*/ 137 w 3274"/>
                    <a:gd name="T77" fmla="*/ 532 h 1432"/>
                    <a:gd name="T78" fmla="*/ 184 w 3274"/>
                    <a:gd name="T79" fmla="*/ 534 h 1432"/>
                    <a:gd name="T80" fmla="*/ 153 w 3274"/>
                    <a:gd name="T81" fmla="*/ 563 h 1432"/>
                    <a:gd name="T82" fmla="*/ 197 w 3274"/>
                    <a:gd name="T83" fmla="*/ 572 h 1432"/>
                    <a:gd name="T84" fmla="*/ 841 w 3274"/>
                    <a:gd name="T85" fmla="*/ 394 h 1432"/>
                    <a:gd name="T86" fmla="*/ 1220 w 3274"/>
                    <a:gd name="T87" fmla="*/ 805 h 1432"/>
                    <a:gd name="T88" fmla="*/ 602 w 3274"/>
                    <a:gd name="T89" fmla="*/ 936 h 1432"/>
                    <a:gd name="T90" fmla="*/ 498 w 3274"/>
                    <a:gd name="T91" fmla="*/ 945 h 1432"/>
                    <a:gd name="T92" fmla="*/ 512 w 3274"/>
                    <a:gd name="T93" fmla="*/ 965 h 1432"/>
                    <a:gd name="T94" fmla="*/ 503 w 3274"/>
                    <a:gd name="T95" fmla="*/ 999 h 1432"/>
                    <a:gd name="T96" fmla="*/ 546 w 3274"/>
                    <a:gd name="T97" fmla="*/ 1059 h 1432"/>
                    <a:gd name="T98" fmla="*/ 649 w 3274"/>
                    <a:gd name="T99" fmla="*/ 1094 h 1432"/>
                    <a:gd name="T100" fmla="*/ 683 w 3274"/>
                    <a:gd name="T101" fmla="*/ 1060 h 1432"/>
                    <a:gd name="T102" fmla="*/ 757 w 3274"/>
                    <a:gd name="T103" fmla="*/ 1045 h 1432"/>
                    <a:gd name="T104" fmla="*/ 1496 w 3274"/>
                    <a:gd name="T105" fmla="*/ 1021 h 1432"/>
                    <a:gd name="T106" fmla="*/ 1933 w 3274"/>
                    <a:gd name="T107" fmla="*/ 1009 h 1432"/>
                    <a:gd name="T108" fmla="*/ 2583 w 3274"/>
                    <a:gd name="T109" fmla="*/ 382 h 1432"/>
                    <a:gd name="T110" fmla="*/ 2996 w 3274"/>
                    <a:gd name="T111" fmla="*/ 710 h 1432"/>
                    <a:gd name="T112" fmla="*/ 3088 w 3274"/>
                    <a:gd name="T113" fmla="*/ 705 h 1432"/>
                    <a:gd name="T114" fmla="*/ 3268 w 3274"/>
                    <a:gd name="T115" fmla="*/ 459 h 1432"/>
                    <a:gd name="T116" fmla="*/ 2805 w 3274"/>
                    <a:gd name="T117" fmla="*/ 314 h 1432"/>
                    <a:gd name="T118" fmla="*/ 2713 w 3274"/>
                    <a:gd name="T119" fmla="*/ 319 h 1432"/>
                    <a:gd name="T120" fmla="*/ 2587 w 3274"/>
                    <a:gd name="T121" fmla="*/ 474 h 1432"/>
                    <a:gd name="T122" fmla="*/ 2627 w 3274"/>
                    <a:gd name="T123" fmla="*/ 1423 h 1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274" h="1432">
                      <a:moveTo>
                        <a:pt x="2173" y="1318"/>
                      </a:moveTo>
                      <a:lnTo>
                        <a:pt x="2175" y="1325"/>
                      </a:lnTo>
                      <a:lnTo>
                        <a:pt x="2178" y="1332"/>
                      </a:lnTo>
                      <a:lnTo>
                        <a:pt x="2182" y="1340"/>
                      </a:lnTo>
                      <a:lnTo>
                        <a:pt x="2187" y="1346"/>
                      </a:lnTo>
                      <a:lnTo>
                        <a:pt x="2197" y="1356"/>
                      </a:lnTo>
                      <a:lnTo>
                        <a:pt x="2204" y="1362"/>
                      </a:lnTo>
                      <a:lnTo>
                        <a:pt x="2214" y="1366"/>
                      </a:lnTo>
                      <a:lnTo>
                        <a:pt x="2229" y="1370"/>
                      </a:lnTo>
                      <a:lnTo>
                        <a:pt x="2245" y="1374"/>
                      </a:lnTo>
                      <a:lnTo>
                        <a:pt x="2256" y="1376"/>
                      </a:lnTo>
                      <a:lnTo>
                        <a:pt x="2260" y="1376"/>
                      </a:lnTo>
                      <a:lnTo>
                        <a:pt x="2262" y="1375"/>
                      </a:lnTo>
                      <a:lnTo>
                        <a:pt x="2263" y="1375"/>
                      </a:lnTo>
                      <a:lnTo>
                        <a:pt x="2264" y="1374"/>
                      </a:lnTo>
                      <a:lnTo>
                        <a:pt x="2268" y="1374"/>
                      </a:lnTo>
                      <a:lnTo>
                        <a:pt x="2275" y="1375"/>
                      </a:lnTo>
                      <a:lnTo>
                        <a:pt x="2287" y="1379"/>
                      </a:lnTo>
                      <a:lnTo>
                        <a:pt x="2300" y="1382"/>
                      </a:lnTo>
                      <a:lnTo>
                        <a:pt x="2330" y="1392"/>
                      </a:lnTo>
                      <a:lnTo>
                        <a:pt x="2356" y="1400"/>
                      </a:lnTo>
                      <a:lnTo>
                        <a:pt x="2382" y="1407"/>
                      </a:lnTo>
                      <a:lnTo>
                        <a:pt x="2420" y="1416"/>
                      </a:lnTo>
                      <a:lnTo>
                        <a:pt x="2440" y="1419"/>
                      </a:lnTo>
                      <a:lnTo>
                        <a:pt x="2464" y="1423"/>
                      </a:lnTo>
                      <a:lnTo>
                        <a:pt x="2488" y="1426"/>
                      </a:lnTo>
                      <a:lnTo>
                        <a:pt x="2513" y="1429"/>
                      </a:lnTo>
                      <a:lnTo>
                        <a:pt x="2530" y="1430"/>
                      </a:lnTo>
                      <a:lnTo>
                        <a:pt x="2548" y="1431"/>
                      </a:lnTo>
                      <a:lnTo>
                        <a:pt x="2565" y="1432"/>
                      </a:lnTo>
                      <a:lnTo>
                        <a:pt x="2580" y="1432"/>
                      </a:lnTo>
                      <a:lnTo>
                        <a:pt x="2580" y="1394"/>
                      </a:lnTo>
                      <a:lnTo>
                        <a:pt x="2570" y="1391"/>
                      </a:lnTo>
                      <a:lnTo>
                        <a:pt x="2558" y="1387"/>
                      </a:lnTo>
                      <a:lnTo>
                        <a:pt x="2544" y="1384"/>
                      </a:lnTo>
                      <a:lnTo>
                        <a:pt x="2529" y="1379"/>
                      </a:lnTo>
                      <a:lnTo>
                        <a:pt x="2502" y="1369"/>
                      </a:lnTo>
                      <a:lnTo>
                        <a:pt x="2476" y="1360"/>
                      </a:lnTo>
                      <a:lnTo>
                        <a:pt x="2450" y="1349"/>
                      </a:lnTo>
                      <a:lnTo>
                        <a:pt x="2426" y="1340"/>
                      </a:lnTo>
                      <a:lnTo>
                        <a:pt x="2431" y="1336"/>
                      </a:lnTo>
                      <a:lnTo>
                        <a:pt x="2434" y="1334"/>
                      </a:lnTo>
                      <a:lnTo>
                        <a:pt x="2434" y="1331"/>
                      </a:lnTo>
                      <a:lnTo>
                        <a:pt x="2434" y="1329"/>
                      </a:lnTo>
                      <a:lnTo>
                        <a:pt x="2433" y="1328"/>
                      </a:lnTo>
                      <a:lnTo>
                        <a:pt x="2432" y="1325"/>
                      </a:lnTo>
                      <a:lnTo>
                        <a:pt x="2200" y="1014"/>
                      </a:lnTo>
                      <a:lnTo>
                        <a:pt x="2200" y="1011"/>
                      </a:lnTo>
                      <a:lnTo>
                        <a:pt x="2198" y="1006"/>
                      </a:lnTo>
                      <a:lnTo>
                        <a:pt x="2193" y="1002"/>
                      </a:lnTo>
                      <a:lnTo>
                        <a:pt x="2186" y="997"/>
                      </a:lnTo>
                      <a:lnTo>
                        <a:pt x="1889" y="834"/>
                      </a:lnTo>
                      <a:lnTo>
                        <a:pt x="1900" y="831"/>
                      </a:lnTo>
                      <a:lnTo>
                        <a:pt x="1909" y="829"/>
                      </a:lnTo>
                      <a:lnTo>
                        <a:pt x="1649" y="529"/>
                      </a:lnTo>
                      <a:lnTo>
                        <a:pt x="1632" y="506"/>
                      </a:lnTo>
                      <a:lnTo>
                        <a:pt x="1616" y="484"/>
                      </a:lnTo>
                      <a:lnTo>
                        <a:pt x="1600" y="465"/>
                      </a:lnTo>
                      <a:lnTo>
                        <a:pt x="1586" y="449"/>
                      </a:lnTo>
                      <a:lnTo>
                        <a:pt x="1635" y="460"/>
                      </a:lnTo>
                      <a:lnTo>
                        <a:pt x="1687" y="472"/>
                      </a:lnTo>
                      <a:lnTo>
                        <a:pt x="1739" y="485"/>
                      </a:lnTo>
                      <a:lnTo>
                        <a:pt x="1790" y="497"/>
                      </a:lnTo>
                      <a:lnTo>
                        <a:pt x="1837" y="508"/>
                      </a:lnTo>
                      <a:lnTo>
                        <a:pt x="1877" y="518"/>
                      </a:lnTo>
                      <a:lnTo>
                        <a:pt x="1908" y="526"/>
                      </a:lnTo>
                      <a:lnTo>
                        <a:pt x="1929" y="531"/>
                      </a:lnTo>
                      <a:lnTo>
                        <a:pt x="1959" y="538"/>
                      </a:lnTo>
                      <a:lnTo>
                        <a:pt x="1999" y="545"/>
                      </a:lnTo>
                      <a:lnTo>
                        <a:pt x="2021" y="547"/>
                      </a:lnTo>
                      <a:lnTo>
                        <a:pt x="2043" y="548"/>
                      </a:lnTo>
                      <a:lnTo>
                        <a:pt x="2066" y="547"/>
                      </a:lnTo>
                      <a:lnTo>
                        <a:pt x="2089" y="545"/>
                      </a:lnTo>
                      <a:lnTo>
                        <a:pt x="2427" y="483"/>
                      </a:lnTo>
                      <a:lnTo>
                        <a:pt x="2427" y="483"/>
                      </a:lnTo>
                      <a:lnTo>
                        <a:pt x="2427" y="483"/>
                      </a:lnTo>
                      <a:lnTo>
                        <a:pt x="2421" y="479"/>
                      </a:lnTo>
                      <a:lnTo>
                        <a:pt x="2448" y="472"/>
                      </a:lnTo>
                      <a:lnTo>
                        <a:pt x="2428" y="463"/>
                      </a:lnTo>
                      <a:lnTo>
                        <a:pt x="2469" y="456"/>
                      </a:lnTo>
                      <a:lnTo>
                        <a:pt x="2473" y="457"/>
                      </a:lnTo>
                      <a:lnTo>
                        <a:pt x="2478" y="458"/>
                      </a:lnTo>
                      <a:lnTo>
                        <a:pt x="2577" y="487"/>
                      </a:lnTo>
                      <a:lnTo>
                        <a:pt x="2530" y="545"/>
                      </a:lnTo>
                      <a:lnTo>
                        <a:pt x="2528" y="547"/>
                      </a:lnTo>
                      <a:lnTo>
                        <a:pt x="2527" y="550"/>
                      </a:lnTo>
                      <a:lnTo>
                        <a:pt x="2527" y="553"/>
                      </a:lnTo>
                      <a:lnTo>
                        <a:pt x="2527" y="557"/>
                      </a:lnTo>
                      <a:lnTo>
                        <a:pt x="2530" y="563"/>
                      </a:lnTo>
                      <a:lnTo>
                        <a:pt x="2536" y="569"/>
                      </a:lnTo>
                      <a:lnTo>
                        <a:pt x="2544" y="576"/>
                      </a:lnTo>
                      <a:lnTo>
                        <a:pt x="2554" y="582"/>
                      </a:lnTo>
                      <a:lnTo>
                        <a:pt x="2566" y="588"/>
                      </a:lnTo>
                      <a:lnTo>
                        <a:pt x="2580" y="594"/>
                      </a:lnTo>
                      <a:lnTo>
                        <a:pt x="2580" y="471"/>
                      </a:lnTo>
                      <a:lnTo>
                        <a:pt x="2530" y="457"/>
                      </a:lnTo>
                      <a:lnTo>
                        <a:pt x="2523" y="455"/>
                      </a:lnTo>
                      <a:lnTo>
                        <a:pt x="2517" y="452"/>
                      </a:lnTo>
                      <a:lnTo>
                        <a:pt x="2513" y="449"/>
                      </a:lnTo>
                      <a:lnTo>
                        <a:pt x="2508" y="446"/>
                      </a:lnTo>
                      <a:lnTo>
                        <a:pt x="2532" y="445"/>
                      </a:lnTo>
                      <a:lnTo>
                        <a:pt x="2538" y="445"/>
                      </a:lnTo>
                      <a:lnTo>
                        <a:pt x="2541" y="443"/>
                      </a:lnTo>
                      <a:lnTo>
                        <a:pt x="2541" y="441"/>
                      </a:lnTo>
                      <a:lnTo>
                        <a:pt x="2540" y="439"/>
                      </a:lnTo>
                      <a:lnTo>
                        <a:pt x="2539" y="438"/>
                      </a:lnTo>
                      <a:lnTo>
                        <a:pt x="2536" y="436"/>
                      </a:lnTo>
                      <a:lnTo>
                        <a:pt x="2536" y="436"/>
                      </a:lnTo>
                      <a:lnTo>
                        <a:pt x="2528" y="432"/>
                      </a:lnTo>
                      <a:lnTo>
                        <a:pt x="2519" y="428"/>
                      </a:lnTo>
                      <a:lnTo>
                        <a:pt x="2548" y="428"/>
                      </a:lnTo>
                      <a:lnTo>
                        <a:pt x="2553" y="428"/>
                      </a:lnTo>
                      <a:lnTo>
                        <a:pt x="2555" y="427"/>
                      </a:lnTo>
                      <a:lnTo>
                        <a:pt x="2558" y="426"/>
                      </a:lnTo>
                      <a:lnTo>
                        <a:pt x="2559" y="425"/>
                      </a:lnTo>
                      <a:lnTo>
                        <a:pt x="2559" y="422"/>
                      </a:lnTo>
                      <a:lnTo>
                        <a:pt x="2559" y="421"/>
                      </a:lnTo>
                      <a:lnTo>
                        <a:pt x="2557" y="419"/>
                      </a:lnTo>
                      <a:lnTo>
                        <a:pt x="2554" y="417"/>
                      </a:lnTo>
                      <a:lnTo>
                        <a:pt x="2554" y="417"/>
                      </a:lnTo>
                      <a:lnTo>
                        <a:pt x="2549" y="414"/>
                      </a:lnTo>
                      <a:lnTo>
                        <a:pt x="2542" y="412"/>
                      </a:lnTo>
                      <a:lnTo>
                        <a:pt x="2536" y="409"/>
                      </a:lnTo>
                      <a:lnTo>
                        <a:pt x="2529" y="408"/>
                      </a:lnTo>
                      <a:lnTo>
                        <a:pt x="2563" y="407"/>
                      </a:lnTo>
                      <a:lnTo>
                        <a:pt x="2567" y="407"/>
                      </a:lnTo>
                      <a:lnTo>
                        <a:pt x="2570" y="406"/>
                      </a:lnTo>
                      <a:lnTo>
                        <a:pt x="2572" y="405"/>
                      </a:lnTo>
                      <a:lnTo>
                        <a:pt x="2573" y="403"/>
                      </a:lnTo>
                      <a:lnTo>
                        <a:pt x="2573" y="402"/>
                      </a:lnTo>
                      <a:lnTo>
                        <a:pt x="2573" y="400"/>
                      </a:lnTo>
                      <a:lnTo>
                        <a:pt x="2571" y="398"/>
                      </a:lnTo>
                      <a:lnTo>
                        <a:pt x="2568" y="395"/>
                      </a:lnTo>
                      <a:lnTo>
                        <a:pt x="2568" y="395"/>
                      </a:lnTo>
                      <a:lnTo>
                        <a:pt x="2561" y="392"/>
                      </a:lnTo>
                      <a:lnTo>
                        <a:pt x="2553" y="389"/>
                      </a:lnTo>
                      <a:lnTo>
                        <a:pt x="2572" y="389"/>
                      </a:lnTo>
                      <a:lnTo>
                        <a:pt x="2577" y="388"/>
                      </a:lnTo>
                      <a:lnTo>
                        <a:pt x="2580" y="388"/>
                      </a:lnTo>
                      <a:lnTo>
                        <a:pt x="2580" y="379"/>
                      </a:lnTo>
                      <a:lnTo>
                        <a:pt x="2579" y="379"/>
                      </a:lnTo>
                      <a:lnTo>
                        <a:pt x="2578" y="377"/>
                      </a:lnTo>
                      <a:lnTo>
                        <a:pt x="2578" y="377"/>
                      </a:lnTo>
                      <a:lnTo>
                        <a:pt x="2576" y="376"/>
                      </a:lnTo>
                      <a:lnTo>
                        <a:pt x="2572" y="375"/>
                      </a:lnTo>
                      <a:lnTo>
                        <a:pt x="2576" y="375"/>
                      </a:lnTo>
                      <a:lnTo>
                        <a:pt x="2580" y="375"/>
                      </a:lnTo>
                      <a:lnTo>
                        <a:pt x="2580" y="358"/>
                      </a:lnTo>
                      <a:lnTo>
                        <a:pt x="2564" y="354"/>
                      </a:lnTo>
                      <a:lnTo>
                        <a:pt x="2551" y="350"/>
                      </a:lnTo>
                      <a:lnTo>
                        <a:pt x="2538" y="350"/>
                      </a:lnTo>
                      <a:lnTo>
                        <a:pt x="2532" y="350"/>
                      </a:lnTo>
                      <a:lnTo>
                        <a:pt x="2527" y="351"/>
                      </a:lnTo>
                      <a:lnTo>
                        <a:pt x="2523" y="352"/>
                      </a:lnTo>
                      <a:lnTo>
                        <a:pt x="2521" y="355"/>
                      </a:lnTo>
                      <a:lnTo>
                        <a:pt x="2510" y="368"/>
                      </a:lnTo>
                      <a:lnTo>
                        <a:pt x="2504" y="368"/>
                      </a:lnTo>
                      <a:lnTo>
                        <a:pt x="2498" y="369"/>
                      </a:lnTo>
                      <a:lnTo>
                        <a:pt x="2495" y="370"/>
                      </a:lnTo>
                      <a:lnTo>
                        <a:pt x="2496" y="368"/>
                      </a:lnTo>
                      <a:lnTo>
                        <a:pt x="2496" y="365"/>
                      </a:lnTo>
                      <a:lnTo>
                        <a:pt x="2496" y="364"/>
                      </a:lnTo>
                      <a:lnTo>
                        <a:pt x="2494" y="362"/>
                      </a:lnTo>
                      <a:lnTo>
                        <a:pt x="2490" y="357"/>
                      </a:lnTo>
                      <a:lnTo>
                        <a:pt x="2483" y="352"/>
                      </a:lnTo>
                      <a:lnTo>
                        <a:pt x="2476" y="349"/>
                      </a:lnTo>
                      <a:lnTo>
                        <a:pt x="2470" y="349"/>
                      </a:lnTo>
                      <a:lnTo>
                        <a:pt x="2344" y="379"/>
                      </a:lnTo>
                      <a:lnTo>
                        <a:pt x="2339" y="380"/>
                      </a:lnTo>
                      <a:lnTo>
                        <a:pt x="2337" y="383"/>
                      </a:lnTo>
                      <a:lnTo>
                        <a:pt x="2318" y="406"/>
                      </a:lnTo>
                      <a:lnTo>
                        <a:pt x="2288" y="390"/>
                      </a:lnTo>
                      <a:lnTo>
                        <a:pt x="2255" y="399"/>
                      </a:lnTo>
                      <a:lnTo>
                        <a:pt x="2245" y="395"/>
                      </a:lnTo>
                      <a:lnTo>
                        <a:pt x="2245" y="395"/>
                      </a:lnTo>
                      <a:lnTo>
                        <a:pt x="2244" y="394"/>
                      </a:lnTo>
                      <a:lnTo>
                        <a:pt x="1938" y="447"/>
                      </a:lnTo>
                      <a:lnTo>
                        <a:pt x="1540" y="356"/>
                      </a:lnTo>
                      <a:lnTo>
                        <a:pt x="1510" y="346"/>
                      </a:lnTo>
                      <a:lnTo>
                        <a:pt x="1478" y="338"/>
                      </a:lnTo>
                      <a:lnTo>
                        <a:pt x="1446" y="329"/>
                      </a:lnTo>
                      <a:lnTo>
                        <a:pt x="1413" y="320"/>
                      </a:lnTo>
                      <a:lnTo>
                        <a:pt x="1380" y="312"/>
                      </a:lnTo>
                      <a:lnTo>
                        <a:pt x="1348" y="304"/>
                      </a:lnTo>
                      <a:lnTo>
                        <a:pt x="1317" y="297"/>
                      </a:lnTo>
                      <a:lnTo>
                        <a:pt x="1288" y="288"/>
                      </a:lnTo>
                      <a:lnTo>
                        <a:pt x="1288" y="287"/>
                      </a:lnTo>
                      <a:lnTo>
                        <a:pt x="1221" y="269"/>
                      </a:lnTo>
                      <a:lnTo>
                        <a:pt x="1220" y="270"/>
                      </a:lnTo>
                      <a:lnTo>
                        <a:pt x="1215" y="269"/>
                      </a:lnTo>
                      <a:lnTo>
                        <a:pt x="1225" y="267"/>
                      </a:lnTo>
                      <a:lnTo>
                        <a:pt x="1233" y="264"/>
                      </a:lnTo>
                      <a:lnTo>
                        <a:pt x="1240" y="262"/>
                      </a:lnTo>
                      <a:lnTo>
                        <a:pt x="1247" y="259"/>
                      </a:lnTo>
                      <a:lnTo>
                        <a:pt x="1252" y="255"/>
                      </a:lnTo>
                      <a:lnTo>
                        <a:pt x="1257" y="251"/>
                      </a:lnTo>
                      <a:lnTo>
                        <a:pt x="1262" y="247"/>
                      </a:lnTo>
                      <a:lnTo>
                        <a:pt x="1264" y="243"/>
                      </a:lnTo>
                      <a:lnTo>
                        <a:pt x="1266" y="237"/>
                      </a:lnTo>
                      <a:lnTo>
                        <a:pt x="1268" y="232"/>
                      </a:lnTo>
                      <a:lnTo>
                        <a:pt x="1269" y="226"/>
                      </a:lnTo>
                      <a:lnTo>
                        <a:pt x="1268" y="221"/>
                      </a:lnTo>
                      <a:lnTo>
                        <a:pt x="1268" y="215"/>
                      </a:lnTo>
                      <a:lnTo>
                        <a:pt x="1265" y="209"/>
                      </a:lnTo>
                      <a:lnTo>
                        <a:pt x="1263" y="202"/>
                      </a:lnTo>
                      <a:lnTo>
                        <a:pt x="1260" y="194"/>
                      </a:lnTo>
                      <a:lnTo>
                        <a:pt x="1252" y="180"/>
                      </a:lnTo>
                      <a:lnTo>
                        <a:pt x="1241" y="166"/>
                      </a:lnTo>
                      <a:lnTo>
                        <a:pt x="1228" y="152"/>
                      </a:lnTo>
                      <a:lnTo>
                        <a:pt x="1213" y="136"/>
                      </a:lnTo>
                      <a:lnTo>
                        <a:pt x="1195" y="121"/>
                      </a:lnTo>
                      <a:lnTo>
                        <a:pt x="1176" y="106"/>
                      </a:lnTo>
                      <a:lnTo>
                        <a:pt x="1154" y="91"/>
                      </a:lnTo>
                      <a:lnTo>
                        <a:pt x="1131" y="78"/>
                      </a:lnTo>
                      <a:lnTo>
                        <a:pt x="1114" y="66"/>
                      </a:lnTo>
                      <a:lnTo>
                        <a:pt x="1095" y="55"/>
                      </a:lnTo>
                      <a:lnTo>
                        <a:pt x="1074" y="46"/>
                      </a:lnTo>
                      <a:lnTo>
                        <a:pt x="1051" y="36"/>
                      </a:lnTo>
                      <a:lnTo>
                        <a:pt x="1025" y="28"/>
                      </a:lnTo>
                      <a:lnTo>
                        <a:pt x="999" y="21"/>
                      </a:lnTo>
                      <a:lnTo>
                        <a:pt x="973" y="15"/>
                      </a:lnTo>
                      <a:lnTo>
                        <a:pt x="944" y="10"/>
                      </a:lnTo>
                      <a:lnTo>
                        <a:pt x="917" y="6"/>
                      </a:lnTo>
                      <a:lnTo>
                        <a:pt x="890" y="2"/>
                      </a:lnTo>
                      <a:lnTo>
                        <a:pt x="862" y="1"/>
                      </a:lnTo>
                      <a:lnTo>
                        <a:pt x="838" y="0"/>
                      </a:lnTo>
                      <a:lnTo>
                        <a:pt x="813" y="0"/>
                      </a:lnTo>
                      <a:lnTo>
                        <a:pt x="791" y="1"/>
                      </a:lnTo>
                      <a:lnTo>
                        <a:pt x="771" y="4"/>
                      </a:lnTo>
                      <a:lnTo>
                        <a:pt x="753" y="8"/>
                      </a:lnTo>
                      <a:lnTo>
                        <a:pt x="744" y="11"/>
                      </a:lnTo>
                      <a:lnTo>
                        <a:pt x="735" y="15"/>
                      </a:lnTo>
                      <a:lnTo>
                        <a:pt x="728" y="19"/>
                      </a:lnTo>
                      <a:lnTo>
                        <a:pt x="722" y="23"/>
                      </a:lnTo>
                      <a:lnTo>
                        <a:pt x="716" y="29"/>
                      </a:lnTo>
                      <a:lnTo>
                        <a:pt x="713" y="34"/>
                      </a:lnTo>
                      <a:lnTo>
                        <a:pt x="710" y="40"/>
                      </a:lnTo>
                      <a:lnTo>
                        <a:pt x="709" y="46"/>
                      </a:lnTo>
                      <a:lnTo>
                        <a:pt x="709" y="53"/>
                      </a:lnTo>
                      <a:lnTo>
                        <a:pt x="710" y="60"/>
                      </a:lnTo>
                      <a:lnTo>
                        <a:pt x="712" y="67"/>
                      </a:lnTo>
                      <a:lnTo>
                        <a:pt x="715" y="74"/>
                      </a:lnTo>
                      <a:lnTo>
                        <a:pt x="719" y="82"/>
                      </a:lnTo>
                      <a:lnTo>
                        <a:pt x="723" y="90"/>
                      </a:lnTo>
                      <a:lnTo>
                        <a:pt x="731" y="97"/>
                      </a:lnTo>
                      <a:lnTo>
                        <a:pt x="738" y="105"/>
                      </a:lnTo>
                      <a:lnTo>
                        <a:pt x="754" y="121"/>
                      </a:lnTo>
                      <a:lnTo>
                        <a:pt x="776" y="137"/>
                      </a:lnTo>
                      <a:lnTo>
                        <a:pt x="800" y="154"/>
                      </a:lnTo>
                      <a:lnTo>
                        <a:pt x="828" y="169"/>
                      </a:lnTo>
                      <a:lnTo>
                        <a:pt x="859" y="185"/>
                      </a:lnTo>
                      <a:lnTo>
                        <a:pt x="895" y="199"/>
                      </a:lnTo>
                      <a:lnTo>
                        <a:pt x="933" y="213"/>
                      </a:lnTo>
                      <a:lnTo>
                        <a:pt x="973" y="225"/>
                      </a:lnTo>
                      <a:lnTo>
                        <a:pt x="977" y="226"/>
                      </a:lnTo>
                      <a:lnTo>
                        <a:pt x="981" y="228"/>
                      </a:lnTo>
                      <a:lnTo>
                        <a:pt x="999" y="254"/>
                      </a:lnTo>
                      <a:lnTo>
                        <a:pt x="975" y="259"/>
                      </a:lnTo>
                      <a:lnTo>
                        <a:pt x="947" y="262"/>
                      </a:lnTo>
                      <a:lnTo>
                        <a:pt x="915" y="264"/>
                      </a:lnTo>
                      <a:lnTo>
                        <a:pt x="883" y="266"/>
                      </a:lnTo>
                      <a:lnTo>
                        <a:pt x="849" y="268"/>
                      </a:lnTo>
                      <a:lnTo>
                        <a:pt x="819" y="270"/>
                      </a:lnTo>
                      <a:lnTo>
                        <a:pt x="803" y="273"/>
                      </a:lnTo>
                      <a:lnTo>
                        <a:pt x="789" y="275"/>
                      </a:lnTo>
                      <a:lnTo>
                        <a:pt x="776" y="278"/>
                      </a:lnTo>
                      <a:lnTo>
                        <a:pt x="765" y="281"/>
                      </a:lnTo>
                      <a:lnTo>
                        <a:pt x="745" y="283"/>
                      </a:lnTo>
                      <a:lnTo>
                        <a:pt x="729" y="287"/>
                      </a:lnTo>
                      <a:lnTo>
                        <a:pt x="716" y="291"/>
                      </a:lnTo>
                      <a:lnTo>
                        <a:pt x="708" y="293"/>
                      </a:lnTo>
                      <a:lnTo>
                        <a:pt x="120" y="449"/>
                      </a:lnTo>
                      <a:lnTo>
                        <a:pt x="120" y="449"/>
                      </a:lnTo>
                      <a:lnTo>
                        <a:pt x="120" y="449"/>
                      </a:lnTo>
                      <a:lnTo>
                        <a:pt x="127" y="452"/>
                      </a:lnTo>
                      <a:lnTo>
                        <a:pt x="102" y="458"/>
                      </a:lnTo>
                      <a:lnTo>
                        <a:pt x="124" y="469"/>
                      </a:lnTo>
                      <a:lnTo>
                        <a:pt x="39" y="488"/>
                      </a:lnTo>
                      <a:lnTo>
                        <a:pt x="34" y="489"/>
                      </a:lnTo>
                      <a:lnTo>
                        <a:pt x="32" y="490"/>
                      </a:lnTo>
                      <a:lnTo>
                        <a:pt x="30" y="494"/>
                      </a:lnTo>
                      <a:lnTo>
                        <a:pt x="30" y="496"/>
                      </a:lnTo>
                      <a:lnTo>
                        <a:pt x="29" y="496"/>
                      </a:lnTo>
                      <a:lnTo>
                        <a:pt x="30" y="518"/>
                      </a:lnTo>
                      <a:lnTo>
                        <a:pt x="8" y="550"/>
                      </a:lnTo>
                      <a:lnTo>
                        <a:pt x="8" y="552"/>
                      </a:lnTo>
                      <a:lnTo>
                        <a:pt x="11" y="556"/>
                      </a:lnTo>
                      <a:lnTo>
                        <a:pt x="2" y="559"/>
                      </a:lnTo>
                      <a:lnTo>
                        <a:pt x="1" y="560"/>
                      </a:lnTo>
                      <a:lnTo>
                        <a:pt x="0" y="561"/>
                      </a:lnTo>
                      <a:lnTo>
                        <a:pt x="0" y="564"/>
                      </a:lnTo>
                      <a:lnTo>
                        <a:pt x="1" y="565"/>
                      </a:lnTo>
                      <a:lnTo>
                        <a:pt x="5" y="569"/>
                      </a:lnTo>
                      <a:lnTo>
                        <a:pt x="12" y="572"/>
                      </a:lnTo>
                      <a:lnTo>
                        <a:pt x="12" y="572"/>
                      </a:lnTo>
                      <a:lnTo>
                        <a:pt x="20" y="575"/>
                      </a:lnTo>
                      <a:lnTo>
                        <a:pt x="29" y="576"/>
                      </a:lnTo>
                      <a:lnTo>
                        <a:pt x="36" y="576"/>
                      </a:lnTo>
                      <a:lnTo>
                        <a:pt x="40" y="573"/>
                      </a:lnTo>
                      <a:lnTo>
                        <a:pt x="49" y="570"/>
                      </a:lnTo>
                      <a:lnTo>
                        <a:pt x="52" y="571"/>
                      </a:lnTo>
                      <a:lnTo>
                        <a:pt x="56" y="572"/>
                      </a:lnTo>
                      <a:lnTo>
                        <a:pt x="56" y="572"/>
                      </a:lnTo>
                      <a:lnTo>
                        <a:pt x="64" y="573"/>
                      </a:lnTo>
                      <a:lnTo>
                        <a:pt x="71" y="572"/>
                      </a:lnTo>
                      <a:lnTo>
                        <a:pt x="74" y="571"/>
                      </a:lnTo>
                      <a:lnTo>
                        <a:pt x="75" y="570"/>
                      </a:lnTo>
                      <a:lnTo>
                        <a:pt x="76" y="569"/>
                      </a:lnTo>
                      <a:lnTo>
                        <a:pt x="76" y="567"/>
                      </a:lnTo>
                      <a:lnTo>
                        <a:pt x="75" y="558"/>
                      </a:lnTo>
                      <a:lnTo>
                        <a:pt x="116" y="538"/>
                      </a:lnTo>
                      <a:lnTo>
                        <a:pt x="137" y="532"/>
                      </a:lnTo>
                      <a:lnTo>
                        <a:pt x="146" y="531"/>
                      </a:lnTo>
                      <a:lnTo>
                        <a:pt x="146" y="531"/>
                      </a:lnTo>
                      <a:lnTo>
                        <a:pt x="154" y="529"/>
                      </a:lnTo>
                      <a:lnTo>
                        <a:pt x="163" y="529"/>
                      </a:lnTo>
                      <a:lnTo>
                        <a:pt x="170" y="529"/>
                      </a:lnTo>
                      <a:lnTo>
                        <a:pt x="176" y="531"/>
                      </a:lnTo>
                      <a:lnTo>
                        <a:pt x="181" y="532"/>
                      </a:lnTo>
                      <a:lnTo>
                        <a:pt x="184" y="534"/>
                      </a:lnTo>
                      <a:lnTo>
                        <a:pt x="184" y="535"/>
                      </a:lnTo>
                      <a:lnTo>
                        <a:pt x="184" y="537"/>
                      </a:lnTo>
                      <a:lnTo>
                        <a:pt x="184" y="538"/>
                      </a:lnTo>
                      <a:lnTo>
                        <a:pt x="182" y="539"/>
                      </a:lnTo>
                      <a:lnTo>
                        <a:pt x="154" y="558"/>
                      </a:lnTo>
                      <a:lnTo>
                        <a:pt x="153" y="559"/>
                      </a:lnTo>
                      <a:lnTo>
                        <a:pt x="153" y="560"/>
                      </a:lnTo>
                      <a:lnTo>
                        <a:pt x="153" y="563"/>
                      </a:lnTo>
                      <a:lnTo>
                        <a:pt x="154" y="564"/>
                      </a:lnTo>
                      <a:lnTo>
                        <a:pt x="159" y="567"/>
                      </a:lnTo>
                      <a:lnTo>
                        <a:pt x="166" y="571"/>
                      </a:lnTo>
                      <a:lnTo>
                        <a:pt x="166" y="571"/>
                      </a:lnTo>
                      <a:lnTo>
                        <a:pt x="176" y="573"/>
                      </a:lnTo>
                      <a:lnTo>
                        <a:pt x="184" y="575"/>
                      </a:lnTo>
                      <a:lnTo>
                        <a:pt x="192" y="575"/>
                      </a:lnTo>
                      <a:lnTo>
                        <a:pt x="197" y="572"/>
                      </a:lnTo>
                      <a:lnTo>
                        <a:pt x="255" y="533"/>
                      </a:lnTo>
                      <a:lnTo>
                        <a:pt x="257" y="533"/>
                      </a:lnTo>
                      <a:lnTo>
                        <a:pt x="268" y="539"/>
                      </a:lnTo>
                      <a:lnTo>
                        <a:pt x="293" y="532"/>
                      </a:lnTo>
                      <a:lnTo>
                        <a:pt x="302" y="537"/>
                      </a:lnTo>
                      <a:lnTo>
                        <a:pt x="303" y="537"/>
                      </a:lnTo>
                      <a:lnTo>
                        <a:pt x="303" y="537"/>
                      </a:lnTo>
                      <a:lnTo>
                        <a:pt x="841" y="394"/>
                      </a:lnTo>
                      <a:lnTo>
                        <a:pt x="858" y="411"/>
                      </a:lnTo>
                      <a:lnTo>
                        <a:pt x="876" y="426"/>
                      </a:lnTo>
                      <a:lnTo>
                        <a:pt x="892" y="444"/>
                      </a:lnTo>
                      <a:lnTo>
                        <a:pt x="906" y="460"/>
                      </a:lnTo>
                      <a:lnTo>
                        <a:pt x="1192" y="800"/>
                      </a:lnTo>
                      <a:lnTo>
                        <a:pt x="1201" y="801"/>
                      </a:lnTo>
                      <a:lnTo>
                        <a:pt x="1211" y="803"/>
                      </a:lnTo>
                      <a:lnTo>
                        <a:pt x="1220" y="805"/>
                      </a:lnTo>
                      <a:lnTo>
                        <a:pt x="1231" y="806"/>
                      </a:lnTo>
                      <a:lnTo>
                        <a:pt x="1208" y="914"/>
                      </a:lnTo>
                      <a:lnTo>
                        <a:pt x="627" y="925"/>
                      </a:lnTo>
                      <a:lnTo>
                        <a:pt x="617" y="926"/>
                      </a:lnTo>
                      <a:lnTo>
                        <a:pt x="608" y="930"/>
                      </a:lnTo>
                      <a:lnTo>
                        <a:pt x="605" y="931"/>
                      </a:lnTo>
                      <a:lnTo>
                        <a:pt x="604" y="933"/>
                      </a:lnTo>
                      <a:lnTo>
                        <a:pt x="602" y="936"/>
                      </a:lnTo>
                      <a:lnTo>
                        <a:pt x="604" y="939"/>
                      </a:lnTo>
                      <a:lnTo>
                        <a:pt x="583" y="938"/>
                      </a:lnTo>
                      <a:lnTo>
                        <a:pt x="563" y="938"/>
                      </a:lnTo>
                      <a:lnTo>
                        <a:pt x="546" y="938"/>
                      </a:lnTo>
                      <a:lnTo>
                        <a:pt x="531" y="939"/>
                      </a:lnTo>
                      <a:lnTo>
                        <a:pt x="512" y="942"/>
                      </a:lnTo>
                      <a:lnTo>
                        <a:pt x="501" y="943"/>
                      </a:lnTo>
                      <a:lnTo>
                        <a:pt x="498" y="945"/>
                      </a:lnTo>
                      <a:lnTo>
                        <a:pt x="497" y="946"/>
                      </a:lnTo>
                      <a:lnTo>
                        <a:pt x="495" y="949"/>
                      </a:lnTo>
                      <a:lnTo>
                        <a:pt x="495" y="951"/>
                      </a:lnTo>
                      <a:lnTo>
                        <a:pt x="497" y="957"/>
                      </a:lnTo>
                      <a:lnTo>
                        <a:pt x="499" y="961"/>
                      </a:lnTo>
                      <a:lnTo>
                        <a:pt x="504" y="963"/>
                      </a:lnTo>
                      <a:lnTo>
                        <a:pt x="511" y="964"/>
                      </a:lnTo>
                      <a:lnTo>
                        <a:pt x="512" y="965"/>
                      </a:lnTo>
                      <a:lnTo>
                        <a:pt x="513" y="965"/>
                      </a:lnTo>
                      <a:lnTo>
                        <a:pt x="514" y="967"/>
                      </a:lnTo>
                      <a:lnTo>
                        <a:pt x="514" y="969"/>
                      </a:lnTo>
                      <a:lnTo>
                        <a:pt x="513" y="972"/>
                      </a:lnTo>
                      <a:lnTo>
                        <a:pt x="512" y="976"/>
                      </a:lnTo>
                      <a:lnTo>
                        <a:pt x="506" y="987"/>
                      </a:lnTo>
                      <a:lnTo>
                        <a:pt x="504" y="995"/>
                      </a:lnTo>
                      <a:lnTo>
                        <a:pt x="503" y="999"/>
                      </a:lnTo>
                      <a:lnTo>
                        <a:pt x="504" y="1005"/>
                      </a:lnTo>
                      <a:lnTo>
                        <a:pt x="504" y="1011"/>
                      </a:lnTo>
                      <a:lnTo>
                        <a:pt x="506" y="1016"/>
                      </a:lnTo>
                      <a:lnTo>
                        <a:pt x="511" y="1025"/>
                      </a:lnTo>
                      <a:lnTo>
                        <a:pt x="516" y="1033"/>
                      </a:lnTo>
                      <a:lnTo>
                        <a:pt x="524" y="1041"/>
                      </a:lnTo>
                      <a:lnTo>
                        <a:pt x="535" y="1050"/>
                      </a:lnTo>
                      <a:lnTo>
                        <a:pt x="546" y="1059"/>
                      </a:lnTo>
                      <a:lnTo>
                        <a:pt x="560" y="1068"/>
                      </a:lnTo>
                      <a:lnTo>
                        <a:pt x="573" y="1076"/>
                      </a:lnTo>
                      <a:lnTo>
                        <a:pt x="586" y="1083"/>
                      </a:lnTo>
                      <a:lnTo>
                        <a:pt x="599" y="1088"/>
                      </a:lnTo>
                      <a:lnTo>
                        <a:pt x="612" y="1092"/>
                      </a:lnTo>
                      <a:lnTo>
                        <a:pt x="625" y="1095"/>
                      </a:lnTo>
                      <a:lnTo>
                        <a:pt x="638" y="1095"/>
                      </a:lnTo>
                      <a:lnTo>
                        <a:pt x="649" y="1094"/>
                      </a:lnTo>
                      <a:lnTo>
                        <a:pt x="657" y="1092"/>
                      </a:lnTo>
                      <a:lnTo>
                        <a:pt x="664" y="1090"/>
                      </a:lnTo>
                      <a:lnTo>
                        <a:pt x="669" y="1087"/>
                      </a:lnTo>
                      <a:lnTo>
                        <a:pt x="674" y="1083"/>
                      </a:lnTo>
                      <a:lnTo>
                        <a:pt x="676" y="1077"/>
                      </a:lnTo>
                      <a:lnTo>
                        <a:pt x="680" y="1072"/>
                      </a:lnTo>
                      <a:lnTo>
                        <a:pt x="682" y="1065"/>
                      </a:lnTo>
                      <a:lnTo>
                        <a:pt x="683" y="1060"/>
                      </a:lnTo>
                      <a:lnTo>
                        <a:pt x="687" y="1057"/>
                      </a:lnTo>
                      <a:lnTo>
                        <a:pt x="690" y="1052"/>
                      </a:lnTo>
                      <a:lnTo>
                        <a:pt x="694" y="1047"/>
                      </a:lnTo>
                      <a:lnTo>
                        <a:pt x="703" y="1040"/>
                      </a:lnTo>
                      <a:lnTo>
                        <a:pt x="714" y="1032"/>
                      </a:lnTo>
                      <a:lnTo>
                        <a:pt x="727" y="1038"/>
                      </a:lnTo>
                      <a:lnTo>
                        <a:pt x="741" y="1041"/>
                      </a:lnTo>
                      <a:lnTo>
                        <a:pt x="757" y="1045"/>
                      </a:lnTo>
                      <a:lnTo>
                        <a:pt x="771" y="1045"/>
                      </a:lnTo>
                      <a:lnTo>
                        <a:pt x="1471" y="1032"/>
                      </a:lnTo>
                      <a:lnTo>
                        <a:pt x="1478" y="1032"/>
                      </a:lnTo>
                      <a:lnTo>
                        <a:pt x="1485" y="1031"/>
                      </a:lnTo>
                      <a:lnTo>
                        <a:pt x="1490" y="1028"/>
                      </a:lnTo>
                      <a:lnTo>
                        <a:pt x="1493" y="1027"/>
                      </a:lnTo>
                      <a:lnTo>
                        <a:pt x="1496" y="1024"/>
                      </a:lnTo>
                      <a:lnTo>
                        <a:pt x="1496" y="1021"/>
                      </a:lnTo>
                      <a:lnTo>
                        <a:pt x="1495" y="1018"/>
                      </a:lnTo>
                      <a:lnTo>
                        <a:pt x="1492" y="1014"/>
                      </a:lnTo>
                      <a:lnTo>
                        <a:pt x="1528" y="842"/>
                      </a:lnTo>
                      <a:lnTo>
                        <a:pt x="1556" y="843"/>
                      </a:lnTo>
                      <a:lnTo>
                        <a:pt x="1585" y="845"/>
                      </a:lnTo>
                      <a:lnTo>
                        <a:pt x="1613" y="847"/>
                      </a:lnTo>
                      <a:lnTo>
                        <a:pt x="1641" y="848"/>
                      </a:lnTo>
                      <a:lnTo>
                        <a:pt x="1933" y="1009"/>
                      </a:lnTo>
                      <a:lnTo>
                        <a:pt x="2153" y="1304"/>
                      </a:lnTo>
                      <a:lnTo>
                        <a:pt x="2156" y="1307"/>
                      </a:lnTo>
                      <a:lnTo>
                        <a:pt x="2161" y="1311"/>
                      </a:lnTo>
                      <a:lnTo>
                        <a:pt x="2166" y="1315"/>
                      </a:lnTo>
                      <a:lnTo>
                        <a:pt x="2173" y="1318"/>
                      </a:lnTo>
                      <a:close/>
                      <a:moveTo>
                        <a:pt x="2580" y="388"/>
                      </a:moveTo>
                      <a:lnTo>
                        <a:pt x="2580" y="379"/>
                      </a:lnTo>
                      <a:lnTo>
                        <a:pt x="2583" y="382"/>
                      </a:lnTo>
                      <a:lnTo>
                        <a:pt x="2583" y="384"/>
                      </a:lnTo>
                      <a:lnTo>
                        <a:pt x="2583" y="386"/>
                      </a:lnTo>
                      <a:lnTo>
                        <a:pt x="2580" y="388"/>
                      </a:lnTo>
                      <a:close/>
                      <a:moveTo>
                        <a:pt x="2580" y="594"/>
                      </a:moveTo>
                      <a:lnTo>
                        <a:pt x="2589" y="596"/>
                      </a:lnTo>
                      <a:lnTo>
                        <a:pt x="2597" y="598"/>
                      </a:lnTo>
                      <a:lnTo>
                        <a:pt x="2977" y="705"/>
                      </a:lnTo>
                      <a:lnTo>
                        <a:pt x="2996" y="710"/>
                      </a:lnTo>
                      <a:lnTo>
                        <a:pt x="3014" y="714"/>
                      </a:lnTo>
                      <a:lnTo>
                        <a:pt x="3032" y="715"/>
                      </a:lnTo>
                      <a:lnTo>
                        <a:pt x="3047" y="715"/>
                      </a:lnTo>
                      <a:lnTo>
                        <a:pt x="3063" y="714"/>
                      </a:lnTo>
                      <a:lnTo>
                        <a:pt x="3075" y="711"/>
                      </a:lnTo>
                      <a:lnTo>
                        <a:pt x="3079" y="710"/>
                      </a:lnTo>
                      <a:lnTo>
                        <a:pt x="3084" y="708"/>
                      </a:lnTo>
                      <a:lnTo>
                        <a:pt x="3088" y="705"/>
                      </a:lnTo>
                      <a:lnTo>
                        <a:pt x="3091" y="702"/>
                      </a:lnTo>
                      <a:lnTo>
                        <a:pt x="3271" y="479"/>
                      </a:lnTo>
                      <a:lnTo>
                        <a:pt x="3273" y="477"/>
                      </a:lnTo>
                      <a:lnTo>
                        <a:pt x="3274" y="474"/>
                      </a:lnTo>
                      <a:lnTo>
                        <a:pt x="3274" y="470"/>
                      </a:lnTo>
                      <a:lnTo>
                        <a:pt x="3273" y="466"/>
                      </a:lnTo>
                      <a:lnTo>
                        <a:pt x="3271" y="463"/>
                      </a:lnTo>
                      <a:lnTo>
                        <a:pt x="3268" y="459"/>
                      </a:lnTo>
                      <a:lnTo>
                        <a:pt x="3265" y="456"/>
                      </a:lnTo>
                      <a:lnTo>
                        <a:pt x="3261" y="452"/>
                      </a:lnTo>
                      <a:lnTo>
                        <a:pt x="3250" y="445"/>
                      </a:lnTo>
                      <a:lnTo>
                        <a:pt x="3237" y="438"/>
                      </a:lnTo>
                      <a:lnTo>
                        <a:pt x="3221" y="431"/>
                      </a:lnTo>
                      <a:lnTo>
                        <a:pt x="3204" y="426"/>
                      </a:lnTo>
                      <a:lnTo>
                        <a:pt x="2824" y="319"/>
                      </a:lnTo>
                      <a:lnTo>
                        <a:pt x="2805" y="314"/>
                      </a:lnTo>
                      <a:lnTo>
                        <a:pt x="2787" y="312"/>
                      </a:lnTo>
                      <a:lnTo>
                        <a:pt x="2769" y="310"/>
                      </a:lnTo>
                      <a:lnTo>
                        <a:pt x="2753" y="310"/>
                      </a:lnTo>
                      <a:lnTo>
                        <a:pt x="2738" y="311"/>
                      </a:lnTo>
                      <a:lnTo>
                        <a:pt x="2726" y="313"/>
                      </a:lnTo>
                      <a:lnTo>
                        <a:pt x="2721" y="316"/>
                      </a:lnTo>
                      <a:lnTo>
                        <a:pt x="2717" y="317"/>
                      </a:lnTo>
                      <a:lnTo>
                        <a:pt x="2713" y="319"/>
                      </a:lnTo>
                      <a:lnTo>
                        <a:pt x="2710" y="323"/>
                      </a:lnTo>
                      <a:lnTo>
                        <a:pt x="2662" y="381"/>
                      </a:lnTo>
                      <a:lnTo>
                        <a:pt x="2580" y="358"/>
                      </a:lnTo>
                      <a:lnTo>
                        <a:pt x="2580" y="375"/>
                      </a:lnTo>
                      <a:lnTo>
                        <a:pt x="2587" y="376"/>
                      </a:lnTo>
                      <a:lnTo>
                        <a:pt x="2595" y="379"/>
                      </a:lnTo>
                      <a:lnTo>
                        <a:pt x="2652" y="394"/>
                      </a:lnTo>
                      <a:lnTo>
                        <a:pt x="2587" y="474"/>
                      </a:lnTo>
                      <a:lnTo>
                        <a:pt x="2580" y="471"/>
                      </a:lnTo>
                      <a:lnTo>
                        <a:pt x="2580" y="594"/>
                      </a:lnTo>
                      <a:close/>
                      <a:moveTo>
                        <a:pt x="2580" y="1432"/>
                      </a:moveTo>
                      <a:lnTo>
                        <a:pt x="2602" y="1432"/>
                      </a:lnTo>
                      <a:lnTo>
                        <a:pt x="2617" y="1430"/>
                      </a:lnTo>
                      <a:lnTo>
                        <a:pt x="2622" y="1427"/>
                      </a:lnTo>
                      <a:lnTo>
                        <a:pt x="2625" y="1426"/>
                      </a:lnTo>
                      <a:lnTo>
                        <a:pt x="2627" y="1423"/>
                      </a:lnTo>
                      <a:lnTo>
                        <a:pt x="2624" y="1420"/>
                      </a:lnTo>
                      <a:lnTo>
                        <a:pt x="2618" y="1413"/>
                      </a:lnTo>
                      <a:lnTo>
                        <a:pt x="2609" y="1407"/>
                      </a:lnTo>
                      <a:lnTo>
                        <a:pt x="2596" y="1401"/>
                      </a:lnTo>
                      <a:lnTo>
                        <a:pt x="2580" y="1394"/>
                      </a:lnTo>
                      <a:lnTo>
                        <a:pt x="2580" y="1432"/>
                      </a:lnTo>
                      <a:close/>
                    </a:path>
                  </a:pathLst>
                </a:custGeom>
                <a:solidFill>
                  <a:srgbClr val="142B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27" name="Freeform 6">
                  <a:extLst>
                    <a:ext uri="{FF2B5EF4-FFF2-40B4-BE49-F238E27FC236}">
                      <a16:creationId xmlns:a16="http://schemas.microsoft.com/office/drawing/2014/main" id="{E164363F-15B1-49E6-AE73-935CCA7E19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82" y="5932495"/>
                  <a:ext cx="138115" cy="179388"/>
                </a:xfrm>
                <a:custGeom>
                  <a:avLst/>
                  <a:gdLst>
                    <a:gd name="T0" fmla="*/ 241 w 263"/>
                    <a:gd name="T1" fmla="*/ 9 h 340"/>
                    <a:gd name="T2" fmla="*/ 209 w 263"/>
                    <a:gd name="T3" fmla="*/ 4 h 340"/>
                    <a:gd name="T4" fmla="*/ 171 w 263"/>
                    <a:gd name="T5" fmla="*/ 0 h 340"/>
                    <a:gd name="T6" fmla="*/ 136 w 263"/>
                    <a:gd name="T7" fmla="*/ 2 h 340"/>
                    <a:gd name="T8" fmla="*/ 99 w 263"/>
                    <a:gd name="T9" fmla="*/ 7 h 340"/>
                    <a:gd name="T10" fmla="*/ 81 w 263"/>
                    <a:gd name="T11" fmla="*/ 15 h 340"/>
                    <a:gd name="T12" fmla="*/ 74 w 263"/>
                    <a:gd name="T13" fmla="*/ 23 h 340"/>
                    <a:gd name="T14" fmla="*/ 66 w 263"/>
                    <a:gd name="T15" fmla="*/ 42 h 340"/>
                    <a:gd name="T16" fmla="*/ 64 w 263"/>
                    <a:gd name="T17" fmla="*/ 53 h 340"/>
                    <a:gd name="T18" fmla="*/ 68 w 263"/>
                    <a:gd name="T19" fmla="*/ 56 h 340"/>
                    <a:gd name="T20" fmla="*/ 73 w 263"/>
                    <a:gd name="T21" fmla="*/ 59 h 340"/>
                    <a:gd name="T22" fmla="*/ 73 w 263"/>
                    <a:gd name="T23" fmla="*/ 62 h 340"/>
                    <a:gd name="T24" fmla="*/ 66 w 263"/>
                    <a:gd name="T25" fmla="*/ 74 h 340"/>
                    <a:gd name="T26" fmla="*/ 43 w 263"/>
                    <a:gd name="T27" fmla="*/ 105 h 340"/>
                    <a:gd name="T28" fmla="*/ 25 w 263"/>
                    <a:gd name="T29" fmla="*/ 132 h 340"/>
                    <a:gd name="T30" fmla="*/ 14 w 263"/>
                    <a:gd name="T31" fmla="*/ 156 h 340"/>
                    <a:gd name="T32" fmla="*/ 5 w 263"/>
                    <a:gd name="T33" fmla="*/ 188 h 340"/>
                    <a:gd name="T34" fmla="*/ 0 w 263"/>
                    <a:gd name="T35" fmla="*/ 224 h 340"/>
                    <a:gd name="T36" fmla="*/ 3 w 263"/>
                    <a:gd name="T37" fmla="*/ 263 h 340"/>
                    <a:gd name="T38" fmla="*/ 11 w 263"/>
                    <a:gd name="T39" fmla="*/ 299 h 340"/>
                    <a:gd name="T40" fmla="*/ 19 w 263"/>
                    <a:gd name="T41" fmla="*/ 320 h 340"/>
                    <a:gd name="T42" fmla="*/ 28 w 263"/>
                    <a:gd name="T43" fmla="*/ 331 h 340"/>
                    <a:gd name="T44" fmla="*/ 37 w 263"/>
                    <a:gd name="T45" fmla="*/ 338 h 340"/>
                    <a:gd name="T46" fmla="*/ 48 w 263"/>
                    <a:gd name="T47" fmla="*/ 340 h 340"/>
                    <a:gd name="T48" fmla="*/ 67 w 263"/>
                    <a:gd name="T49" fmla="*/ 338 h 340"/>
                    <a:gd name="T50" fmla="*/ 86 w 263"/>
                    <a:gd name="T51" fmla="*/ 329 h 340"/>
                    <a:gd name="T52" fmla="*/ 104 w 263"/>
                    <a:gd name="T53" fmla="*/ 314 h 340"/>
                    <a:gd name="T54" fmla="*/ 121 w 263"/>
                    <a:gd name="T55" fmla="*/ 290 h 340"/>
                    <a:gd name="T56" fmla="*/ 144 w 263"/>
                    <a:gd name="T57" fmla="*/ 259 h 340"/>
                    <a:gd name="T58" fmla="*/ 172 w 263"/>
                    <a:gd name="T59" fmla="*/ 228 h 340"/>
                    <a:gd name="T60" fmla="*/ 206 w 263"/>
                    <a:gd name="T61" fmla="*/ 201 h 340"/>
                    <a:gd name="T62" fmla="*/ 234 w 263"/>
                    <a:gd name="T63" fmla="*/ 180 h 340"/>
                    <a:gd name="T64" fmla="*/ 251 w 263"/>
                    <a:gd name="T65" fmla="*/ 170 h 340"/>
                    <a:gd name="T66" fmla="*/ 258 w 263"/>
                    <a:gd name="T67" fmla="*/ 163 h 340"/>
                    <a:gd name="T68" fmla="*/ 263 w 263"/>
                    <a:gd name="T69" fmla="*/ 150 h 340"/>
                    <a:gd name="T70" fmla="*/ 262 w 263"/>
                    <a:gd name="T71" fmla="*/ 130 h 340"/>
                    <a:gd name="T72" fmla="*/ 256 w 263"/>
                    <a:gd name="T73" fmla="*/ 112 h 340"/>
                    <a:gd name="T74" fmla="*/ 245 w 263"/>
                    <a:gd name="T75" fmla="*/ 100 h 340"/>
                    <a:gd name="T76" fmla="*/ 226 w 263"/>
                    <a:gd name="T77" fmla="*/ 88 h 340"/>
                    <a:gd name="T78" fmla="*/ 207 w 263"/>
                    <a:gd name="T79" fmla="*/ 76 h 340"/>
                    <a:gd name="T80" fmla="*/ 199 w 263"/>
                    <a:gd name="T81" fmla="*/ 66 h 340"/>
                    <a:gd name="T82" fmla="*/ 199 w 263"/>
                    <a:gd name="T83" fmla="*/ 57 h 340"/>
                    <a:gd name="T84" fmla="*/ 208 w 263"/>
                    <a:gd name="T85" fmla="*/ 44 h 340"/>
                    <a:gd name="T86" fmla="*/ 227 w 263"/>
                    <a:gd name="T87" fmla="*/ 31 h 340"/>
                    <a:gd name="T88" fmla="*/ 245 w 263"/>
                    <a:gd name="T89" fmla="*/ 22 h 340"/>
                    <a:gd name="T90" fmla="*/ 253 w 263"/>
                    <a:gd name="T91" fmla="*/ 17 h 340"/>
                    <a:gd name="T92" fmla="*/ 253 w 263"/>
                    <a:gd name="T93" fmla="*/ 15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63" h="340">
                      <a:moveTo>
                        <a:pt x="252" y="13"/>
                      </a:moveTo>
                      <a:lnTo>
                        <a:pt x="241" y="9"/>
                      </a:lnTo>
                      <a:lnTo>
                        <a:pt x="227" y="6"/>
                      </a:lnTo>
                      <a:lnTo>
                        <a:pt x="209" y="4"/>
                      </a:lnTo>
                      <a:lnTo>
                        <a:pt x="192" y="2"/>
                      </a:lnTo>
                      <a:lnTo>
                        <a:pt x="171" y="0"/>
                      </a:lnTo>
                      <a:lnTo>
                        <a:pt x="152" y="0"/>
                      </a:lnTo>
                      <a:lnTo>
                        <a:pt x="136" y="2"/>
                      </a:lnTo>
                      <a:lnTo>
                        <a:pt x="120" y="3"/>
                      </a:lnTo>
                      <a:lnTo>
                        <a:pt x="99" y="7"/>
                      </a:lnTo>
                      <a:lnTo>
                        <a:pt x="86" y="11"/>
                      </a:lnTo>
                      <a:lnTo>
                        <a:pt x="81" y="15"/>
                      </a:lnTo>
                      <a:lnTo>
                        <a:pt x="77" y="18"/>
                      </a:lnTo>
                      <a:lnTo>
                        <a:pt x="74" y="23"/>
                      </a:lnTo>
                      <a:lnTo>
                        <a:pt x="72" y="30"/>
                      </a:lnTo>
                      <a:lnTo>
                        <a:pt x="66" y="42"/>
                      </a:lnTo>
                      <a:lnTo>
                        <a:pt x="64" y="49"/>
                      </a:lnTo>
                      <a:lnTo>
                        <a:pt x="64" y="53"/>
                      </a:lnTo>
                      <a:lnTo>
                        <a:pt x="66" y="55"/>
                      </a:lnTo>
                      <a:lnTo>
                        <a:pt x="68" y="56"/>
                      </a:lnTo>
                      <a:lnTo>
                        <a:pt x="72" y="57"/>
                      </a:lnTo>
                      <a:lnTo>
                        <a:pt x="73" y="59"/>
                      </a:lnTo>
                      <a:lnTo>
                        <a:pt x="73" y="60"/>
                      </a:lnTo>
                      <a:lnTo>
                        <a:pt x="73" y="62"/>
                      </a:lnTo>
                      <a:lnTo>
                        <a:pt x="72" y="66"/>
                      </a:lnTo>
                      <a:lnTo>
                        <a:pt x="66" y="74"/>
                      </a:lnTo>
                      <a:lnTo>
                        <a:pt x="60" y="83"/>
                      </a:lnTo>
                      <a:lnTo>
                        <a:pt x="43" y="105"/>
                      </a:lnTo>
                      <a:lnTo>
                        <a:pt x="30" y="124"/>
                      </a:lnTo>
                      <a:lnTo>
                        <a:pt x="25" y="132"/>
                      </a:lnTo>
                      <a:lnTo>
                        <a:pt x="20" y="144"/>
                      </a:lnTo>
                      <a:lnTo>
                        <a:pt x="14" y="156"/>
                      </a:lnTo>
                      <a:lnTo>
                        <a:pt x="10" y="171"/>
                      </a:lnTo>
                      <a:lnTo>
                        <a:pt x="5" y="188"/>
                      </a:lnTo>
                      <a:lnTo>
                        <a:pt x="1" y="205"/>
                      </a:lnTo>
                      <a:lnTo>
                        <a:pt x="0" y="224"/>
                      </a:lnTo>
                      <a:lnTo>
                        <a:pt x="0" y="244"/>
                      </a:lnTo>
                      <a:lnTo>
                        <a:pt x="3" y="263"/>
                      </a:lnTo>
                      <a:lnTo>
                        <a:pt x="6" y="282"/>
                      </a:lnTo>
                      <a:lnTo>
                        <a:pt x="11" y="299"/>
                      </a:lnTo>
                      <a:lnTo>
                        <a:pt x="17" y="314"/>
                      </a:lnTo>
                      <a:lnTo>
                        <a:pt x="19" y="320"/>
                      </a:lnTo>
                      <a:lnTo>
                        <a:pt x="24" y="326"/>
                      </a:lnTo>
                      <a:lnTo>
                        <a:pt x="28" y="331"/>
                      </a:lnTo>
                      <a:lnTo>
                        <a:pt x="32" y="334"/>
                      </a:lnTo>
                      <a:lnTo>
                        <a:pt x="37" y="338"/>
                      </a:lnTo>
                      <a:lnTo>
                        <a:pt x="42" y="340"/>
                      </a:lnTo>
                      <a:lnTo>
                        <a:pt x="48" y="340"/>
                      </a:lnTo>
                      <a:lnTo>
                        <a:pt x="54" y="340"/>
                      </a:lnTo>
                      <a:lnTo>
                        <a:pt x="67" y="338"/>
                      </a:lnTo>
                      <a:lnTo>
                        <a:pt x="76" y="334"/>
                      </a:lnTo>
                      <a:lnTo>
                        <a:pt x="86" y="329"/>
                      </a:lnTo>
                      <a:lnTo>
                        <a:pt x="95" y="322"/>
                      </a:lnTo>
                      <a:lnTo>
                        <a:pt x="104" y="314"/>
                      </a:lnTo>
                      <a:lnTo>
                        <a:pt x="112" y="303"/>
                      </a:lnTo>
                      <a:lnTo>
                        <a:pt x="121" y="290"/>
                      </a:lnTo>
                      <a:lnTo>
                        <a:pt x="131" y="276"/>
                      </a:lnTo>
                      <a:lnTo>
                        <a:pt x="144" y="259"/>
                      </a:lnTo>
                      <a:lnTo>
                        <a:pt x="157" y="244"/>
                      </a:lnTo>
                      <a:lnTo>
                        <a:pt x="172" y="228"/>
                      </a:lnTo>
                      <a:lnTo>
                        <a:pt x="189" y="214"/>
                      </a:lnTo>
                      <a:lnTo>
                        <a:pt x="206" y="201"/>
                      </a:lnTo>
                      <a:lnTo>
                        <a:pt x="221" y="189"/>
                      </a:lnTo>
                      <a:lnTo>
                        <a:pt x="234" y="180"/>
                      </a:lnTo>
                      <a:lnTo>
                        <a:pt x="246" y="174"/>
                      </a:lnTo>
                      <a:lnTo>
                        <a:pt x="251" y="170"/>
                      </a:lnTo>
                      <a:lnTo>
                        <a:pt x="254" y="167"/>
                      </a:lnTo>
                      <a:lnTo>
                        <a:pt x="258" y="163"/>
                      </a:lnTo>
                      <a:lnTo>
                        <a:pt x="260" y="158"/>
                      </a:lnTo>
                      <a:lnTo>
                        <a:pt x="263" y="150"/>
                      </a:lnTo>
                      <a:lnTo>
                        <a:pt x="263" y="141"/>
                      </a:lnTo>
                      <a:lnTo>
                        <a:pt x="262" y="130"/>
                      </a:lnTo>
                      <a:lnTo>
                        <a:pt x="259" y="120"/>
                      </a:lnTo>
                      <a:lnTo>
                        <a:pt x="256" y="112"/>
                      </a:lnTo>
                      <a:lnTo>
                        <a:pt x="251" y="105"/>
                      </a:lnTo>
                      <a:lnTo>
                        <a:pt x="245" y="100"/>
                      </a:lnTo>
                      <a:lnTo>
                        <a:pt x="237" y="94"/>
                      </a:lnTo>
                      <a:lnTo>
                        <a:pt x="226" y="88"/>
                      </a:lnTo>
                      <a:lnTo>
                        <a:pt x="216" y="82"/>
                      </a:lnTo>
                      <a:lnTo>
                        <a:pt x="207" y="76"/>
                      </a:lnTo>
                      <a:lnTo>
                        <a:pt x="201" y="69"/>
                      </a:lnTo>
                      <a:lnTo>
                        <a:pt x="199" y="66"/>
                      </a:lnTo>
                      <a:lnTo>
                        <a:pt x="199" y="62"/>
                      </a:lnTo>
                      <a:lnTo>
                        <a:pt x="199" y="57"/>
                      </a:lnTo>
                      <a:lnTo>
                        <a:pt x="201" y="53"/>
                      </a:lnTo>
                      <a:lnTo>
                        <a:pt x="208" y="44"/>
                      </a:lnTo>
                      <a:lnTo>
                        <a:pt x="218" y="37"/>
                      </a:lnTo>
                      <a:lnTo>
                        <a:pt x="227" y="31"/>
                      </a:lnTo>
                      <a:lnTo>
                        <a:pt x="237" y="26"/>
                      </a:lnTo>
                      <a:lnTo>
                        <a:pt x="245" y="22"/>
                      </a:lnTo>
                      <a:lnTo>
                        <a:pt x="251" y="18"/>
                      </a:lnTo>
                      <a:lnTo>
                        <a:pt x="253" y="17"/>
                      </a:lnTo>
                      <a:lnTo>
                        <a:pt x="253" y="16"/>
                      </a:lnTo>
                      <a:lnTo>
                        <a:pt x="253" y="15"/>
                      </a:lnTo>
                      <a:lnTo>
                        <a:pt x="252" y="13"/>
                      </a:lnTo>
                      <a:close/>
                    </a:path>
                  </a:pathLst>
                </a:custGeom>
                <a:solidFill>
                  <a:srgbClr val="6880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28" name="Freeform 7">
                  <a:extLst>
                    <a:ext uri="{FF2B5EF4-FFF2-40B4-BE49-F238E27FC236}">
                      <a16:creationId xmlns:a16="http://schemas.microsoft.com/office/drawing/2014/main" id="{A0F4709D-F57F-4CCB-9914-6314EFC03B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8681" y="6338895"/>
                  <a:ext cx="190503" cy="161925"/>
                </a:xfrm>
                <a:custGeom>
                  <a:avLst/>
                  <a:gdLst>
                    <a:gd name="T0" fmla="*/ 43 w 359"/>
                    <a:gd name="T1" fmla="*/ 9 h 306"/>
                    <a:gd name="T2" fmla="*/ 27 w 359"/>
                    <a:gd name="T3" fmla="*/ 36 h 306"/>
                    <a:gd name="T4" fmla="*/ 13 w 359"/>
                    <a:gd name="T5" fmla="*/ 71 h 306"/>
                    <a:gd name="T6" fmla="*/ 3 w 359"/>
                    <a:gd name="T7" fmla="*/ 104 h 306"/>
                    <a:gd name="T8" fmla="*/ 0 w 359"/>
                    <a:gd name="T9" fmla="*/ 130 h 306"/>
                    <a:gd name="T10" fmla="*/ 0 w 359"/>
                    <a:gd name="T11" fmla="*/ 147 h 306"/>
                    <a:gd name="T12" fmla="*/ 2 w 359"/>
                    <a:gd name="T13" fmla="*/ 158 h 306"/>
                    <a:gd name="T14" fmla="*/ 11 w 359"/>
                    <a:gd name="T15" fmla="*/ 166 h 306"/>
                    <a:gd name="T16" fmla="*/ 28 w 359"/>
                    <a:gd name="T17" fmla="*/ 179 h 306"/>
                    <a:gd name="T18" fmla="*/ 40 w 359"/>
                    <a:gd name="T19" fmla="*/ 184 h 306"/>
                    <a:gd name="T20" fmla="*/ 45 w 359"/>
                    <a:gd name="T21" fmla="*/ 181 h 306"/>
                    <a:gd name="T22" fmla="*/ 49 w 359"/>
                    <a:gd name="T23" fmla="*/ 178 h 306"/>
                    <a:gd name="T24" fmla="*/ 53 w 359"/>
                    <a:gd name="T25" fmla="*/ 180 h 306"/>
                    <a:gd name="T26" fmla="*/ 64 w 359"/>
                    <a:gd name="T27" fmla="*/ 188 h 306"/>
                    <a:gd name="T28" fmla="*/ 93 w 359"/>
                    <a:gd name="T29" fmla="*/ 219 h 306"/>
                    <a:gd name="T30" fmla="*/ 119 w 359"/>
                    <a:gd name="T31" fmla="*/ 243 h 306"/>
                    <a:gd name="T32" fmla="*/ 141 w 359"/>
                    <a:gd name="T33" fmla="*/ 260 h 306"/>
                    <a:gd name="T34" fmla="*/ 173 w 359"/>
                    <a:gd name="T35" fmla="*/ 279 h 306"/>
                    <a:gd name="T36" fmla="*/ 213 w 359"/>
                    <a:gd name="T37" fmla="*/ 293 h 306"/>
                    <a:gd name="T38" fmla="*/ 256 w 359"/>
                    <a:gd name="T39" fmla="*/ 302 h 306"/>
                    <a:gd name="T40" fmla="*/ 298 w 359"/>
                    <a:gd name="T41" fmla="*/ 306 h 306"/>
                    <a:gd name="T42" fmla="*/ 324 w 359"/>
                    <a:gd name="T43" fmla="*/ 305 h 306"/>
                    <a:gd name="T44" fmla="*/ 338 w 359"/>
                    <a:gd name="T45" fmla="*/ 300 h 306"/>
                    <a:gd name="T46" fmla="*/ 349 w 359"/>
                    <a:gd name="T47" fmla="*/ 294 h 306"/>
                    <a:gd name="T48" fmla="*/ 355 w 359"/>
                    <a:gd name="T49" fmla="*/ 285 h 306"/>
                    <a:gd name="T50" fmla="*/ 359 w 359"/>
                    <a:gd name="T51" fmla="*/ 267 h 306"/>
                    <a:gd name="T52" fmla="*/ 354 w 359"/>
                    <a:gd name="T53" fmla="*/ 247 h 306"/>
                    <a:gd name="T54" fmla="*/ 342 w 359"/>
                    <a:gd name="T55" fmla="*/ 226 h 306"/>
                    <a:gd name="T56" fmla="*/ 321 w 359"/>
                    <a:gd name="T57" fmla="*/ 203 h 306"/>
                    <a:gd name="T58" fmla="*/ 292 w 359"/>
                    <a:gd name="T59" fmla="*/ 173 h 306"/>
                    <a:gd name="T60" fmla="*/ 266 w 359"/>
                    <a:gd name="T61" fmla="*/ 137 h 306"/>
                    <a:gd name="T62" fmla="*/ 245 w 359"/>
                    <a:gd name="T63" fmla="*/ 99 h 306"/>
                    <a:gd name="T64" fmla="*/ 230 w 359"/>
                    <a:gd name="T65" fmla="*/ 66 h 306"/>
                    <a:gd name="T66" fmla="*/ 224 w 359"/>
                    <a:gd name="T67" fmla="*/ 48 h 306"/>
                    <a:gd name="T68" fmla="*/ 217 w 359"/>
                    <a:gd name="T69" fmla="*/ 40 h 306"/>
                    <a:gd name="T70" fmla="*/ 204 w 359"/>
                    <a:gd name="T71" fmla="*/ 32 h 306"/>
                    <a:gd name="T72" fmla="*/ 183 w 359"/>
                    <a:gd name="T73" fmla="*/ 27 h 306"/>
                    <a:gd name="T74" fmla="*/ 160 w 359"/>
                    <a:gd name="T75" fmla="*/ 28 h 306"/>
                    <a:gd name="T76" fmla="*/ 144 w 359"/>
                    <a:gd name="T77" fmla="*/ 33 h 306"/>
                    <a:gd name="T78" fmla="*/ 126 w 359"/>
                    <a:gd name="T79" fmla="*/ 47 h 306"/>
                    <a:gd name="T80" fmla="*/ 107 w 359"/>
                    <a:gd name="T81" fmla="*/ 60 h 306"/>
                    <a:gd name="T82" fmla="*/ 93 w 359"/>
                    <a:gd name="T83" fmla="*/ 65 h 306"/>
                    <a:gd name="T84" fmla="*/ 84 w 359"/>
                    <a:gd name="T85" fmla="*/ 63 h 306"/>
                    <a:gd name="T86" fmla="*/ 72 w 359"/>
                    <a:gd name="T87" fmla="*/ 51 h 306"/>
                    <a:gd name="T88" fmla="*/ 63 w 359"/>
                    <a:gd name="T89" fmla="*/ 29 h 306"/>
                    <a:gd name="T90" fmla="*/ 57 w 359"/>
                    <a:gd name="T91" fmla="*/ 10 h 306"/>
                    <a:gd name="T92" fmla="*/ 55 w 359"/>
                    <a:gd name="T93" fmla="*/ 2 h 306"/>
                    <a:gd name="T94" fmla="*/ 51 w 359"/>
                    <a:gd name="T95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59" h="306">
                      <a:moveTo>
                        <a:pt x="50" y="1"/>
                      </a:moveTo>
                      <a:lnTo>
                        <a:pt x="43" y="9"/>
                      </a:lnTo>
                      <a:lnTo>
                        <a:pt x="34" y="22"/>
                      </a:lnTo>
                      <a:lnTo>
                        <a:pt x="27" y="36"/>
                      </a:lnTo>
                      <a:lnTo>
                        <a:pt x="19" y="53"/>
                      </a:lnTo>
                      <a:lnTo>
                        <a:pt x="13" y="71"/>
                      </a:lnTo>
                      <a:lnTo>
                        <a:pt x="7" y="87"/>
                      </a:lnTo>
                      <a:lnTo>
                        <a:pt x="3" y="104"/>
                      </a:lnTo>
                      <a:lnTo>
                        <a:pt x="1" y="118"/>
                      </a:lnTo>
                      <a:lnTo>
                        <a:pt x="0" y="130"/>
                      </a:lnTo>
                      <a:lnTo>
                        <a:pt x="0" y="140"/>
                      </a:lnTo>
                      <a:lnTo>
                        <a:pt x="0" y="147"/>
                      </a:lnTo>
                      <a:lnTo>
                        <a:pt x="1" y="153"/>
                      </a:lnTo>
                      <a:lnTo>
                        <a:pt x="2" y="158"/>
                      </a:lnTo>
                      <a:lnTo>
                        <a:pt x="6" y="162"/>
                      </a:lnTo>
                      <a:lnTo>
                        <a:pt x="11" y="166"/>
                      </a:lnTo>
                      <a:lnTo>
                        <a:pt x="16" y="171"/>
                      </a:lnTo>
                      <a:lnTo>
                        <a:pt x="28" y="179"/>
                      </a:lnTo>
                      <a:lnTo>
                        <a:pt x="37" y="184"/>
                      </a:lnTo>
                      <a:lnTo>
                        <a:pt x="40" y="184"/>
                      </a:lnTo>
                      <a:lnTo>
                        <a:pt x="43" y="184"/>
                      </a:lnTo>
                      <a:lnTo>
                        <a:pt x="45" y="181"/>
                      </a:lnTo>
                      <a:lnTo>
                        <a:pt x="47" y="179"/>
                      </a:lnTo>
                      <a:lnTo>
                        <a:pt x="49" y="178"/>
                      </a:lnTo>
                      <a:lnTo>
                        <a:pt x="51" y="178"/>
                      </a:lnTo>
                      <a:lnTo>
                        <a:pt x="53" y="180"/>
                      </a:lnTo>
                      <a:lnTo>
                        <a:pt x="57" y="183"/>
                      </a:lnTo>
                      <a:lnTo>
                        <a:pt x="64" y="188"/>
                      </a:lnTo>
                      <a:lnTo>
                        <a:pt x="74" y="198"/>
                      </a:lnTo>
                      <a:lnTo>
                        <a:pt x="93" y="219"/>
                      </a:lnTo>
                      <a:lnTo>
                        <a:pt x="109" y="236"/>
                      </a:lnTo>
                      <a:lnTo>
                        <a:pt x="119" y="243"/>
                      </a:lnTo>
                      <a:lnTo>
                        <a:pt x="129" y="251"/>
                      </a:lnTo>
                      <a:lnTo>
                        <a:pt x="141" y="260"/>
                      </a:lnTo>
                      <a:lnTo>
                        <a:pt x="157" y="269"/>
                      </a:lnTo>
                      <a:lnTo>
                        <a:pt x="173" y="279"/>
                      </a:lnTo>
                      <a:lnTo>
                        <a:pt x="192" y="287"/>
                      </a:lnTo>
                      <a:lnTo>
                        <a:pt x="213" y="293"/>
                      </a:lnTo>
                      <a:lnTo>
                        <a:pt x="234" y="299"/>
                      </a:lnTo>
                      <a:lnTo>
                        <a:pt x="256" y="302"/>
                      </a:lnTo>
                      <a:lnTo>
                        <a:pt x="279" y="305"/>
                      </a:lnTo>
                      <a:lnTo>
                        <a:pt x="298" y="306"/>
                      </a:lnTo>
                      <a:lnTo>
                        <a:pt x="317" y="306"/>
                      </a:lnTo>
                      <a:lnTo>
                        <a:pt x="324" y="305"/>
                      </a:lnTo>
                      <a:lnTo>
                        <a:pt x="331" y="302"/>
                      </a:lnTo>
                      <a:lnTo>
                        <a:pt x="338" y="300"/>
                      </a:lnTo>
                      <a:lnTo>
                        <a:pt x="344" y="298"/>
                      </a:lnTo>
                      <a:lnTo>
                        <a:pt x="349" y="294"/>
                      </a:lnTo>
                      <a:lnTo>
                        <a:pt x="353" y="289"/>
                      </a:lnTo>
                      <a:lnTo>
                        <a:pt x="355" y="285"/>
                      </a:lnTo>
                      <a:lnTo>
                        <a:pt x="357" y="279"/>
                      </a:lnTo>
                      <a:lnTo>
                        <a:pt x="359" y="267"/>
                      </a:lnTo>
                      <a:lnTo>
                        <a:pt x="357" y="256"/>
                      </a:lnTo>
                      <a:lnTo>
                        <a:pt x="354" y="247"/>
                      </a:lnTo>
                      <a:lnTo>
                        <a:pt x="349" y="236"/>
                      </a:lnTo>
                      <a:lnTo>
                        <a:pt x="342" y="226"/>
                      </a:lnTo>
                      <a:lnTo>
                        <a:pt x="332" y="215"/>
                      </a:lnTo>
                      <a:lnTo>
                        <a:pt x="321" y="203"/>
                      </a:lnTo>
                      <a:lnTo>
                        <a:pt x="306" y="190"/>
                      </a:lnTo>
                      <a:lnTo>
                        <a:pt x="292" y="173"/>
                      </a:lnTo>
                      <a:lnTo>
                        <a:pt x="279" y="155"/>
                      </a:lnTo>
                      <a:lnTo>
                        <a:pt x="266" y="137"/>
                      </a:lnTo>
                      <a:lnTo>
                        <a:pt x="255" y="118"/>
                      </a:lnTo>
                      <a:lnTo>
                        <a:pt x="245" y="99"/>
                      </a:lnTo>
                      <a:lnTo>
                        <a:pt x="236" y="82"/>
                      </a:lnTo>
                      <a:lnTo>
                        <a:pt x="230" y="66"/>
                      </a:lnTo>
                      <a:lnTo>
                        <a:pt x="226" y="54"/>
                      </a:lnTo>
                      <a:lnTo>
                        <a:pt x="224" y="48"/>
                      </a:lnTo>
                      <a:lnTo>
                        <a:pt x="221" y="45"/>
                      </a:lnTo>
                      <a:lnTo>
                        <a:pt x="217" y="40"/>
                      </a:lnTo>
                      <a:lnTo>
                        <a:pt x="214" y="38"/>
                      </a:lnTo>
                      <a:lnTo>
                        <a:pt x="204" y="32"/>
                      </a:lnTo>
                      <a:lnTo>
                        <a:pt x="193" y="28"/>
                      </a:lnTo>
                      <a:lnTo>
                        <a:pt x="183" y="27"/>
                      </a:lnTo>
                      <a:lnTo>
                        <a:pt x="171" y="27"/>
                      </a:lnTo>
                      <a:lnTo>
                        <a:pt x="160" y="28"/>
                      </a:lnTo>
                      <a:lnTo>
                        <a:pt x="152" y="29"/>
                      </a:lnTo>
                      <a:lnTo>
                        <a:pt x="144" y="33"/>
                      </a:lnTo>
                      <a:lnTo>
                        <a:pt x="135" y="39"/>
                      </a:lnTo>
                      <a:lnTo>
                        <a:pt x="126" y="47"/>
                      </a:lnTo>
                      <a:lnTo>
                        <a:pt x="116" y="54"/>
                      </a:lnTo>
                      <a:lnTo>
                        <a:pt x="107" y="60"/>
                      </a:lnTo>
                      <a:lnTo>
                        <a:pt x="97" y="65"/>
                      </a:lnTo>
                      <a:lnTo>
                        <a:pt x="93" y="65"/>
                      </a:lnTo>
                      <a:lnTo>
                        <a:pt x="89" y="65"/>
                      </a:lnTo>
                      <a:lnTo>
                        <a:pt x="84" y="63"/>
                      </a:lnTo>
                      <a:lnTo>
                        <a:pt x="79" y="59"/>
                      </a:lnTo>
                      <a:lnTo>
                        <a:pt x="72" y="51"/>
                      </a:lnTo>
                      <a:lnTo>
                        <a:pt x="66" y="40"/>
                      </a:lnTo>
                      <a:lnTo>
                        <a:pt x="63" y="29"/>
                      </a:lnTo>
                      <a:lnTo>
                        <a:pt x="59" y="19"/>
                      </a:lnTo>
                      <a:lnTo>
                        <a:pt x="57" y="10"/>
                      </a:lnTo>
                      <a:lnTo>
                        <a:pt x="56" y="3"/>
                      </a:lnTo>
                      <a:lnTo>
                        <a:pt x="55" y="2"/>
                      </a:lnTo>
                      <a:lnTo>
                        <a:pt x="53" y="0"/>
                      </a:lnTo>
                      <a:lnTo>
                        <a:pt x="51" y="0"/>
                      </a:lnTo>
                      <a:lnTo>
                        <a:pt x="50" y="1"/>
                      </a:lnTo>
                      <a:close/>
                    </a:path>
                  </a:pathLst>
                </a:custGeom>
                <a:solidFill>
                  <a:srgbClr val="6880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29" name="Freeform 8">
                  <a:extLst>
                    <a:ext uri="{FF2B5EF4-FFF2-40B4-BE49-F238E27FC236}">
                      <a16:creationId xmlns:a16="http://schemas.microsoft.com/office/drawing/2014/main" id="{A9433E7B-E5F2-4E64-8444-EC6DFBA5BE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1813" y="5670557"/>
                  <a:ext cx="288930" cy="365125"/>
                </a:xfrm>
                <a:custGeom>
                  <a:avLst/>
                  <a:gdLst>
                    <a:gd name="T0" fmla="*/ 377 w 546"/>
                    <a:gd name="T1" fmla="*/ 7 h 690"/>
                    <a:gd name="T2" fmla="*/ 525 w 546"/>
                    <a:gd name="T3" fmla="*/ 96 h 690"/>
                    <a:gd name="T4" fmla="*/ 532 w 546"/>
                    <a:gd name="T5" fmla="*/ 102 h 690"/>
                    <a:gd name="T6" fmla="*/ 538 w 546"/>
                    <a:gd name="T7" fmla="*/ 108 h 690"/>
                    <a:gd name="T8" fmla="*/ 542 w 546"/>
                    <a:gd name="T9" fmla="*/ 115 h 690"/>
                    <a:gd name="T10" fmla="*/ 545 w 546"/>
                    <a:gd name="T11" fmla="*/ 124 h 690"/>
                    <a:gd name="T12" fmla="*/ 546 w 546"/>
                    <a:gd name="T13" fmla="*/ 132 h 690"/>
                    <a:gd name="T14" fmla="*/ 545 w 546"/>
                    <a:gd name="T15" fmla="*/ 140 h 690"/>
                    <a:gd name="T16" fmla="*/ 544 w 546"/>
                    <a:gd name="T17" fmla="*/ 148 h 690"/>
                    <a:gd name="T18" fmla="*/ 540 w 546"/>
                    <a:gd name="T19" fmla="*/ 157 h 690"/>
                    <a:gd name="T20" fmla="*/ 229 w 546"/>
                    <a:gd name="T21" fmla="*/ 669 h 690"/>
                    <a:gd name="T22" fmla="*/ 224 w 546"/>
                    <a:gd name="T23" fmla="*/ 676 h 690"/>
                    <a:gd name="T24" fmla="*/ 217 w 546"/>
                    <a:gd name="T25" fmla="*/ 682 h 690"/>
                    <a:gd name="T26" fmla="*/ 210 w 546"/>
                    <a:gd name="T27" fmla="*/ 687 h 690"/>
                    <a:gd name="T28" fmla="*/ 203 w 546"/>
                    <a:gd name="T29" fmla="*/ 689 h 690"/>
                    <a:gd name="T30" fmla="*/ 195 w 546"/>
                    <a:gd name="T31" fmla="*/ 690 h 690"/>
                    <a:gd name="T32" fmla="*/ 186 w 546"/>
                    <a:gd name="T33" fmla="*/ 690 h 690"/>
                    <a:gd name="T34" fmla="*/ 178 w 546"/>
                    <a:gd name="T35" fmla="*/ 688 h 690"/>
                    <a:gd name="T36" fmla="*/ 170 w 546"/>
                    <a:gd name="T37" fmla="*/ 684 h 690"/>
                    <a:gd name="T38" fmla="*/ 21 w 546"/>
                    <a:gd name="T39" fmla="*/ 594 h 690"/>
                    <a:gd name="T40" fmla="*/ 14 w 546"/>
                    <a:gd name="T41" fmla="*/ 589 h 690"/>
                    <a:gd name="T42" fmla="*/ 8 w 546"/>
                    <a:gd name="T43" fmla="*/ 582 h 690"/>
                    <a:gd name="T44" fmla="*/ 5 w 546"/>
                    <a:gd name="T45" fmla="*/ 575 h 690"/>
                    <a:gd name="T46" fmla="*/ 1 w 546"/>
                    <a:gd name="T47" fmla="*/ 567 h 690"/>
                    <a:gd name="T48" fmla="*/ 0 w 546"/>
                    <a:gd name="T49" fmla="*/ 558 h 690"/>
                    <a:gd name="T50" fmla="*/ 1 w 546"/>
                    <a:gd name="T51" fmla="*/ 550 h 690"/>
                    <a:gd name="T52" fmla="*/ 2 w 546"/>
                    <a:gd name="T53" fmla="*/ 542 h 690"/>
                    <a:gd name="T54" fmla="*/ 7 w 546"/>
                    <a:gd name="T55" fmla="*/ 535 h 690"/>
                    <a:gd name="T56" fmla="*/ 317 w 546"/>
                    <a:gd name="T57" fmla="*/ 21 h 690"/>
                    <a:gd name="T58" fmla="*/ 322 w 546"/>
                    <a:gd name="T59" fmla="*/ 14 h 690"/>
                    <a:gd name="T60" fmla="*/ 329 w 546"/>
                    <a:gd name="T61" fmla="*/ 8 h 690"/>
                    <a:gd name="T62" fmla="*/ 336 w 546"/>
                    <a:gd name="T63" fmla="*/ 5 h 690"/>
                    <a:gd name="T64" fmla="*/ 343 w 546"/>
                    <a:gd name="T65" fmla="*/ 1 h 690"/>
                    <a:gd name="T66" fmla="*/ 352 w 546"/>
                    <a:gd name="T67" fmla="*/ 0 h 690"/>
                    <a:gd name="T68" fmla="*/ 361 w 546"/>
                    <a:gd name="T69" fmla="*/ 1 h 690"/>
                    <a:gd name="T70" fmla="*/ 368 w 546"/>
                    <a:gd name="T71" fmla="*/ 2 h 690"/>
                    <a:gd name="T72" fmla="*/ 377 w 546"/>
                    <a:gd name="T73" fmla="*/ 7 h 6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46" h="690">
                      <a:moveTo>
                        <a:pt x="377" y="7"/>
                      </a:moveTo>
                      <a:lnTo>
                        <a:pt x="525" y="96"/>
                      </a:lnTo>
                      <a:lnTo>
                        <a:pt x="532" y="102"/>
                      </a:lnTo>
                      <a:lnTo>
                        <a:pt x="538" y="108"/>
                      </a:lnTo>
                      <a:lnTo>
                        <a:pt x="542" y="115"/>
                      </a:lnTo>
                      <a:lnTo>
                        <a:pt x="545" y="124"/>
                      </a:lnTo>
                      <a:lnTo>
                        <a:pt x="546" y="132"/>
                      </a:lnTo>
                      <a:lnTo>
                        <a:pt x="545" y="140"/>
                      </a:lnTo>
                      <a:lnTo>
                        <a:pt x="544" y="148"/>
                      </a:lnTo>
                      <a:lnTo>
                        <a:pt x="540" y="157"/>
                      </a:lnTo>
                      <a:lnTo>
                        <a:pt x="229" y="669"/>
                      </a:lnTo>
                      <a:lnTo>
                        <a:pt x="224" y="676"/>
                      </a:lnTo>
                      <a:lnTo>
                        <a:pt x="217" y="682"/>
                      </a:lnTo>
                      <a:lnTo>
                        <a:pt x="210" y="687"/>
                      </a:lnTo>
                      <a:lnTo>
                        <a:pt x="203" y="689"/>
                      </a:lnTo>
                      <a:lnTo>
                        <a:pt x="195" y="690"/>
                      </a:lnTo>
                      <a:lnTo>
                        <a:pt x="186" y="690"/>
                      </a:lnTo>
                      <a:lnTo>
                        <a:pt x="178" y="688"/>
                      </a:lnTo>
                      <a:lnTo>
                        <a:pt x="170" y="684"/>
                      </a:lnTo>
                      <a:lnTo>
                        <a:pt x="21" y="594"/>
                      </a:lnTo>
                      <a:lnTo>
                        <a:pt x="14" y="589"/>
                      </a:lnTo>
                      <a:lnTo>
                        <a:pt x="8" y="582"/>
                      </a:lnTo>
                      <a:lnTo>
                        <a:pt x="5" y="575"/>
                      </a:lnTo>
                      <a:lnTo>
                        <a:pt x="1" y="567"/>
                      </a:lnTo>
                      <a:lnTo>
                        <a:pt x="0" y="558"/>
                      </a:lnTo>
                      <a:lnTo>
                        <a:pt x="1" y="550"/>
                      </a:lnTo>
                      <a:lnTo>
                        <a:pt x="2" y="542"/>
                      </a:lnTo>
                      <a:lnTo>
                        <a:pt x="7" y="535"/>
                      </a:lnTo>
                      <a:lnTo>
                        <a:pt x="317" y="21"/>
                      </a:lnTo>
                      <a:lnTo>
                        <a:pt x="322" y="14"/>
                      </a:lnTo>
                      <a:lnTo>
                        <a:pt x="329" y="8"/>
                      </a:lnTo>
                      <a:lnTo>
                        <a:pt x="336" y="5"/>
                      </a:lnTo>
                      <a:lnTo>
                        <a:pt x="343" y="1"/>
                      </a:lnTo>
                      <a:lnTo>
                        <a:pt x="352" y="0"/>
                      </a:lnTo>
                      <a:lnTo>
                        <a:pt x="361" y="1"/>
                      </a:lnTo>
                      <a:lnTo>
                        <a:pt x="368" y="2"/>
                      </a:lnTo>
                      <a:lnTo>
                        <a:pt x="377" y="7"/>
                      </a:lnTo>
                      <a:close/>
                    </a:path>
                  </a:pathLst>
                </a:custGeom>
                <a:solidFill>
                  <a:srgbClr val="4C61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0A922B07-EE99-4A47-9D47-54DC2C6FD8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3280" y="5683257"/>
                  <a:ext cx="230191" cy="376238"/>
                </a:xfrm>
                <a:custGeom>
                  <a:avLst/>
                  <a:gdLst>
                    <a:gd name="T0" fmla="*/ 30 w 436"/>
                    <a:gd name="T1" fmla="*/ 55 h 710"/>
                    <a:gd name="T2" fmla="*/ 195 w 436"/>
                    <a:gd name="T3" fmla="*/ 1 h 710"/>
                    <a:gd name="T4" fmla="*/ 204 w 436"/>
                    <a:gd name="T5" fmla="*/ 0 h 710"/>
                    <a:gd name="T6" fmla="*/ 213 w 436"/>
                    <a:gd name="T7" fmla="*/ 0 h 710"/>
                    <a:gd name="T8" fmla="*/ 221 w 436"/>
                    <a:gd name="T9" fmla="*/ 1 h 710"/>
                    <a:gd name="T10" fmla="*/ 228 w 436"/>
                    <a:gd name="T11" fmla="*/ 5 h 710"/>
                    <a:gd name="T12" fmla="*/ 235 w 436"/>
                    <a:gd name="T13" fmla="*/ 8 h 710"/>
                    <a:gd name="T14" fmla="*/ 241 w 436"/>
                    <a:gd name="T15" fmla="*/ 14 h 710"/>
                    <a:gd name="T16" fmla="*/ 246 w 436"/>
                    <a:gd name="T17" fmla="*/ 21 h 710"/>
                    <a:gd name="T18" fmla="*/ 250 w 436"/>
                    <a:gd name="T19" fmla="*/ 30 h 710"/>
                    <a:gd name="T20" fmla="*/ 435 w 436"/>
                    <a:gd name="T21" fmla="*/ 600 h 710"/>
                    <a:gd name="T22" fmla="*/ 436 w 436"/>
                    <a:gd name="T23" fmla="*/ 608 h 710"/>
                    <a:gd name="T24" fmla="*/ 436 w 436"/>
                    <a:gd name="T25" fmla="*/ 618 h 710"/>
                    <a:gd name="T26" fmla="*/ 435 w 436"/>
                    <a:gd name="T27" fmla="*/ 626 h 710"/>
                    <a:gd name="T28" fmla="*/ 431 w 436"/>
                    <a:gd name="T29" fmla="*/ 633 h 710"/>
                    <a:gd name="T30" fmla="*/ 428 w 436"/>
                    <a:gd name="T31" fmla="*/ 640 h 710"/>
                    <a:gd name="T32" fmla="*/ 422 w 436"/>
                    <a:gd name="T33" fmla="*/ 646 h 710"/>
                    <a:gd name="T34" fmla="*/ 415 w 436"/>
                    <a:gd name="T35" fmla="*/ 651 h 710"/>
                    <a:gd name="T36" fmla="*/ 406 w 436"/>
                    <a:gd name="T37" fmla="*/ 654 h 710"/>
                    <a:gd name="T38" fmla="*/ 241 w 436"/>
                    <a:gd name="T39" fmla="*/ 708 h 710"/>
                    <a:gd name="T40" fmla="*/ 233 w 436"/>
                    <a:gd name="T41" fmla="*/ 710 h 710"/>
                    <a:gd name="T42" fmla="*/ 223 w 436"/>
                    <a:gd name="T43" fmla="*/ 710 h 710"/>
                    <a:gd name="T44" fmla="*/ 216 w 436"/>
                    <a:gd name="T45" fmla="*/ 709 h 710"/>
                    <a:gd name="T46" fmla="*/ 208 w 436"/>
                    <a:gd name="T47" fmla="*/ 706 h 710"/>
                    <a:gd name="T48" fmla="*/ 201 w 436"/>
                    <a:gd name="T49" fmla="*/ 701 h 710"/>
                    <a:gd name="T50" fmla="*/ 195 w 436"/>
                    <a:gd name="T51" fmla="*/ 695 h 710"/>
                    <a:gd name="T52" fmla="*/ 190 w 436"/>
                    <a:gd name="T53" fmla="*/ 688 h 710"/>
                    <a:gd name="T54" fmla="*/ 187 w 436"/>
                    <a:gd name="T55" fmla="*/ 681 h 710"/>
                    <a:gd name="T56" fmla="*/ 3 w 436"/>
                    <a:gd name="T57" fmla="*/ 109 h 710"/>
                    <a:gd name="T58" fmla="*/ 0 w 436"/>
                    <a:gd name="T59" fmla="*/ 101 h 710"/>
                    <a:gd name="T60" fmla="*/ 0 w 436"/>
                    <a:gd name="T61" fmla="*/ 93 h 710"/>
                    <a:gd name="T62" fmla="*/ 1 w 436"/>
                    <a:gd name="T63" fmla="*/ 84 h 710"/>
                    <a:gd name="T64" fmla="*/ 5 w 436"/>
                    <a:gd name="T65" fmla="*/ 77 h 710"/>
                    <a:gd name="T66" fmla="*/ 10 w 436"/>
                    <a:gd name="T67" fmla="*/ 70 h 710"/>
                    <a:gd name="T68" fmla="*/ 16 w 436"/>
                    <a:gd name="T69" fmla="*/ 63 h 710"/>
                    <a:gd name="T70" fmla="*/ 22 w 436"/>
                    <a:gd name="T71" fmla="*/ 58 h 710"/>
                    <a:gd name="T72" fmla="*/ 30 w 436"/>
                    <a:gd name="T73" fmla="*/ 55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36" h="710">
                      <a:moveTo>
                        <a:pt x="30" y="55"/>
                      </a:moveTo>
                      <a:lnTo>
                        <a:pt x="195" y="1"/>
                      </a:lnTo>
                      <a:lnTo>
                        <a:pt x="204" y="0"/>
                      </a:lnTo>
                      <a:lnTo>
                        <a:pt x="213" y="0"/>
                      </a:lnTo>
                      <a:lnTo>
                        <a:pt x="221" y="1"/>
                      </a:lnTo>
                      <a:lnTo>
                        <a:pt x="228" y="5"/>
                      </a:lnTo>
                      <a:lnTo>
                        <a:pt x="235" y="8"/>
                      </a:lnTo>
                      <a:lnTo>
                        <a:pt x="241" y="14"/>
                      </a:lnTo>
                      <a:lnTo>
                        <a:pt x="246" y="21"/>
                      </a:lnTo>
                      <a:lnTo>
                        <a:pt x="250" y="30"/>
                      </a:lnTo>
                      <a:lnTo>
                        <a:pt x="435" y="600"/>
                      </a:lnTo>
                      <a:lnTo>
                        <a:pt x="436" y="608"/>
                      </a:lnTo>
                      <a:lnTo>
                        <a:pt x="436" y="618"/>
                      </a:lnTo>
                      <a:lnTo>
                        <a:pt x="435" y="626"/>
                      </a:lnTo>
                      <a:lnTo>
                        <a:pt x="431" y="633"/>
                      </a:lnTo>
                      <a:lnTo>
                        <a:pt x="428" y="640"/>
                      </a:lnTo>
                      <a:lnTo>
                        <a:pt x="422" y="646"/>
                      </a:lnTo>
                      <a:lnTo>
                        <a:pt x="415" y="651"/>
                      </a:lnTo>
                      <a:lnTo>
                        <a:pt x="406" y="654"/>
                      </a:lnTo>
                      <a:lnTo>
                        <a:pt x="241" y="708"/>
                      </a:lnTo>
                      <a:lnTo>
                        <a:pt x="233" y="710"/>
                      </a:lnTo>
                      <a:lnTo>
                        <a:pt x="223" y="710"/>
                      </a:lnTo>
                      <a:lnTo>
                        <a:pt x="216" y="709"/>
                      </a:lnTo>
                      <a:lnTo>
                        <a:pt x="208" y="706"/>
                      </a:lnTo>
                      <a:lnTo>
                        <a:pt x="201" y="701"/>
                      </a:lnTo>
                      <a:lnTo>
                        <a:pt x="195" y="695"/>
                      </a:lnTo>
                      <a:lnTo>
                        <a:pt x="190" y="688"/>
                      </a:lnTo>
                      <a:lnTo>
                        <a:pt x="187" y="681"/>
                      </a:lnTo>
                      <a:lnTo>
                        <a:pt x="3" y="109"/>
                      </a:lnTo>
                      <a:lnTo>
                        <a:pt x="0" y="101"/>
                      </a:lnTo>
                      <a:lnTo>
                        <a:pt x="0" y="93"/>
                      </a:lnTo>
                      <a:lnTo>
                        <a:pt x="1" y="84"/>
                      </a:lnTo>
                      <a:lnTo>
                        <a:pt x="5" y="77"/>
                      </a:lnTo>
                      <a:lnTo>
                        <a:pt x="10" y="70"/>
                      </a:lnTo>
                      <a:lnTo>
                        <a:pt x="16" y="63"/>
                      </a:lnTo>
                      <a:lnTo>
                        <a:pt x="22" y="58"/>
                      </a:lnTo>
                      <a:lnTo>
                        <a:pt x="30" y="55"/>
                      </a:lnTo>
                      <a:close/>
                    </a:path>
                  </a:pathLst>
                </a:custGeom>
                <a:solidFill>
                  <a:srgbClr val="4C61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B9D0FCF7-301D-4B85-B097-A8054B35E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8765" y="5280031"/>
                  <a:ext cx="152402" cy="112713"/>
                </a:xfrm>
                <a:custGeom>
                  <a:avLst/>
                  <a:gdLst>
                    <a:gd name="T0" fmla="*/ 0 w 287"/>
                    <a:gd name="T1" fmla="*/ 121 h 215"/>
                    <a:gd name="T2" fmla="*/ 46 w 287"/>
                    <a:gd name="T3" fmla="*/ 215 h 215"/>
                    <a:gd name="T4" fmla="*/ 147 w 287"/>
                    <a:gd name="T5" fmla="*/ 183 h 215"/>
                    <a:gd name="T6" fmla="*/ 155 w 287"/>
                    <a:gd name="T7" fmla="*/ 178 h 215"/>
                    <a:gd name="T8" fmla="*/ 164 w 287"/>
                    <a:gd name="T9" fmla="*/ 173 h 215"/>
                    <a:gd name="T10" fmla="*/ 173 w 287"/>
                    <a:gd name="T11" fmla="*/ 168 h 215"/>
                    <a:gd name="T12" fmla="*/ 181 w 287"/>
                    <a:gd name="T13" fmla="*/ 159 h 215"/>
                    <a:gd name="T14" fmla="*/ 199 w 287"/>
                    <a:gd name="T15" fmla="*/ 143 h 215"/>
                    <a:gd name="T16" fmla="*/ 214 w 287"/>
                    <a:gd name="T17" fmla="*/ 122 h 215"/>
                    <a:gd name="T18" fmla="*/ 231 w 287"/>
                    <a:gd name="T19" fmla="*/ 101 h 215"/>
                    <a:gd name="T20" fmla="*/ 246 w 287"/>
                    <a:gd name="T21" fmla="*/ 81 h 215"/>
                    <a:gd name="T22" fmla="*/ 261 w 287"/>
                    <a:gd name="T23" fmla="*/ 62 h 215"/>
                    <a:gd name="T24" fmla="*/ 275 w 287"/>
                    <a:gd name="T25" fmla="*/ 46 h 215"/>
                    <a:gd name="T26" fmla="*/ 287 w 287"/>
                    <a:gd name="T27" fmla="*/ 0 h 215"/>
                    <a:gd name="T28" fmla="*/ 87 w 287"/>
                    <a:gd name="T29" fmla="*/ 30 h 215"/>
                    <a:gd name="T30" fmla="*/ 0 w 287"/>
                    <a:gd name="T31" fmla="*/ 121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87" h="215">
                      <a:moveTo>
                        <a:pt x="0" y="121"/>
                      </a:moveTo>
                      <a:lnTo>
                        <a:pt x="46" y="215"/>
                      </a:lnTo>
                      <a:lnTo>
                        <a:pt x="147" y="183"/>
                      </a:lnTo>
                      <a:lnTo>
                        <a:pt x="155" y="178"/>
                      </a:lnTo>
                      <a:lnTo>
                        <a:pt x="164" y="173"/>
                      </a:lnTo>
                      <a:lnTo>
                        <a:pt x="173" y="168"/>
                      </a:lnTo>
                      <a:lnTo>
                        <a:pt x="181" y="159"/>
                      </a:lnTo>
                      <a:lnTo>
                        <a:pt x="199" y="143"/>
                      </a:lnTo>
                      <a:lnTo>
                        <a:pt x="214" y="122"/>
                      </a:lnTo>
                      <a:lnTo>
                        <a:pt x="231" y="101"/>
                      </a:lnTo>
                      <a:lnTo>
                        <a:pt x="246" y="81"/>
                      </a:lnTo>
                      <a:lnTo>
                        <a:pt x="261" y="62"/>
                      </a:lnTo>
                      <a:lnTo>
                        <a:pt x="275" y="46"/>
                      </a:lnTo>
                      <a:lnTo>
                        <a:pt x="287" y="0"/>
                      </a:lnTo>
                      <a:lnTo>
                        <a:pt x="87" y="30"/>
                      </a:lnTo>
                      <a:lnTo>
                        <a:pt x="0" y="121"/>
                      </a:lnTo>
                      <a:close/>
                    </a:path>
                  </a:pathLst>
                </a:custGeom>
                <a:solidFill>
                  <a:srgbClr val="D1A8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32" name="Freeform 11">
                  <a:extLst>
                    <a:ext uri="{FF2B5EF4-FFF2-40B4-BE49-F238E27FC236}">
                      <a16:creationId xmlns:a16="http://schemas.microsoft.com/office/drawing/2014/main" id="{2DF09003-CE87-45B6-98CC-B8E535CC18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8453" y="5256219"/>
                  <a:ext cx="100014" cy="63500"/>
                </a:xfrm>
                <a:custGeom>
                  <a:avLst/>
                  <a:gdLst>
                    <a:gd name="T0" fmla="*/ 1 w 188"/>
                    <a:gd name="T1" fmla="*/ 103 h 120"/>
                    <a:gd name="T2" fmla="*/ 7 w 188"/>
                    <a:gd name="T3" fmla="*/ 120 h 120"/>
                    <a:gd name="T4" fmla="*/ 24 w 188"/>
                    <a:gd name="T5" fmla="*/ 113 h 120"/>
                    <a:gd name="T6" fmla="*/ 164 w 188"/>
                    <a:gd name="T7" fmla="*/ 56 h 120"/>
                    <a:gd name="T8" fmla="*/ 170 w 188"/>
                    <a:gd name="T9" fmla="*/ 53 h 120"/>
                    <a:gd name="T10" fmla="*/ 175 w 188"/>
                    <a:gd name="T11" fmla="*/ 51 h 120"/>
                    <a:gd name="T12" fmla="*/ 178 w 188"/>
                    <a:gd name="T13" fmla="*/ 47 h 120"/>
                    <a:gd name="T14" fmla="*/ 182 w 188"/>
                    <a:gd name="T15" fmla="*/ 44 h 120"/>
                    <a:gd name="T16" fmla="*/ 186 w 188"/>
                    <a:gd name="T17" fmla="*/ 37 h 120"/>
                    <a:gd name="T18" fmla="*/ 188 w 188"/>
                    <a:gd name="T19" fmla="*/ 28 h 120"/>
                    <a:gd name="T20" fmla="*/ 188 w 188"/>
                    <a:gd name="T21" fmla="*/ 19 h 120"/>
                    <a:gd name="T22" fmla="*/ 187 w 188"/>
                    <a:gd name="T23" fmla="*/ 9 h 120"/>
                    <a:gd name="T24" fmla="*/ 184 w 188"/>
                    <a:gd name="T25" fmla="*/ 5 h 120"/>
                    <a:gd name="T26" fmla="*/ 183 w 188"/>
                    <a:gd name="T27" fmla="*/ 1 h 120"/>
                    <a:gd name="T28" fmla="*/ 181 w 188"/>
                    <a:gd name="T29" fmla="*/ 0 h 120"/>
                    <a:gd name="T30" fmla="*/ 178 w 188"/>
                    <a:gd name="T31" fmla="*/ 0 h 120"/>
                    <a:gd name="T32" fmla="*/ 19 w 188"/>
                    <a:gd name="T33" fmla="*/ 64 h 120"/>
                    <a:gd name="T34" fmla="*/ 14 w 188"/>
                    <a:gd name="T35" fmla="*/ 66 h 120"/>
                    <a:gd name="T36" fmla="*/ 10 w 188"/>
                    <a:gd name="T37" fmla="*/ 70 h 120"/>
                    <a:gd name="T38" fmla="*/ 6 w 188"/>
                    <a:gd name="T39" fmla="*/ 75 h 120"/>
                    <a:gd name="T40" fmla="*/ 4 w 188"/>
                    <a:gd name="T41" fmla="*/ 80 h 120"/>
                    <a:gd name="T42" fmla="*/ 1 w 188"/>
                    <a:gd name="T43" fmla="*/ 85 h 120"/>
                    <a:gd name="T44" fmla="*/ 0 w 188"/>
                    <a:gd name="T45" fmla="*/ 91 h 120"/>
                    <a:gd name="T46" fmla="*/ 0 w 188"/>
                    <a:gd name="T47" fmla="*/ 97 h 120"/>
                    <a:gd name="T48" fmla="*/ 1 w 188"/>
                    <a:gd name="T49" fmla="*/ 103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8" h="120">
                      <a:moveTo>
                        <a:pt x="1" y="103"/>
                      </a:moveTo>
                      <a:lnTo>
                        <a:pt x="7" y="120"/>
                      </a:lnTo>
                      <a:lnTo>
                        <a:pt x="24" y="113"/>
                      </a:lnTo>
                      <a:lnTo>
                        <a:pt x="164" y="56"/>
                      </a:lnTo>
                      <a:lnTo>
                        <a:pt x="170" y="53"/>
                      </a:lnTo>
                      <a:lnTo>
                        <a:pt x="175" y="51"/>
                      </a:lnTo>
                      <a:lnTo>
                        <a:pt x="178" y="47"/>
                      </a:lnTo>
                      <a:lnTo>
                        <a:pt x="182" y="44"/>
                      </a:lnTo>
                      <a:lnTo>
                        <a:pt x="186" y="37"/>
                      </a:lnTo>
                      <a:lnTo>
                        <a:pt x="188" y="28"/>
                      </a:lnTo>
                      <a:lnTo>
                        <a:pt x="188" y="19"/>
                      </a:lnTo>
                      <a:lnTo>
                        <a:pt x="187" y="9"/>
                      </a:lnTo>
                      <a:lnTo>
                        <a:pt x="184" y="5"/>
                      </a:lnTo>
                      <a:lnTo>
                        <a:pt x="183" y="1"/>
                      </a:lnTo>
                      <a:lnTo>
                        <a:pt x="181" y="0"/>
                      </a:lnTo>
                      <a:lnTo>
                        <a:pt x="178" y="0"/>
                      </a:lnTo>
                      <a:lnTo>
                        <a:pt x="19" y="64"/>
                      </a:lnTo>
                      <a:lnTo>
                        <a:pt x="14" y="66"/>
                      </a:lnTo>
                      <a:lnTo>
                        <a:pt x="10" y="70"/>
                      </a:lnTo>
                      <a:lnTo>
                        <a:pt x="6" y="75"/>
                      </a:lnTo>
                      <a:lnTo>
                        <a:pt x="4" y="80"/>
                      </a:lnTo>
                      <a:lnTo>
                        <a:pt x="1" y="85"/>
                      </a:lnTo>
                      <a:lnTo>
                        <a:pt x="0" y="91"/>
                      </a:lnTo>
                      <a:lnTo>
                        <a:pt x="0" y="97"/>
                      </a:lnTo>
                      <a:lnTo>
                        <a:pt x="1" y="103"/>
                      </a:lnTo>
                      <a:close/>
                    </a:path>
                  </a:pathLst>
                </a:custGeom>
                <a:solidFill>
                  <a:srgbClr val="FFD7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33" name="Freeform 12">
                  <a:extLst>
                    <a:ext uri="{FF2B5EF4-FFF2-40B4-BE49-F238E27FC236}">
                      <a16:creationId xmlns:a16="http://schemas.microsoft.com/office/drawing/2014/main" id="{CAE1EAA4-3CC6-4161-9093-1AC7E37B8F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7830" y="5254631"/>
                  <a:ext cx="19050" cy="12700"/>
                </a:xfrm>
                <a:custGeom>
                  <a:avLst/>
                  <a:gdLst>
                    <a:gd name="T0" fmla="*/ 36 w 36"/>
                    <a:gd name="T1" fmla="*/ 2 h 22"/>
                    <a:gd name="T2" fmla="*/ 35 w 36"/>
                    <a:gd name="T3" fmla="*/ 1 h 22"/>
                    <a:gd name="T4" fmla="*/ 34 w 36"/>
                    <a:gd name="T5" fmla="*/ 0 h 22"/>
                    <a:gd name="T6" fmla="*/ 33 w 36"/>
                    <a:gd name="T7" fmla="*/ 0 h 22"/>
                    <a:gd name="T8" fmla="*/ 32 w 36"/>
                    <a:gd name="T9" fmla="*/ 0 h 22"/>
                    <a:gd name="T10" fmla="*/ 0 w 36"/>
                    <a:gd name="T11" fmla="*/ 13 h 22"/>
                    <a:gd name="T12" fmla="*/ 2 w 36"/>
                    <a:gd name="T13" fmla="*/ 18 h 22"/>
                    <a:gd name="T14" fmla="*/ 5 w 36"/>
                    <a:gd name="T15" fmla="*/ 20 h 22"/>
                    <a:gd name="T16" fmla="*/ 10 w 36"/>
                    <a:gd name="T17" fmla="*/ 21 h 22"/>
                    <a:gd name="T18" fmla="*/ 15 w 36"/>
                    <a:gd name="T19" fmla="*/ 22 h 22"/>
                    <a:gd name="T20" fmla="*/ 20 w 36"/>
                    <a:gd name="T21" fmla="*/ 21 h 22"/>
                    <a:gd name="T22" fmla="*/ 24 w 36"/>
                    <a:gd name="T23" fmla="*/ 19 h 22"/>
                    <a:gd name="T24" fmla="*/ 29 w 36"/>
                    <a:gd name="T25" fmla="*/ 16 h 22"/>
                    <a:gd name="T26" fmla="*/ 34 w 36"/>
                    <a:gd name="T27" fmla="*/ 13 h 22"/>
                    <a:gd name="T28" fmla="*/ 35 w 36"/>
                    <a:gd name="T29" fmla="*/ 12 h 22"/>
                    <a:gd name="T30" fmla="*/ 36 w 36"/>
                    <a:gd name="T31" fmla="*/ 8 h 22"/>
                    <a:gd name="T32" fmla="*/ 36 w 36"/>
                    <a:gd name="T33" fmla="*/ 6 h 22"/>
                    <a:gd name="T34" fmla="*/ 36 w 36"/>
                    <a:gd name="T35" fmla="*/ 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6" h="22">
                      <a:moveTo>
                        <a:pt x="36" y="2"/>
                      </a:moveTo>
                      <a:lnTo>
                        <a:pt x="35" y="1"/>
                      </a:lnTo>
                      <a:lnTo>
                        <a:pt x="34" y="0"/>
                      </a:lnTo>
                      <a:lnTo>
                        <a:pt x="33" y="0"/>
                      </a:lnTo>
                      <a:lnTo>
                        <a:pt x="32" y="0"/>
                      </a:lnTo>
                      <a:lnTo>
                        <a:pt x="0" y="13"/>
                      </a:lnTo>
                      <a:lnTo>
                        <a:pt x="2" y="18"/>
                      </a:lnTo>
                      <a:lnTo>
                        <a:pt x="5" y="20"/>
                      </a:lnTo>
                      <a:lnTo>
                        <a:pt x="10" y="21"/>
                      </a:lnTo>
                      <a:lnTo>
                        <a:pt x="15" y="22"/>
                      </a:lnTo>
                      <a:lnTo>
                        <a:pt x="20" y="21"/>
                      </a:lnTo>
                      <a:lnTo>
                        <a:pt x="24" y="19"/>
                      </a:lnTo>
                      <a:lnTo>
                        <a:pt x="29" y="16"/>
                      </a:lnTo>
                      <a:lnTo>
                        <a:pt x="34" y="13"/>
                      </a:lnTo>
                      <a:lnTo>
                        <a:pt x="35" y="12"/>
                      </a:lnTo>
                      <a:lnTo>
                        <a:pt x="36" y="8"/>
                      </a:lnTo>
                      <a:lnTo>
                        <a:pt x="36" y="6"/>
                      </a:lnTo>
                      <a:lnTo>
                        <a:pt x="36" y="2"/>
                      </a:lnTo>
                      <a:close/>
                    </a:path>
                  </a:pathLst>
                </a:custGeom>
                <a:solidFill>
                  <a:srgbClr val="FFE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34" name="Freeform 13">
                  <a:extLst>
                    <a:ext uri="{FF2B5EF4-FFF2-40B4-BE49-F238E27FC236}">
                      <a16:creationId xmlns:a16="http://schemas.microsoft.com/office/drawing/2014/main" id="{9C3F9314-3376-416A-9F26-A3B36B7125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8765" y="5292731"/>
                  <a:ext cx="77789" cy="85725"/>
                </a:xfrm>
                <a:custGeom>
                  <a:avLst/>
                  <a:gdLst>
                    <a:gd name="T0" fmla="*/ 0 w 145"/>
                    <a:gd name="T1" fmla="*/ 97 h 164"/>
                    <a:gd name="T2" fmla="*/ 32 w 145"/>
                    <a:gd name="T3" fmla="*/ 164 h 164"/>
                    <a:gd name="T4" fmla="*/ 53 w 145"/>
                    <a:gd name="T5" fmla="*/ 154 h 164"/>
                    <a:gd name="T6" fmla="*/ 74 w 145"/>
                    <a:gd name="T7" fmla="*/ 141 h 164"/>
                    <a:gd name="T8" fmla="*/ 85 w 145"/>
                    <a:gd name="T9" fmla="*/ 134 h 164"/>
                    <a:gd name="T10" fmla="*/ 95 w 145"/>
                    <a:gd name="T11" fmla="*/ 127 h 164"/>
                    <a:gd name="T12" fmla="*/ 106 w 145"/>
                    <a:gd name="T13" fmla="*/ 119 h 164"/>
                    <a:gd name="T14" fmla="*/ 116 w 145"/>
                    <a:gd name="T15" fmla="*/ 109 h 164"/>
                    <a:gd name="T16" fmla="*/ 124 w 145"/>
                    <a:gd name="T17" fmla="*/ 100 h 164"/>
                    <a:gd name="T18" fmla="*/ 131 w 145"/>
                    <a:gd name="T19" fmla="*/ 90 h 164"/>
                    <a:gd name="T20" fmla="*/ 137 w 145"/>
                    <a:gd name="T21" fmla="*/ 81 h 164"/>
                    <a:gd name="T22" fmla="*/ 142 w 145"/>
                    <a:gd name="T23" fmla="*/ 70 h 164"/>
                    <a:gd name="T24" fmla="*/ 144 w 145"/>
                    <a:gd name="T25" fmla="*/ 59 h 164"/>
                    <a:gd name="T26" fmla="*/ 145 w 145"/>
                    <a:gd name="T27" fmla="*/ 47 h 164"/>
                    <a:gd name="T28" fmla="*/ 144 w 145"/>
                    <a:gd name="T29" fmla="*/ 37 h 164"/>
                    <a:gd name="T30" fmla="*/ 142 w 145"/>
                    <a:gd name="T31" fmla="*/ 25 h 164"/>
                    <a:gd name="T32" fmla="*/ 137 w 145"/>
                    <a:gd name="T33" fmla="*/ 12 h 164"/>
                    <a:gd name="T34" fmla="*/ 132 w 145"/>
                    <a:gd name="T35" fmla="*/ 0 h 164"/>
                    <a:gd name="T36" fmla="*/ 82 w 145"/>
                    <a:gd name="T37" fmla="*/ 3 h 164"/>
                    <a:gd name="T38" fmla="*/ 0 w 145"/>
                    <a:gd name="T39" fmla="*/ 97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5" h="164">
                      <a:moveTo>
                        <a:pt x="0" y="97"/>
                      </a:moveTo>
                      <a:lnTo>
                        <a:pt x="32" y="164"/>
                      </a:lnTo>
                      <a:lnTo>
                        <a:pt x="53" y="154"/>
                      </a:lnTo>
                      <a:lnTo>
                        <a:pt x="74" y="141"/>
                      </a:lnTo>
                      <a:lnTo>
                        <a:pt x="85" y="134"/>
                      </a:lnTo>
                      <a:lnTo>
                        <a:pt x="95" y="127"/>
                      </a:lnTo>
                      <a:lnTo>
                        <a:pt x="106" y="119"/>
                      </a:lnTo>
                      <a:lnTo>
                        <a:pt x="116" y="109"/>
                      </a:lnTo>
                      <a:lnTo>
                        <a:pt x="124" y="100"/>
                      </a:lnTo>
                      <a:lnTo>
                        <a:pt x="131" y="90"/>
                      </a:lnTo>
                      <a:lnTo>
                        <a:pt x="137" y="81"/>
                      </a:lnTo>
                      <a:lnTo>
                        <a:pt x="142" y="70"/>
                      </a:lnTo>
                      <a:lnTo>
                        <a:pt x="144" y="59"/>
                      </a:lnTo>
                      <a:lnTo>
                        <a:pt x="145" y="47"/>
                      </a:lnTo>
                      <a:lnTo>
                        <a:pt x="144" y="37"/>
                      </a:lnTo>
                      <a:lnTo>
                        <a:pt x="142" y="25"/>
                      </a:lnTo>
                      <a:lnTo>
                        <a:pt x="137" y="12"/>
                      </a:lnTo>
                      <a:lnTo>
                        <a:pt x="132" y="0"/>
                      </a:lnTo>
                      <a:lnTo>
                        <a:pt x="82" y="3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FFD7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35" name="Freeform 14">
                  <a:extLst>
                    <a:ext uri="{FF2B5EF4-FFF2-40B4-BE49-F238E27FC236}">
                      <a16:creationId xmlns:a16="http://schemas.microsoft.com/office/drawing/2014/main" id="{85391DCF-7CAA-4679-8646-4ADEC83961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1777" y="5303844"/>
                  <a:ext cx="77789" cy="111125"/>
                </a:xfrm>
                <a:custGeom>
                  <a:avLst/>
                  <a:gdLst>
                    <a:gd name="T0" fmla="*/ 0 w 146"/>
                    <a:gd name="T1" fmla="*/ 32 h 209"/>
                    <a:gd name="T2" fmla="*/ 69 w 146"/>
                    <a:gd name="T3" fmla="*/ 209 h 209"/>
                    <a:gd name="T4" fmla="*/ 146 w 146"/>
                    <a:gd name="T5" fmla="*/ 179 h 209"/>
                    <a:gd name="T6" fmla="*/ 76 w 146"/>
                    <a:gd name="T7" fmla="*/ 0 h 209"/>
                    <a:gd name="T8" fmla="*/ 0 w 146"/>
                    <a:gd name="T9" fmla="*/ 32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6" h="209">
                      <a:moveTo>
                        <a:pt x="0" y="32"/>
                      </a:moveTo>
                      <a:lnTo>
                        <a:pt x="69" y="209"/>
                      </a:lnTo>
                      <a:lnTo>
                        <a:pt x="146" y="179"/>
                      </a:lnTo>
                      <a:lnTo>
                        <a:pt x="76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052858FC-0707-44FF-BD51-1FA72FE980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5683" y="5238756"/>
                  <a:ext cx="506421" cy="246063"/>
                </a:xfrm>
                <a:custGeom>
                  <a:avLst/>
                  <a:gdLst>
                    <a:gd name="T0" fmla="*/ 63 w 956"/>
                    <a:gd name="T1" fmla="*/ 185 h 465"/>
                    <a:gd name="T2" fmla="*/ 56 w 956"/>
                    <a:gd name="T3" fmla="*/ 176 h 465"/>
                    <a:gd name="T4" fmla="*/ 46 w 956"/>
                    <a:gd name="T5" fmla="*/ 163 h 465"/>
                    <a:gd name="T6" fmla="*/ 35 w 956"/>
                    <a:gd name="T7" fmla="*/ 145 h 465"/>
                    <a:gd name="T8" fmla="*/ 25 w 956"/>
                    <a:gd name="T9" fmla="*/ 125 h 465"/>
                    <a:gd name="T10" fmla="*/ 15 w 956"/>
                    <a:gd name="T11" fmla="*/ 105 h 465"/>
                    <a:gd name="T12" fmla="*/ 7 w 956"/>
                    <a:gd name="T13" fmla="*/ 86 h 465"/>
                    <a:gd name="T14" fmla="*/ 3 w 956"/>
                    <a:gd name="T15" fmla="*/ 76 h 465"/>
                    <a:gd name="T16" fmla="*/ 1 w 956"/>
                    <a:gd name="T17" fmla="*/ 69 h 465"/>
                    <a:gd name="T18" fmla="*/ 0 w 956"/>
                    <a:gd name="T19" fmla="*/ 62 h 465"/>
                    <a:gd name="T20" fmla="*/ 0 w 956"/>
                    <a:gd name="T21" fmla="*/ 56 h 465"/>
                    <a:gd name="T22" fmla="*/ 56 w 956"/>
                    <a:gd name="T23" fmla="*/ 26 h 465"/>
                    <a:gd name="T24" fmla="*/ 96 w 956"/>
                    <a:gd name="T25" fmla="*/ 6 h 465"/>
                    <a:gd name="T26" fmla="*/ 104 w 956"/>
                    <a:gd name="T27" fmla="*/ 4 h 465"/>
                    <a:gd name="T28" fmla="*/ 113 w 956"/>
                    <a:gd name="T29" fmla="*/ 1 h 465"/>
                    <a:gd name="T30" fmla="*/ 120 w 956"/>
                    <a:gd name="T31" fmla="*/ 0 h 465"/>
                    <a:gd name="T32" fmla="*/ 128 w 956"/>
                    <a:gd name="T33" fmla="*/ 0 h 465"/>
                    <a:gd name="T34" fmla="*/ 135 w 956"/>
                    <a:gd name="T35" fmla="*/ 1 h 465"/>
                    <a:gd name="T36" fmla="*/ 142 w 956"/>
                    <a:gd name="T37" fmla="*/ 4 h 465"/>
                    <a:gd name="T38" fmla="*/ 150 w 956"/>
                    <a:gd name="T39" fmla="*/ 7 h 465"/>
                    <a:gd name="T40" fmla="*/ 158 w 956"/>
                    <a:gd name="T41" fmla="*/ 12 h 465"/>
                    <a:gd name="T42" fmla="*/ 506 w 956"/>
                    <a:gd name="T43" fmla="*/ 245 h 465"/>
                    <a:gd name="T44" fmla="*/ 871 w 956"/>
                    <a:gd name="T45" fmla="*/ 131 h 465"/>
                    <a:gd name="T46" fmla="*/ 872 w 956"/>
                    <a:gd name="T47" fmla="*/ 131 h 465"/>
                    <a:gd name="T48" fmla="*/ 872 w 956"/>
                    <a:gd name="T49" fmla="*/ 131 h 465"/>
                    <a:gd name="T50" fmla="*/ 956 w 956"/>
                    <a:gd name="T51" fmla="*/ 322 h 465"/>
                    <a:gd name="T52" fmla="*/ 956 w 956"/>
                    <a:gd name="T53" fmla="*/ 322 h 465"/>
                    <a:gd name="T54" fmla="*/ 956 w 956"/>
                    <a:gd name="T55" fmla="*/ 322 h 465"/>
                    <a:gd name="T56" fmla="*/ 549 w 956"/>
                    <a:gd name="T57" fmla="*/ 457 h 465"/>
                    <a:gd name="T58" fmla="*/ 536 w 956"/>
                    <a:gd name="T59" fmla="*/ 461 h 465"/>
                    <a:gd name="T60" fmla="*/ 524 w 956"/>
                    <a:gd name="T61" fmla="*/ 463 h 465"/>
                    <a:gd name="T62" fmla="*/ 512 w 956"/>
                    <a:gd name="T63" fmla="*/ 465 h 465"/>
                    <a:gd name="T64" fmla="*/ 500 w 956"/>
                    <a:gd name="T65" fmla="*/ 465 h 465"/>
                    <a:gd name="T66" fmla="*/ 489 w 956"/>
                    <a:gd name="T67" fmla="*/ 463 h 465"/>
                    <a:gd name="T68" fmla="*/ 479 w 956"/>
                    <a:gd name="T69" fmla="*/ 462 h 465"/>
                    <a:gd name="T70" fmla="*/ 469 w 956"/>
                    <a:gd name="T71" fmla="*/ 460 h 465"/>
                    <a:gd name="T72" fmla="*/ 460 w 956"/>
                    <a:gd name="T73" fmla="*/ 456 h 465"/>
                    <a:gd name="T74" fmla="*/ 442 w 956"/>
                    <a:gd name="T75" fmla="*/ 449 h 465"/>
                    <a:gd name="T76" fmla="*/ 428 w 956"/>
                    <a:gd name="T77" fmla="*/ 442 h 465"/>
                    <a:gd name="T78" fmla="*/ 414 w 956"/>
                    <a:gd name="T79" fmla="*/ 434 h 465"/>
                    <a:gd name="T80" fmla="*/ 405 w 956"/>
                    <a:gd name="T81" fmla="*/ 427 h 465"/>
                    <a:gd name="T82" fmla="*/ 379 w 956"/>
                    <a:gd name="T83" fmla="*/ 406 h 465"/>
                    <a:gd name="T84" fmla="*/ 337 w 956"/>
                    <a:gd name="T85" fmla="*/ 377 h 465"/>
                    <a:gd name="T86" fmla="*/ 284 w 956"/>
                    <a:gd name="T87" fmla="*/ 340 h 465"/>
                    <a:gd name="T88" fmla="*/ 226 w 956"/>
                    <a:gd name="T89" fmla="*/ 299 h 465"/>
                    <a:gd name="T90" fmla="*/ 167 w 956"/>
                    <a:gd name="T91" fmla="*/ 259 h 465"/>
                    <a:gd name="T92" fmla="*/ 117 w 956"/>
                    <a:gd name="T93" fmla="*/ 225 h 465"/>
                    <a:gd name="T94" fmla="*/ 81 w 956"/>
                    <a:gd name="T95" fmla="*/ 198 h 465"/>
                    <a:gd name="T96" fmla="*/ 63 w 956"/>
                    <a:gd name="T97" fmla="*/ 185 h 4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56" h="465">
                      <a:moveTo>
                        <a:pt x="63" y="185"/>
                      </a:moveTo>
                      <a:lnTo>
                        <a:pt x="56" y="176"/>
                      </a:lnTo>
                      <a:lnTo>
                        <a:pt x="46" y="163"/>
                      </a:lnTo>
                      <a:lnTo>
                        <a:pt x="35" y="145"/>
                      </a:lnTo>
                      <a:lnTo>
                        <a:pt x="25" y="125"/>
                      </a:lnTo>
                      <a:lnTo>
                        <a:pt x="15" y="105"/>
                      </a:lnTo>
                      <a:lnTo>
                        <a:pt x="7" y="86"/>
                      </a:lnTo>
                      <a:lnTo>
                        <a:pt x="3" y="76"/>
                      </a:lnTo>
                      <a:lnTo>
                        <a:pt x="1" y="69"/>
                      </a:lnTo>
                      <a:lnTo>
                        <a:pt x="0" y="62"/>
                      </a:lnTo>
                      <a:lnTo>
                        <a:pt x="0" y="56"/>
                      </a:lnTo>
                      <a:lnTo>
                        <a:pt x="56" y="26"/>
                      </a:lnTo>
                      <a:lnTo>
                        <a:pt x="96" y="6"/>
                      </a:lnTo>
                      <a:lnTo>
                        <a:pt x="104" y="4"/>
                      </a:lnTo>
                      <a:lnTo>
                        <a:pt x="113" y="1"/>
                      </a:lnTo>
                      <a:lnTo>
                        <a:pt x="120" y="0"/>
                      </a:lnTo>
                      <a:lnTo>
                        <a:pt x="128" y="0"/>
                      </a:lnTo>
                      <a:lnTo>
                        <a:pt x="135" y="1"/>
                      </a:lnTo>
                      <a:lnTo>
                        <a:pt x="142" y="4"/>
                      </a:lnTo>
                      <a:lnTo>
                        <a:pt x="150" y="7"/>
                      </a:lnTo>
                      <a:lnTo>
                        <a:pt x="158" y="12"/>
                      </a:lnTo>
                      <a:lnTo>
                        <a:pt x="506" y="245"/>
                      </a:lnTo>
                      <a:lnTo>
                        <a:pt x="871" y="131"/>
                      </a:lnTo>
                      <a:lnTo>
                        <a:pt x="872" y="131"/>
                      </a:lnTo>
                      <a:lnTo>
                        <a:pt x="872" y="131"/>
                      </a:lnTo>
                      <a:lnTo>
                        <a:pt x="956" y="322"/>
                      </a:lnTo>
                      <a:lnTo>
                        <a:pt x="956" y="322"/>
                      </a:lnTo>
                      <a:lnTo>
                        <a:pt x="956" y="322"/>
                      </a:lnTo>
                      <a:lnTo>
                        <a:pt x="549" y="457"/>
                      </a:lnTo>
                      <a:lnTo>
                        <a:pt x="536" y="461"/>
                      </a:lnTo>
                      <a:lnTo>
                        <a:pt x="524" y="463"/>
                      </a:lnTo>
                      <a:lnTo>
                        <a:pt x="512" y="465"/>
                      </a:lnTo>
                      <a:lnTo>
                        <a:pt x="500" y="465"/>
                      </a:lnTo>
                      <a:lnTo>
                        <a:pt x="489" y="463"/>
                      </a:lnTo>
                      <a:lnTo>
                        <a:pt x="479" y="462"/>
                      </a:lnTo>
                      <a:lnTo>
                        <a:pt x="469" y="460"/>
                      </a:lnTo>
                      <a:lnTo>
                        <a:pt x="460" y="456"/>
                      </a:lnTo>
                      <a:lnTo>
                        <a:pt x="442" y="449"/>
                      </a:lnTo>
                      <a:lnTo>
                        <a:pt x="428" y="442"/>
                      </a:lnTo>
                      <a:lnTo>
                        <a:pt x="414" y="434"/>
                      </a:lnTo>
                      <a:lnTo>
                        <a:pt x="405" y="427"/>
                      </a:lnTo>
                      <a:lnTo>
                        <a:pt x="379" y="406"/>
                      </a:lnTo>
                      <a:lnTo>
                        <a:pt x="337" y="377"/>
                      </a:lnTo>
                      <a:lnTo>
                        <a:pt x="284" y="340"/>
                      </a:lnTo>
                      <a:lnTo>
                        <a:pt x="226" y="299"/>
                      </a:lnTo>
                      <a:lnTo>
                        <a:pt x="167" y="259"/>
                      </a:lnTo>
                      <a:lnTo>
                        <a:pt x="117" y="225"/>
                      </a:lnTo>
                      <a:lnTo>
                        <a:pt x="81" y="198"/>
                      </a:lnTo>
                      <a:lnTo>
                        <a:pt x="63" y="185"/>
                      </a:lnTo>
                      <a:close/>
                    </a:path>
                  </a:pathLst>
                </a:custGeom>
                <a:solidFill>
                  <a:srgbClr val="4C61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6B9618E9-18C8-48B8-9176-166C9D0B7F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2302" y="5143506"/>
                  <a:ext cx="446095" cy="685801"/>
                </a:xfrm>
                <a:custGeom>
                  <a:avLst/>
                  <a:gdLst>
                    <a:gd name="T0" fmla="*/ 669 w 843"/>
                    <a:gd name="T1" fmla="*/ 1263 h 1298"/>
                    <a:gd name="T2" fmla="*/ 632 w 843"/>
                    <a:gd name="T3" fmla="*/ 1275 h 1298"/>
                    <a:gd name="T4" fmla="*/ 593 w 843"/>
                    <a:gd name="T5" fmla="*/ 1286 h 1298"/>
                    <a:gd name="T6" fmla="*/ 551 w 843"/>
                    <a:gd name="T7" fmla="*/ 1293 h 1298"/>
                    <a:gd name="T8" fmla="*/ 508 w 843"/>
                    <a:gd name="T9" fmla="*/ 1296 h 1298"/>
                    <a:gd name="T10" fmla="*/ 463 w 843"/>
                    <a:gd name="T11" fmla="*/ 1298 h 1298"/>
                    <a:gd name="T12" fmla="*/ 394 w 843"/>
                    <a:gd name="T13" fmla="*/ 1295 h 1298"/>
                    <a:gd name="T14" fmla="*/ 301 w 843"/>
                    <a:gd name="T15" fmla="*/ 1284 h 1298"/>
                    <a:gd name="T16" fmla="*/ 208 w 843"/>
                    <a:gd name="T17" fmla="*/ 1265 h 1298"/>
                    <a:gd name="T18" fmla="*/ 119 w 843"/>
                    <a:gd name="T19" fmla="*/ 1240 h 1298"/>
                    <a:gd name="T20" fmla="*/ 38 w 843"/>
                    <a:gd name="T21" fmla="*/ 1210 h 1298"/>
                    <a:gd name="T22" fmla="*/ 91 w 843"/>
                    <a:gd name="T23" fmla="*/ 455 h 1298"/>
                    <a:gd name="T24" fmla="*/ 97 w 843"/>
                    <a:gd name="T25" fmla="*/ 391 h 1298"/>
                    <a:gd name="T26" fmla="*/ 99 w 843"/>
                    <a:gd name="T27" fmla="*/ 328 h 1298"/>
                    <a:gd name="T28" fmla="*/ 97 w 843"/>
                    <a:gd name="T29" fmla="*/ 216 h 1298"/>
                    <a:gd name="T30" fmla="*/ 97 w 843"/>
                    <a:gd name="T31" fmla="*/ 169 h 1298"/>
                    <a:gd name="T32" fmla="*/ 101 w 843"/>
                    <a:gd name="T33" fmla="*/ 129 h 1298"/>
                    <a:gd name="T34" fmla="*/ 109 w 843"/>
                    <a:gd name="T35" fmla="*/ 99 h 1298"/>
                    <a:gd name="T36" fmla="*/ 116 w 843"/>
                    <a:gd name="T37" fmla="*/ 88 h 1298"/>
                    <a:gd name="T38" fmla="*/ 125 w 843"/>
                    <a:gd name="T39" fmla="*/ 80 h 1298"/>
                    <a:gd name="T40" fmla="*/ 158 w 843"/>
                    <a:gd name="T41" fmla="*/ 61 h 1298"/>
                    <a:gd name="T42" fmla="*/ 195 w 843"/>
                    <a:gd name="T43" fmla="*/ 48 h 1298"/>
                    <a:gd name="T44" fmla="*/ 234 w 843"/>
                    <a:gd name="T45" fmla="*/ 41 h 1298"/>
                    <a:gd name="T46" fmla="*/ 276 w 843"/>
                    <a:gd name="T47" fmla="*/ 35 h 1298"/>
                    <a:gd name="T48" fmla="*/ 355 w 843"/>
                    <a:gd name="T49" fmla="*/ 24 h 1298"/>
                    <a:gd name="T50" fmla="*/ 392 w 843"/>
                    <a:gd name="T51" fmla="*/ 15 h 1298"/>
                    <a:gd name="T52" fmla="*/ 425 w 843"/>
                    <a:gd name="T53" fmla="*/ 0 h 1298"/>
                    <a:gd name="T54" fmla="*/ 443 w 843"/>
                    <a:gd name="T55" fmla="*/ 20 h 1298"/>
                    <a:gd name="T56" fmla="*/ 463 w 843"/>
                    <a:gd name="T57" fmla="*/ 36 h 1298"/>
                    <a:gd name="T58" fmla="*/ 485 w 843"/>
                    <a:gd name="T59" fmla="*/ 48 h 1298"/>
                    <a:gd name="T60" fmla="*/ 508 w 843"/>
                    <a:gd name="T61" fmla="*/ 55 h 1298"/>
                    <a:gd name="T62" fmla="*/ 532 w 843"/>
                    <a:gd name="T63" fmla="*/ 56 h 1298"/>
                    <a:gd name="T64" fmla="*/ 556 w 843"/>
                    <a:gd name="T65" fmla="*/ 53 h 1298"/>
                    <a:gd name="T66" fmla="*/ 581 w 843"/>
                    <a:gd name="T67" fmla="*/ 44 h 1298"/>
                    <a:gd name="T68" fmla="*/ 605 w 843"/>
                    <a:gd name="T69" fmla="*/ 31 h 1298"/>
                    <a:gd name="T70" fmla="*/ 625 w 843"/>
                    <a:gd name="T71" fmla="*/ 51 h 1298"/>
                    <a:gd name="T72" fmla="*/ 651 w 843"/>
                    <a:gd name="T73" fmla="*/ 74 h 1298"/>
                    <a:gd name="T74" fmla="*/ 714 w 843"/>
                    <a:gd name="T75" fmla="*/ 121 h 1298"/>
                    <a:gd name="T76" fmla="*/ 782 w 843"/>
                    <a:gd name="T77" fmla="*/ 175 h 1298"/>
                    <a:gd name="T78" fmla="*/ 814 w 843"/>
                    <a:gd name="T79" fmla="*/ 202 h 1298"/>
                    <a:gd name="T80" fmla="*/ 843 w 843"/>
                    <a:gd name="T81" fmla="*/ 231 h 1298"/>
                    <a:gd name="T82" fmla="*/ 819 w 843"/>
                    <a:gd name="T83" fmla="*/ 284 h 1298"/>
                    <a:gd name="T84" fmla="*/ 802 w 843"/>
                    <a:gd name="T85" fmla="*/ 329 h 1298"/>
                    <a:gd name="T86" fmla="*/ 792 w 843"/>
                    <a:gd name="T87" fmla="*/ 371 h 1298"/>
                    <a:gd name="T88" fmla="*/ 785 w 843"/>
                    <a:gd name="T89" fmla="*/ 410 h 1298"/>
                    <a:gd name="T90" fmla="*/ 776 w 843"/>
                    <a:gd name="T91" fmla="*/ 494 h 1298"/>
                    <a:gd name="T92" fmla="*/ 769 w 843"/>
                    <a:gd name="T93" fmla="*/ 546 h 1298"/>
                    <a:gd name="T94" fmla="*/ 757 w 843"/>
                    <a:gd name="T95" fmla="*/ 606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43" h="1298">
                      <a:moveTo>
                        <a:pt x="685" y="1255"/>
                      </a:moveTo>
                      <a:lnTo>
                        <a:pt x="669" y="1263"/>
                      </a:lnTo>
                      <a:lnTo>
                        <a:pt x="651" y="1269"/>
                      </a:lnTo>
                      <a:lnTo>
                        <a:pt x="632" y="1275"/>
                      </a:lnTo>
                      <a:lnTo>
                        <a:pt x="613" y="1281"/>
                      </a:lnTo>
                      <a:lnTo>
                        <a:pt x="593" y="1286"/>
                      </a:lnTo>
                      <a:lnTo>
                        <a:pt x="573" y="1289"/>
                      </a:lnTo>
                      <a:lnTo>
                        <a:pt x="551" y="1293"/>
                      </a:lnTo>
                      <a:lnTo>
                        <a:pt x="530" y="1295"/>
                      </a:lnTo>
                      <a:lnTo>
                        <a:pt x="508" y="1296"/>
                      </a:lnTo>
                      <a:lnTo>
                        <a:pt x="486" y="1298"/>
                      </a:lnTo>
                      <a:lnTo>
                        <a:pt x="463" y="1298"/>
                      </a:lnTo>
                      <a:lnTo>
                        <a:pt x="441" y="1298"/>
                      </a:lnTo>
                      <a:lnTo>
                        <a:pt x="394" y="1295"/>
                      </a:lnTo>
                      <a:lnTo>
                        <a:pt x="348" y="1290"/>
                      </a:lnTo>
                      <a:lnTo>
                        <a:pt x="301" y="1284"/>
                      </a:lnTo>
                      <a:lnTo>
                        <a:pt x="254" y="1276"/>
                      </a:lnTo>
                      <a:lnTo>
                        <a:pt x="208" y="1265"/>
                      </a:lnTo>
                      <a:lnTo>
                        <a:pt x="163" y="1254"/>
                      </a:lnTo>
                      <a:lnTo>
                        <a:pt x="119" y="1240"/>
                      </a:lnTo>
                      <a:lnTo>
                        <a:pt x="77" y="1225"/>
                      </a:lnTo>
                      <a:lnTo>
                        <a:pt x="38" y="1210"/>
                      </a:lnTo>
                      <a:lnTo>
                        <a:pt x="0" y="1192"/>
                      </a:lnTo>
                      <a:lnTo>
                        <a:pt x="91" y="455"/>
                      </a:lnTo>
                      <a:lnTo>
                        <a:pt x="95" y="423"/>
                      </a:lnTo>
                      <a:lnTo>
                        <a:pt x="97" y="391"/>
                      </a:lnTo>
                      <a:lnTo>
                        <a:pt x="99" y="359"/>
                      </a:lnTo>
                      <a:lnTo>
                        <a:pt x="99" y="328"/>
                      </a:lnTo>
                      <a:lnTo>
                        <a:pt x="99" y="270"/>
                      </a:lnTo>
                      <a:lnTo>
                        <a:pt x="97" y="216"/>
                      </a:lnTo>
                      <a:lnTo>
                        <a:pt x="97" y="192"/>
                      </a:lnTo>
                      <a:lnTo>
                        <a:pt x="97" y="169"/>
                      </a:lnTo>
                      <a:lnTo>
                        <a:pt x="99" y="148"/>
                      </a:lnTo>
                      <a:lnTo>
                        <a:pt x="101" y="129"/>
                      </a:lnTo>
                      <a:lnTo>
                        <a:pt x="105" y="113"/>
                      </a:lnTo>
                      <a:lnTo>
                        <a:pt x="109" y="99"/>
                      </a:lnTo>
                      <a:lnTo>
                        <a:pt x="113" y="93"/>
                      </a:lnTo>
                      <a:lnTo>
                        <a:pt x="116" y="88"/>
                      </a:lnTo>
                      <a:lnTo>
                        <a:pt x="120" y="83"/>
                      </a:lnTo>
                      <a:lnTo>
                        <a:pt x="125" y="80"/>
                      </a:lnTo>
                      <a:lnTo>
                        <a:pt x="141" y="69"/>
                      </a:lnTo>
                      <a:lnTo>
                        <a:pt x="158" y="61"/>
                      </a:lnTo>
                      <a:lnTo>
                        <a:pt x="176" y="54"/>
                      </a:lnTo>
                      <a:lnTo>
                        <a:pt x="195" y="48"/>
                      </a:lnTo>
                      <a:lnTo>
                        <a:pt x="215" y="44"/>
                      </a:lnTo>
                      <a:lnTo>
                        <a:pt x="234" y="41"/>
                      </a:lnTo>
                      <a:lnTo>
                        <a:pt x="254" y="37"/>
                      </a:lnTo>
                      <a:lnTo>
                        <a:pt x="276" y="35"/>
                      </a:lnTo>
                      <a:lnTo>
                        <a:pt x="316" y="30"/>
                      </a:lnTo>
                      <a:lnTo>
                        <a:pt x="355" y="24"/>
                      </a:lnTo>
                      <a:lnTo>
                        <a:pt x="374" y="19"/>
                      </a:lnTo>
                      <a:lnTo>
                        <a:pt x="392" y="15"/>
                      </a:lnTo>
                      <a:lnTo>
                        <a:pt x="409" y="7"/>
                      </a:lnTo>
                      <a:lnTo>
                        <a:pt x="425" y="0"/>
                      </a:lnTo>
                      <a:lnTo>
                        <a:pt x="434" y="11"/>
                      </a:lnTo>
                      <a:lnTo>
                        <a:pt x="443" y="20"/>
                      </a:lnTo>
                      <a:lnTo>
                        <a:pt x="454" y="29"/>
                      </a:lnTo>
                      <a:lnTo>
                        <a:pt x="463" y="36"/>
                      </a:lnTo>
                      <a:lnTo>
                        <a:pt x="474" y="42"/>
                      </a:lnTo>
                      <a:lnTo>
                        <a:pt x="485" y="48"/>
                      </a:lnTo>
                      <a:lnTo>
                        <a:pt x="497" y="51"/>
                      </a:lnTo>
                      <a:lnTo>
                        <a:pt x="508" y="55"/>
                      </a:lnTo>
                      <a:lnTo>
                        <a:pt x="520" y="56"/>
                      </a:lnTo>
                      <a:lnTo>
                        <a:pt x="532" y="56"/>
                      </a:lnTo>
                      <a:lnTo>
                        <a:pt x="544" y="55"/>
                      </a:lnTo>
                      <a:lnTo>
                        <a:pt x="556" y="53"/>
                      </a:lnTo>
                      <a:lnTo>
                        <a:pt x="568" y="49"/>
                      </a:lnTo>
                      <a:lnTo>
                        <a:pt x="581" y="44"/>
                      </a:lnTo>
                      <a:lnTo>
                        <a:pt x="593" y="38"/>
                      </a:lnTo>
                      <a:lnTo>
                        <a:pt x="605" y="31"/>
                      </a:lnTo>
                      <a:lnTo>
                        <a:pt x="614" y="41"/>
                      </a:lnTo>
                      <a:lnTo>
                        <a:pt x="625" y="51"/>
                      </a:lnTo>
                      <a:lnTo>
                        <a:pt x="637" y="62"/>
                      </a:lnTo>
                      <a:lnTo>
                        <a:pt x="651" y="74"/>
                      </a:lnTo>
                      <a:lnTo>
                        <a:pt x="681" y="96"/>
                      </a:lnTo>
                      <a:lnTo>
                        <a:pt x="714" y="121"/>
                      </a:lnTo>
                      <a:lnTo>
                        <a:pt x="747" y="148"/>
                      </a:lnTo>
                      <a:lnTo>
                        <a:pt x="782" y="175"/>
                      </a:lnTo>
                      <a:lnTo>
                        <a:pt x="798" y="188"/>
                      </a:lnTo>
                      <a:lnTo>
                        <a:pt x="814" y="202"/>
                      </a:lnTo>
                      <a:lnTo>
                        <a:pt x="829" y="216"/>
                      </a:lnTo>
                      <a:lnTo>
                        <a:pt x="843" y="231"/>
                      </a:lnTo>
                      <a:lnTo>
                        <a:pt x="830" y="259"/>
                      </a:lnTo>
                      <a:lnTo>
                        <a:pt x="819" y="284"/>
                      </a:lnTo>
                      <a:lnTo>
                        <a:pt x="810" y="308"/>
                      </a:lnTo>
                      <a:lnTo>
                        <a:pt x="802" y="329"/>
                      </a:lnTo>
                      <a:lnTo>
                        <a:pt x="796" y="351"/>
                      </a:lnTo>
                      <a:lnTo>
                        <a:pt x="792" y="371"/>
                      </a:lnTo>
                      <a:lnTo>
                        <a:pt x="789" y="390"/>
                      </a:lnTo>
                      <a:lnTo>
                        <a:pt x="785" y="410"/>
                      </a:lnTo>
                      <a:lnTo>
                        <a:pt x="781" y="451"/>
                      </a:lnTo>
                      <a:lnTo>
                        <a:pt x="776" y="494"/>
                      </a:lnTo>
                      <a:lnTo>
                        <a:pt x="773" y="519"/>
                      </a:lnTo>
                      <a:lnTo>
                        <a:pt x="769" y="546"/>
                      </a:lnTo>
                      <a:lnTo>
                        <a:pt x="764" y="574"/>
                      </a:lnTo>
                      <a:lnTo>
                        <a:pt x="757" y="606"/>
                      </a:lnTo>
                      <a:lnTo>
                        <a:pt x="685" y="1255"/>
                      </a:lnTo>
                      <a:close/>
                    </a:path>
                  </a:pathLst>
                </a:custGeom>
                <a:solidFill>
                  <a:srgbClr val="6880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D633A742-83CA-4CCD-A665-CDAFCDEB1F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8518" y="5146681"/>
                  <a:ext cx="188916" cy="339725"/>
                </a:xfrm>
                <a:custGeom>
                  <a:avLst/>
                  <a:gdLst>
                    <a:gd name="T0" fmla="*/ 0 w 357"/>
                    <a:gd name="T1" fmla="*/ 35 h 643"/>
                    <a:gd name="T2" fmla="*/ 11 w 357"/>
                    <a:gd name="T3" fmla="*/ 219 h 643"/>
                    <a:gd name="T4" fmla="*/ 148 w 357"/>
                    <a:gd name="T5" fmla="*/ 643 h 643"/>
                    <a:gd name="T6" fmla="*/ 328 w 357"/>
                    <a:gd name="T7" fmla="*/ 272 h 643"/>
                    <a:gd name="T8" fmla="*/ 357 w 357"/>
                    <a:gd name="T9" fmla="*/ 95 h 643"/>
                    <a:gd name="T10" fmla="*/ 284 w 357"/>
                    <a:gd name="T11" fmla="*/ 35 h 643"/>
                    <a:gd name="T12" fmla="*/ 79 w 357"/>
                    <a:gd name="T13" fmla="*/ 0 h 643"/>
                    <a:gd name="T14" fmla="*/ 0 w 357"/>
                    <a:gd name="T15" fmla="*/ 35 h 6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7" h="643">
                      <a:moveTo>
                        <a:pt x="0" y="35"/>
                      </a:moveTo>
                      <a:lnTo>
                        <a:pt x="11" y="219"/>
                      </a:lnTo>
                      <a:lnTo>
                        <a:pt x="148" y="643"/>
                      </a:lnTo>
                      <a:lnTo>
                        <a:pt x="328" y="272"/>
                      </a:lnTo>
                      <a:lnTo>
                        <a:pt x="357" y="95"/>
                      </a:lnTo>
                      <a:lnTo>
                        <a:pt x="284" y="35"/>
                      </a:lnTo>
                      <a:lnTo>
                        <a:pt x="79" y="0"/>
                      </a:lnTo>
                      <a:lnTo>
                        <a:pt x="0" y="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39" name="Freeform 18">
                  <a:extLst>
                    <a:ext uri="{FF2B5EF4-FFF2-40B4-BE49-F238E27FC236}">
                      <a16:creationId xmlns:a16="http://schemas.microsoft.com/office/drawing/2014/main" id="{F30641FA-C472-470D-BD29-9B0D2AEF79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01856" y="5111756"/>
                  <a:ext cx="120652" cy="104775"/>
                </a:xfrm>
                <a:custGeom>
                  <a:avLst/>
                  <a:gdLst>
                    <a:gd name="T0" fmla="*/ 27 w 226"/>
                    <a:gd name="T1" fmla="*/ 0 h 196"/>
                    <a:gd name="T2" fmla="*/ 226 w 226"/>
                    <a:gd name="T3" fmla="*/ 35 h 196"/>
                    <a:gd name="T4" fmla="*/ 198 w 226"/>
                    <a:gd name="T5" fmla="*/ 196 h 196"/>
                    <a:gd name="T6" fmla="*/ 0 w 226"/>
                    <a:gd name="T7" fmla="*/ 162 h 196"/>
                    <a:gd name="T8" fmla="*/ 27 w 226"/>
                    <a:gd name="T9" fmla="*/ 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6" h="196">
                      <a:moveTo>
                        <a:pt x="27" y="0"/>
                      </a:moveTo>
                      <a:lnTo>
                        <a:pt x="226" y="35"/>
                      </a:lnTo>
                      <a:lnTo>
                        <a:pt x="198" y="196"/>
                      </a:lnTo>
                      <a:lnTo>
                        <a:pt x="0" y="162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D1A8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40" name="Freeform 19">
                  <a:extLst>
                    <a:ext uri="{FF2B5EF4-FFF2-40B4-BE49-F238E27FC236}">
                      <a16:creationId xmlns:a16="http://schemas.microsoft.com/office/drawing/2014/main" id="{57309B75-ECF4-46CC-9280-EEF48F8CE8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9956" y="5200656"/>
                  <a:ext cx="39688" cy="61913"/>
                </a:xfrm>
                <a:custGeom>
                  <a:avLst/>
                  <a:gdLst>
                    <a:gd name="T0" fmla="*/ 62 w 75"/>
                    <a:gd name="T1" fmla="*/ 118 h 118"/>
                    <a:gd name="T2" fmla="*/ 75 w 75"/>
                    <a:gd name="T3" fmla="*/ 97 h 118"/>
                    <a:gd name="T4" fmla="*/ 42 w 75"/>
                    <a:gd name="T5" fmla="*/ 0 h 118"/>
                    <a:gd name="T6" fmla="*/ 0 w 75"/>
                    <a:gd name="T7" fmla="*/ 82 h 118"/>
                    <a:gd name="T8" fmla="*/ 11 w 75"/>
                    <a:gd name="T9" fmla="*/ 108 h 118"/>
                    <a:gd name="T10" fmla="*/ 24 w 75"/>
                    <a:gd name="T11" fmla="*/ 111 h 118"/>
                    <a:gd name="T12" fmla="*/ 36 w 75"/>
                    <a:gd name="T13" fmla="*/ 113 h 118"/>
                    <a:gd name="T14" fmla="*/ 49 w 75"/>
                    <a:gd name="T15" fmla="*/ 116 h 118"/>
                    <a:gd name="T16" fmla="*/ 62 w 75"/>
                    <a:gd name="T17" fmla="*/ 11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5" h="118">
                      <a:moveTo>
                        <a:pt x="62" y="118"/>
                      </a:moveTo>
                      <a:lnTo>
                        <a:pt x="75" y="97"/>
                      </a:lnTo>
                      <a:lnTo>
                        <a:pt x="42" y="0"/>
                      </a:lnTo>
                      <a:lnTo>
                        <a:pt x="0" y="82"/>
                      </a:lnTo>
                      <a:lnTo>
                        <a:pt x="11" y="108"/>
                      </a:lnTo>
                      <a:lnTo>
                        <a:pt x="24" y="111"/>
                      </a:lnTo>
                      <a:lnTo>
                        <a:pt x="36" y="113"/>
                      </a:lnTo>
                      <a:lnTo>
                        <a:pt x="49" y="116"/>
                      </a:lnTo>
                      <a:lnTo>
                        <a:pt x="62" y="118"/>
                      </a:lnTo>
                      <a:close/>
                    </a:path>
                  </a:pathLst>
                </a:custGeom>
                <a:solidFill>
                  <a:srgbClr val="58CA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41" name="Freeform 20">
                  <a:extLst>
                    <a:ext uri="{FF2B5EF4-FFF2-40B4-BE49-F238E27FC236}">
                      <a16:creationId xmlns:a16="http://schemas.microsoft.com/office/drawing/2014/main" id="{2F4B9710-E854-4991-97F8-037B816262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4393" y="5146681"/>
                  <a:ext cx="77789" cy="128588"/>
                </a:xfrm>
                <a:custGeom>
                  <a:avLst/>
                  <a:gdLst>
                    <a:gd name="T0" fmla="*/ 49 w 147"/>
                    <a:gd name="T1" fmla="*/ 0 h 244"/>
                    <a:gd name="T2" fmla="*/ 147 w 147"/>
                    <a:gd name="T3" fmla="*/ 102 h 244"/>
                    <a:gd name="T4" fmla="*/ 82 w 147"/>
                    <a:gd name="T5" fmla="*/ 244 h 244"/>
                    <a:gd name="T6" fmla="*/ 0 w 147"/>
                    <a:gd name="T7" fmla="*/ 23 h 244"/>
                    <a:gd name="T8" fmla="*/ 49 w 147"/>
                    <a:gd name="T9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7" h="244">
                      <a:moveTo>
                        <a:pt x="49" y="0"/>
                      </a:moveTo>
                      <a:lnTo>
                        <a:pt x="147" y="102"/>
                      </a:lnTo>
                      <a:lnTo>
                        <a:pt x="82" y="244"/>
                      </a:lnTo>
                      <a:lnTo>
                        <a:pt x="0" y="23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42" name="Freeform 21">
                  <a:extLst>
                    <a:ext uri="{FF2B5EF4-FFF2-40B4-BE49-F238E27FC236}">
                      <a16:creationId xmlns:a16="http://schemas.microsoft.com/office/drawing/2014/main" id="{7AABC628-35D9-498C-868C-A158027094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0417" y="5157794"/>
                  <a:ext cx="115889" cy="330200"/>
                </a:xfrm>
                <a:custGeom>
                  <a:avLst/>
                  <a:gdLst>
                    <a:gd name="T0" fmla="*/ 103 w 220"/>
                    <a:gd name="T1" fmla="*/ 0 h 622"/>
                    <a:gd name="T2" fmla="*/ 220 w 220"/>
                    <a:gd name="T3" fmla="*/ 622 h 622"/>
                    <a:gd name="T4" fmla="*/ 28 w 220"/>
                    <a:gd name="T5" fmla="*/ 258 h 622"/>
                    <a:gd name="T6" fmla="*/ 59 w 220"/>
                    <a:gd name="T7" fmla="*/ 204 h 622"/>
                    <a:gd name="T8" fmla="*/ 0 w 220"/>
                    <a:gd name="T9" fmla="*/ 147 h 622"/>
                    <a:gd name="T10" fmla="*/ 73 w 220"/>
                    <a:gd name="T11" fmla="*/ 12 h 622"/>
                    <a:gd name="T12" fmla="*/ 103 w 220"/>
                    <a:gd name="T13" fmla="*/ 0 h 6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0" h="622">
                      <a:moveTo>
                        <a:pt x="103" y="0"/>
                      </a:moveTo>
                      <a:lnTo>
                        <a:pt x="220" y="622"/>
                      </a:lnTo>
                      <a:lnTo>
                        <a:pt x="28" y="258"/>
                      </a:lnTo>
                      <a:lnTo>
                        <a:pt x="59" y="204"/>
                      </a:lnTo>
                      <a:lnTo>
                        <a:pt x="0" y="147"/>
                      </a:lnTo>
                      <a:lnTo>
                        <a:pt x="73" y="12"/>
                      </a:lnTo>
                      <a:lnTo>
                        <a:pt x="103" y="0"/>
                      </a:lnTo>
                      <a:close/>
                    </a:path>
                  </a:pathLst>
                </a:custGeom>
                <a:solidFill>
                  <a:srgbClr val="4C61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43" name="Freeform 22">
                  <a:extLst>
                    <a:ext uri="{FF2B5EF4-FFF2-40B4-BE49-F238E27FC236}">
                      <a16:creationId xmlns:a16="http://schemas.microsoft.com/office/drawing/2014/main" id="{C520BDF9-B26E-46E5-84C9-EAF3603FD5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2182" y="5164144"/>
                  <a:ext cx="80964" cy="120650"/>
                </a:xfrm>
                <a:custGeom>
                  <a:avLst/>
                  <a:gdLst>
                    <a:gd name="T0" fmla="*/ 107 w 153"/>
                    <a:gd name="T1" fmla="*/ 0 h 228"/>
                    <a:gd name="T2" fmla="*/ 0 w 153"/>
                    <a:gd name="T3" fmla="*/ 67 h 228"/>
                    <a:gd name="T4" fmla="*/ 49 w 153"/>
                    <a:gd name="T5" fmla="*/ 228 h 228"/>
                    <a:gd name="T6" fmla="*/ 153 w 153"/>
                    <a:gd name="T7" fmla="*/ 39 h 228"/>
                    <a:gd name="T8" fmla="*/ 107 w 153"/>
                    <a:gd name="T9" fmla="*/ 0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3" h="228">
                      <a:moveTo>
                        <a:pt x="107" y="0"/>
                      </a:moveTo>
                      <a:lnTo>
                        <a:pt x="0" y="67"/>
                      </a:lnTo>
                      <a:lnTo>
                        <a:pt x="49" y="228"/>
                      </a:lnTo>
                      <a:lnTo>
                        <a:pt x="153" y="39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44" name="Freeform 23">
                  <a:extLst>
                    <a:ext uri="{FF2B5EF4-FFF2-40B4-BE49-F238E27FC236}">
                      <a16:creationId xmlns:a16="http://schemas.microsoft.com/office/drawing/2014/main" id="{0C9D127B-1907-4110-A610-2BC38E1821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4081" y="5286381"/>
                  <a:ext cx="55563" cy="201613"/>
                </a:xfrm>
                <a:custGeom>
                  <a:avLst/>
                  <a:gdLst>
                    <a:gd name="T0" fmla="*/ 39 w 105"/>
                    <a:gd name="T1" fmla="*/ 0 h 379"/>
                    <a:gd name="T2" fmla="*/ 92 w 105"/>
                    <a:gd name="T3" fmla="*/ 10 h 379"/>
                    <a:gd name="T4" fmla="*/ 105 w 105"/>
                    <a:gd name="T5" fmla="*/ 268 h 379"/>
                    <a:gd name="T6" fmla="*/ 44 w 105"/>
                    <a:gd name="T7" fmla="*/ 379 h 379"/>
                    <a:gd name="T8" fmla="*/ 0 w 105"/>
                    <a:gd name="T9" fmla="*/ 250 h 379"/>
                    <a:gd name="T10" fmla="*/ 39 w 105"/>
                    <a:gd name="T11" fmla="*/ 0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5" h="379">
                      <a:moveTo>
                        <a:pt x="39" y="0"/>
                      </a:moveTo>
                      <a:lnTo>
                        <a:pt x="92" y="10"/>
                      </a:lnTo>
                      <a:lnTo>
                        <a:pt x="105" y="268"/>
                      </a:lnTo>
                      <a:lnTo>
                        <a:pt x="44" y="379"/>
                      </a:lnTo>
                      <a:lnTo>
                        <a:pt x="0" y="250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58CA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45" name="Freeform 24">
                  <a:extLst>
                    <a:ext uri="{FF2B5EF4-FFF2-40B4-BE49-F238E27FC236}">
                      <a16:creationId xmlns:a16="http://schemas.microsoft.com/office/drawing/2014/main" id="{640A6CDA-7D9F-42B7-85EE-84813775D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4393" y="5146681"/>
                  <a:ext cx="77789" cy="107950"/>
                </a:xfrm>
                <a:custGeom>
                  <a:avLst/>
                  <a:gdLst>
                    <a:gd name="T0" fmla="*/ 49 w 147"/>
                    <a:gd name="T1" fmla="*/ 0 h 206"/>
                    <a:gd name="T2" fmla="*/ 147 w 147"/>
                    <a:gd name="T3" fmla="*/ 102 h 206"/>
                    <a:gd name="T4" fmla="*/ 82 w 147"/>
                    <a:gd name="T5" fmla="*/ 206 h 206"/>
                    <a:gd name="T6" fmla="*/ 0 w 147"/>
                    <a:gd name="T7" fmla="*/ 23 h 206"/>
                    <a:gd name="T8" fmla="*/ 49 w 147"/>
                    <a:gd name="T9" fmla="*/ 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7" h="206">
                      <a:moveTo>
                        <a:pt x="49" y="0"/>
                      </a:moveTo>
                      <a:lnTo>
                        <a:pt x="147" y="102"/>
                      </a:lnTo>
                      <a:lnTo>
                        <a:pt x="82" y="206"/>
                      </a:lnTo>
                      <a:lnTo>
                        <a:pt x="0" y="23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46" name="Freeform 25">
                  <a:extLst>
                    <a:ext uri="{FF2B5EF4-FFF2-40B4-BE49-F238E27FC236}">
                      <a16:creationId xmlns:a16="http://schemas.microsoft.com/office/drawing/2014/main" id="{3A44B444-6B5E-43A5-B926-7979004403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3117" y="5157794"/>
                  <a:ext cx="103189" cy="330200"/>
                </a:xfrm>
                <a:custGeom>
                  <a:avLst/>
                  <a:gdLst>
                    <a:gd name="T0" fmla="*/ 78 w 195"/>
                    <a:gd name="T1" fmla="*/ 0 h 622"/>
                    <a:gd name="T2" fmla="*/ 195 w 195"/>
                    <a:gd name="T3" fmla="*/ 622 h 622"/>
                    <a:gd name="T4" fmla="*/ 24 w 195"/>
                    <a:gd name="T5" fmla="*/ 235 h 622"/>
                    <a:gd name="T6" fmla="*/ 59 w 195"/>
                    <a:gd name="T7" fmla="*/ 196 h 622"/>
                    <a:gd name="T8" fmla="*/ 0 w 195"/>
                    <a:gd name="T9" fmla="*/ 139 h 622"/>
                    <a:gd name="T10" fmla="*/ 48 w 195"/>
                    <a:gd name="T11" fmla="*/ 12 h 622"/>
                    <a:gd name="T12" fmla="*/ 78 w 195"/>
                    <a:gd name="T13" fmla="*/ 0 h 6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5" h="622">
                      <a:moveTo>
                        <a:pt x="78" y="0"/>
                      </a:moveTo>
                      <a:lnTo>
                        <a:pt x="195" y="622"/>
                      </a:lnTo>
                      <a:lnTo>
                        <a:pt x="24" y="235"/>
                      </a:lnTo>
                      <a:lnTo>
                        <a:pt x="59" y="196"/>
                      </a:lnTo>
                      <a:lnTo>
                        <a:pt x="0" y="139"/>
                      </a:lnTo>
                      <a:lnTo>
                        <a:pt x="48" y="12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rgbClr val="6880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47" name="Freeform 26">
                  <a:extLst>
                    <a:ext uri="{FF2B5EF4-FFF2-40B4-BE49-F238E27FC236}">
                      <a16:creationId xmlns:a16="http://schemas.microsoft.com/office/drawing/2014/main" id="{F876BE0E-AB38-46A4-999A-A4D577194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6306" y="5184781"/>
                  <a:ext cx="141290" cy="303213"/>
                </a:xfrm>
                <a:custGeom>
                  <a:avLst/>
                  <a:gdLst>
                    <a:gd name="T0" fmla="*/ 183 w 267"/>
                    <a:gd name="T1" fmla="*/ 0 h 571"/>
                    <a:gd name="T2" fmla="*/ 0 w 267"/>
                    <a:gd name="T3" fmla="*/ 571 h 571"/>
                    <a:gd name="T4" fmla="*/ 229 w 267"/>
                    <a:gd name="T5" fmla="*/ 278 h 571"/>
                    <a:gd name="T6" fmla="*/ 204 w 267"/>
                    <a:gd name="T7" fmla="*/ 216 h 571"/>
                    <a:gd name="T8" fmla="*/ 267 w 267"/>
                    <a:gd name="T9" fmla="*/ 179 h 571"/>
                    <a:gd name="T10" fmla="*/ 210 w 267"/>
                    <a:gd name="T11" fmla="*/ 21 h 571"/>
                    <a:gd name="T12" fmla="*/ 183 w 267"/>
                    <a:gd name="T13" fmla="*/ 0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7" h="571">
                      <a:moveTo>
                        <a:pt x="183" y="0"/>
                      </a:moveTo>
                      <a:lnTo>
                        <a:pt x="0" y="571"/>
                      </a:lnTo>
                      <a:lnTo>
                        <a:pt x="229" y="278"/>
                      </a:lnTo>
                      <a:lnTo>
                        <a:pt x="204" y="216"/>
                      </a:lnTo>
                      <a:lnTo>
                        <a:pt x="267" y="179"/>
                      </a:lnTo>
                      <a:lnTo>
                        <a:pt x="210" y="21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4C61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48" name="Freeform 27">
                  <a:extLst>
                    <a:ext uri="{FF2B5EF4-FFF2-40B4-BE49-F238E27FC236}">
                      <a16:creationId xmlns:a16="http://schemas.microsoft.com/office/drawing/2014/main" id="{765429CC-2533-4292-AEE9-360D79CD67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6306" y="5184781"/>
                  <a:ext cx="130177" cy="303213"/>
                </a:xfrm>
                <a:custGeom>
                  <a:avLst/>
                  <a:gdLst>
                    <a:gd name="T0" fmla="*/ 183 w 244"/>
                    <a:gd name="T1" fmla="*/ 0 h 571"/>
                    <a:gd name="T2" fmla="*/ 0 w 244"/>
                    <a:gd name="T3" fmla="*/ 571 h 571"/>
                    <a:gd name="T4" fmla="*/ 210 w 244"/>
                    <a:gd name="T5" fmla="*/ 248 h 571"/>
                    <a:gd name="T6" fmla="*/ 181 w 244"/>
                    <a:gd name="T7" fmla="*/ 198 h 571"/>
                    <a:gd name="T8" fmla="*/ 244 w 244"/>
                    <a:gd name="T9" fmla="*/ 163 h 571"/>
                    <a:gd name="T10" fmla="*/ 210 w 244"/>
                    <a:gd name="T11" fmla="*/ 21 h 571"/>
                    <a:gd name="T12" fmla="*/ 183 w 244"/>
                    <a:gd name="T13" fmla="*/ 0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4" h="571">
                      <a:moveTo>
                        <a:pt x="183" y="0"/>
                      </a:moveTo>
                      <a:lnTo>
                        <a:pt x="0" y="571"/>
                      </a:lnTo>
                      <a:lnTo>
                        <a:pt x="210" y="248"/>
                      </a:lnTo>
                      <a:lnTo>
                        <a:pt x="181" y="198"/>
                      </a:lnTo>
                      <a:lnTo>
                        <a:pt x="244" y="163"/>
                      </a:lnTo>
                      <a:lnTo>
                        <a:pt x="210" y="21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6880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49" name="Freeform 28">
                  <a:extLst>
                    <a:ext uri="{FF2B5EF4-FFF2-40B4-BE49-F238E27FC236}">
                      <a16:creationId xmlns:a16="http://schemas.microsoft.com/office/drawing/2014/main" id="{157E400F-AC90-4E82-B2F8-F0C8079A3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2182" y="5164144"/>
                  <a:ext cx="80964" cy="101600"/>
                </a:xfrm>
                <a:custGeom>
                  <a:avLst/>
                  <a:gdLst>
                    <a:gd name="T0" fmla="*/ 107 w 153"/>
                    <a:gd name="T1" fmla="*/ 0 h 191"/>
                    <a:gd name="T2" fmla="*/ 0 w 153"/>
                    <a:gd name="T3" fmla="*/ 67 h 191"/>
                    <a:gd name="T4" fmla="*/ 52 w 153"/>
                    <a:gd name="T5" fmla="*/ 191 h 191"/>
                    <a:gd name="T6" fmla="*/ 153 w 153"/>
                    <a:gd name="T7" fmla="*/ 39 h 191"/>
                    <a:gd name="T8" fmla="*/ 107 w 153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3" h="191">
                      <a:moveTo>
                        <a:pt x="107" y="0"/>
                      </a:moveTo>
                      <a:lnTo>
                        <a:pt x="0" y="67"/>
                      </a:lnTo>
                      <a:lnTo>
                        <a:pt x="52" y="191"/>
                      </a:lnTo>
                      <a:lnTo>
                        <a:pt x="153" y="39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50" name="Freeform 29">
                  <a:extLst>
                    <a:ext uri="{FF2B5EF4-FFF2-40B4-BE49-F238E27FC236}">
                      <a16:creationId xmlns:a16="http://schemas.microsoft.com/office/drawing/2014/main" id="{CA67B1DC-16FD-417F-91BF-9AEABF8015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9956" y="5256219"/>
                  <a:ext cx="36513" cy="38100"/>
                </a:xfrm>
                <a:custGeom>
                  <a:avLst/>
                  <a:gdLst>
                    <a:gd name="T0" fmla="*/ 11 w 69"/>
                    <a:gd name="T1" fmla="*/ 0 h 72"/>
                    <a:gd name="T2" fmla="*/ 62 w 69"/>
                    <a:gd name="T3" fmla="*/ 8 h 72"/>
                    <a:gd name="T4" fmla="*/ 66 w 69"/>
                    <a:gd name="T5" fmla="*/ 18 h 72"/>
                    <a:gd name="T6" fmla="*/ 68 w 69"/>
                    <a:gd name="T7" fmla="*/ 26 h 72"/>
                    <a:gd name="T8" fmla="*/ 69 w 69"/>
                    <a:gd name="T9" fmla="*/ 34 h 72"/>
                    <a:gd name="T10" fmla="*/ 69 w 69"/>
                    <a:gd name="T11" fmla="*/ 43 h 72"/>
                    <a:gd name="T12" fmla="*/ 68 w 69"/>
                    <a:gd name="T13" fmla="*/ 51 h 72"/>
                    <a:gd name="T14" fmla="*/ 66 w 69"/>
                    <a:gd name="T15" fmla="*/ 58 h 72"/>
                    <a:gd name="T16" fmla="*/ 63 w 69"/>
                    <a:gd name="T17" fmla="*/ 65 h 72"/>
                    <a:gd name="T18" fmla="*/ 58 w 69"/>
                    <a:gd name="T19" fmla="*/ 72 h 72"/>
                    <a:gd name="T20" fmla="*/ 7 w 69"/>
                    <a:gd name="T21" fmla="*/ 64 h 72"/>
                    <a:gd name="T22" fmla="*/ 4 w 69"/>
                    <a:gd name="T23" fmla="*/ 56 h 72"/>
                    <a:gd name="T24" fmla="*/ 3 w 69"/>
                    <a:gd name="T25" fmla="*/ 47 h 72"/>
                    <a:gd name="T26" fmla="*/ 1 w 69"/>
                    <a:gd name="T27" fmla="*/ 39 h 72"/>
                    <a:gd name="T28" fmla="*/ 0 w 69"/>
                    <a:gd name="T29" fmla="*/ 32 h 72"/>
                    <a:gd name="T30" fmla="*/ 1 w 69"/>
                    <a:gd name="T31" fmla="*/ 24 h 72"/>
                    <a:gd name="T32" fmla="*/ 4 w 69"/>
                    <a:gd name="T33" fmla="*/ 15 h 72"/>
                    <a:gd name="T34" fmla="*/ 6 w 69"/>
                    <a:gd name="T35" fmla="*/ 7 h 72"/>
                    <a:gd name="T36" fmla="*/ 11 w 69"/>
                    <a:gd name="T37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9" h="72">
                      <a:moveTo>
                        <a:pt x="11" y="0"/>
                      </a:moveTo>
                      <a:lnTo>
                        <a:pt x="62" y="8"/>
                      </a:lnTo>
                      <a:lnTo>
                        <a:pt x="66" y="18"/>
                      </a:lnTo>
                      <a:lnTo>
                        <a:pt x="68" y="26"/>
                      </a:lnTo>
                      <a:lnTo>
                        <a:pt x="69" y="34"/>
                      </a:lnTo>
                      <a:lnTo>
                        <a:pt x="69" y="43"/>
                      </a:lnTo>
                      <a:lnTo>
                        <a:pt x="68" y="51"/>
                      </a:lnTo>
                      <a:lnTo>
                        <a:pt x="66" y="58"/>
                      </a:lnTo>
                      <a:lnTo>
                        <a:pt x="63" y="65"/>
                      </a:lnTo>
                      <a:lnTo>
                        <a:pt x="58" y="72"/>
                      </a:lnTo>
                      <a:lnTo>
                        <a:pt x="7" y="64"/>
                      </a:lnTo>
                      <a:lnTo>
                        <a:pt x="4" y="56"/>
                      </a:lnTo>
                      <a:lnTo>
                        <a:pt x="3" y="47"/>
                      </a:lnTo>
                      <a:lnTo>
                        <a:pt x="1" y="39"/>
                      </a:lnTo>
                      <a:lnTo>
                        <a:pt x="0" y="32"/>
                      </a:lnTo>
                      <a:lnTo>
                        <a:pt x="1" y="24"/>
                      </a:lnTo>
                      <a:lnTo>
                        <a:pt x="4" y="15"/>
                      </a:lnTo>
                      <a:lnTo>
                        <a:pt x="6" y="7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58CA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51" name="Freeform 30">
                  <a:extLst>
                    <a:ext uri="{FF2B5EF4-FFF2-40B4-BE49-F238E27FC236}">
                      <a16:creationId xmlns:a16="http://schemas.microsoft.com/office/drawing/2014/main" id="{F3EBBBB7-4074-4AC5-8686-027225C19B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8844" y="5484819"/>
                  <a:ext cx="20638" cy="339725"/>
                </a:xfrm>
                <a:custGeom>
                  <a:avLst/>
                  <a:gdLst>
                    <a:gd name="T0" fmla="*/ 3 w 37"/>
                    <a:gd name="T1" fmla="*/ 643 h 643"/>
                    <a:gd name="T2" fmla="*/ 0 w 37"/>
                    <a:gd name="T3" fmla="*/ 567 h 643"/>
                    <a:gd name="T4" fmla="*/ 0 w 37"/>
                    <a:gd name="T5" fmla="*/ 490 h 643"/>
                    <a:gd name="T6" fmla="*/ 0 w 37"/>
                    <a:gd name="T7" fmla="*/ 410 h 643"/>
                    <a:gd name="T8" fmla="*/ 3 w 37"/>
                    <a:gd name="T9" fmla="*/ 331 h 643"/>
                    <a:gd name="T10" fmla="*/ 8 w 37"/>
                    <a:gd name="T11" fmla="*/ 250 h 643"/>
                    <a:gd name="T12" fmla="*/ 15 w 37"/>
                    <a:gd name="T13" fmla="*/ 168 h 643"/>
                    <a:gd name="T14" fmla="*/ 24 w 37"/>
                    <a:gd name="T15" fmla="*/ 85 h 643"/>
                    <a:gd name="T16" fmla="*/ 34 w 37"/>
                    <a:gd name="T17" fmla="*/ 0 h 643"/>
                    <a:gd name="T18" fmla="*/ 37 w 37"/>
                    <a:gd name="T19" fmla="*/ 87 h 643"/>
                    <a:gd name="T20" fmla="*/ 37 w 37"/>
                    <a:gd name="T21" fmla="*/ 171 h 643"/>
                    <a:gd name="T22" fmla="*/ 36 w 37"/>
                    <a:gd name="T23" fmla="*/ 255 h 643"/>
                    <a:gd name="T24" fmla="*/ 33 w 37"/>
                    <a:gd name="T25" fmla="*/ 335 h 643"/>
                    <a:gd name="T26" fmla="*/ 28 w 37"/>
                    <a:gd name="T27" fmla="*/ 415 h 643"/>
                    <a:gd name="T28" fmla="*/ 22 w 37"/>
                    <a:gd name="T29" fmla="*/ 493 h 643"/>
                    <a:gd name="T30" fmla="*/ 13 w 37"/>
                    <a:gd name="T31" fmla="*/ 569 h 643"/>
                    <a:gd name="T32" fmla="*/ 3 w 37"/>
                    <a:gd name="T33" fmla="*/ 643 h 6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643">
                      <a:moveTo>
                        <a:pt x="3" y="643"/>
                      </a:moveTo>
                      <a:lnTo>
                        <a:pt x="0" y="567"/>
                      </a:lnTo>
                      <a:lnTo>
                        <a:pt x="0" y="490"/>
                      </a:lnTo>
                      <a:lnTo>
                        <a:pt x="0" y="410"/>
                      </a:lnTo>
                      <a:lnTo>
                        <a:pt x="3" y="331"/>
                      </a:lnTo>
                      <a:lnTo>
                        <a:pt x="8" y="250"/>
                      </a:lnTo>
                      <a:lnTo>
                        <a:pt x="15" y="168"/>
                      </a:lnTo>
                      <a:lnTo>
                        <a:pt x="24" y="85"/>
                      </a:lnTo>
                      <a:lnTo>
                        <a:pt x="34" y="0"/>
                      </a:lnTo>
                      <a:lnTo>
                        <a:pt x="37" y="87"/>
                      </a:lnTo>
                      <a:lnTo>
                        <a:pt x="37" y="171"/>
                      </a:lnTo>
                      <a:lnTo>
                        <a:pt x="36" y="255"/>
                      </a:lnTo>
                      <a:lnTo>
                        <a:pt x="33" y="335"/>
                      </a:lnTo>
                      <a:lnTo>
                        <a:pt x="28" y="415"/>
                      </a:lnTo>
                      <a:lnTo>
                        <a:pt x="22" y="493"/>
                      </a:lnTo>
                      <a:lnTo>
                        <a:pt x="13" y="569"/>
                      </a:lnTo>
                      <a:lnTo>
                        <a:pt x="3" y="643"/>
                      </a:lnTo>
                      <a:close/>
                    </a:path>
                  </a:pathLst>
                </a:custGeom>
                <a:solidFill>
                  <a:srgbClr val="4C61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52" name="Freeform 31">
                  <a:extLst>
                    <a:ext uri="{FF2B5EF4-FFF2-40B4-BE49-F238E27FC236}">
                      <a16:creationId xmlns:a16="http://schemas.microsoft.com/office/drawing/2014/main" id="{B8CB90F2-2C80-4FD8-B04E-81E020684D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3755" y="4857756"/>
                  <a:ext cx="228604" cy="307975"/>
                </a:xfrm>
                <a:custGeom>
                  <a:avLst/>
                  <a:gdLst>
                    <a:gd name="T0" fmla="*/ 297 w 434"/>
                    <a:gd name="T1" fmla="*/ 577 h 584"/>
                    <a:gd name="T2" fmla="*/ 333 w 434"/>
                    <a:gd name="T3" fmla="*/ 557 h 584"/>
                    <a:gd name="T4" fmla="*/ 364 w 434"/>
                    <a:gd name="T5" fmla="*/ 527 h 584"/>
                    <a:gd name="T6" fmla="*/ 389 w 434"/>
                    <a:gd name="T7" fmla="*/ 488 h 584"/>
                    <a:gd name="T8" fmla="*/ 409 w 434"/>
                    <a:gd name="T9" fmla="*/ 442 h 584"/>
                    <a:gd name="T10" fmla="*/ 423 w 434"/>
                    <a:gd name="T11" fmla="*/ 391 h 584"/>
                    <a:gd name="T12" fmla="*/ 431 w 434"/>
                    <a:gd name="T13" fmla="*/ 336 h 584"/>
                    <a:gd name="T14" fmla="*/ 434 w 434"/>
                    <a:gd name="T15" fmla="*/ 279 h 584"/>
                    <a:gd name="T16" fmla="*/ 429 w 434"/>
                    <a:gd name="T17" fmla="*/ 223 h 584"/>
                    <a:gd name="T18" fmla="*/ 418 w 434"/>
                    <a:gd name="T19" fmla="*/ 170 h 584"/>
                    <a:gd name="T20" fmla="*/ 399 w 434"/>
                    <a:gd name="T21" fmla="*/ 121 h 584"/>
                    <a:gd name="T22" fmla="*/ 374 w 434"/>
                    <a:gd name="T23" fmla="*/ 77 h 584"/>
                    <a:gd name="T24" fmla="*/ 342 w 434"/>
                    <a:gd name="T25" fmla="*/ 41 h 584"/>
                    <a:gd name="T26" fmla="*/ 301 w 434"/>
                    <a:gd name="T27" fmla="*/ 16 h 584"/>
                    <a:gd name="T28" fmla="*/ 253 w 434"/>
                    <a:gd name="T29" fmla="*/ 2 h 584"/>
                    <a:gd name="T30" fmla="*/ 196 w 434"/>
                    <a:gd name="T31" fmla="*/ 1 h 584"/>
                    <a:gd name="T32" fmla="*/ 136 w 434"/>
                    <a:gd name="T33" fmla="*/ 14 h 584"/>
                    <a:gd name="T34" fmla="*/ 87 w 434"/>
                    <a:gd name="T35" fmla="*/ 38 h 584"/>
                    <a:gd name="T36" fmla="*/ 50 w 434"/>
                    <a:gd name="T37" fmla="*/ 71 h 584"/>
                    <a:gd name="T38" fmla="*/ 24 w 434"/>
                    <a:gd name="T39" fmla="*/ 110 h 584"/>
                    <a:gd name="T40" fmla="*/ 7 w 434"/>
                    <a:gd name="T41" fmla="*/ 155 h 584"/>
                    <a:gd name="T42" fmla="*/ 1 w 434"/>
                    <a:gd name="T43" fmla="*/ 204 h 584"/>
                    <a:gd name="T44" fmla="*/ 3 w 434"/>
                    <a:gd name="T45" fmla="*/ 256 h 584"/>
                    <a:gd name="T46" fmla="*/ 12 w 434"/>
                    <a:gd name="T47" fmla="*/ 310 h 584"/>
                    <a:gd name="T48" fmla="*/ 27 w 434"/>
                    <a:gd name="T49" fmla="*/ 362 h 584"/>
                    <a:gd name="T50" fmla="*/ 49 w 434"/>
                    <a:gd name="T51" fmla="*/ 412 h 584"/>
                    <a:gd name="T52" fmla="*/ 76 w 434"/>
                    <a:gd name="T53" fmla="*/ 458 h 584"/>
                    <a:gd name="T54" fmla="*/ 107 w 434"/>
                    <a:gd name="T55" fmla="*/ 500 h 584"/>
                    <a:gd name="T56" fmla="*/ 142 w 434"/>
                    <a:gd name="T57" fmla="*/ 536 h 584"/>
                    <a:gd name="T58" fmla="*/ 178 w 434"/>
                    <a:gd name="T59" fmla="*/ 562 h 584"/>
                    <a:gd name="T60" fmla="*/ 218 w 434"/>
                    <a:gd name="T61" fmla="*/ 578 h 584"/>
                    <a:gd name="T62" fmla="*/ 258 w 434"/>
                    <a:gd name="T63" fmla="*/ 584 h 5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34" h="584">
                      <a:moveTo>
                        <a:pt x="278" y="582"/>
                      </a:moveTo>
                      <a:lnTo>
                        <a:pt x="297" y="577"/>
                      </a:lnTo>
                      <a:lnTo>
                        <a:pt x="316" y="569"/>
                      </a:lnTo>
                      <a:lnTo>
                        <a:pt x="333" y="557"/>
                      </a:lnTo>
                      <a:lnTo>
                        <a:pt x="348" y="544"/>
                      </a:lnTo>
                      <a:lnTo>
                        <a:pt x="364" y="527"/>
                      </a:lnTo>
                      <a:lnTo>
                        <a:pt x="377" y="508"/>
                      </a:lnTo>
                      <a:lnTo>
                        <a:pt x="389" y="488"/>
                      </a:lnTo>
                      <a:lnTo>
                        <a:pt x="399" y="465"/>
                      </a:lnTo>
                      <a:lnTo>
                        <a:pt x="409" y="442"/>
                      </a:lnTo>
                      <a:lnTo>
                        <a:pt x="417" y="417"/>
                      </a:lnTo>
                      <a:lnTo>
                        <a:pt x="423" y="391"/>
                      </a:lnTo>
                      <a:lnTo>
                        <a:pt x="428" y="363"/>
                      </a:lnTo>
                      <a:lnTo>
                        <a:pt x="431" y="336"/>
                      </a:lnTo>
                      <a:lnTo>
                        <a:pt x="433" y="307"/>
                      </a:lnTo>
                      <a:lnTo>
                        <a:pt x="434" y="279"/>
                      </a:lnTo>
                      <a:lnTo>
                        <a:pt x="433" y="252"/>
                      </a:lnTo>
                      <a:lnTo>
                        <a:pt x="429" y="223"/>
                      </a:lnTo>
                      <a:lnTo>
                        <a:pt x="424" y="196"/>
                      </a:lnTo>
                      <a:lnTo>
                        <a:pt x="418" y="170"/>
                      </a:lnTo>
                      <a:lnTo>
                        <a:pt x="410" y="145"/>
                      </a:lnTo>
                      <a:lnTo>
                        <a:pt x="399" y="121"/>
                      </a:lnTo>
                      <a:lnTo>
                        <a:pt x="389" y="98"/>
                      </a:lnTo>
                      <a:lnTo>
                        <a:pt x="374" y="77"/>
                      </a:lnTo>
                      <a:lnTo>
                        <a:pt x="359" y="58"/>
                      </a:lnTo>
                      <a:lnTo>
                        <a:pt x="342" y="41"/>
                      </a:lnTo>
                      <a:lnTo>
                        <a:pt x="322" y="27"/>
                      </a:lnTo>
                      <a:lnTo>
                        <a:pt x="301" y="16"/>
                      </a:lnTo>
                      <a:lnTo>
                        <a:pt x="278" y="7"/>
                      </a:lnTo>
                      <a:lnTo>
                        <a:pt x="253" y="2"/>
                      </a:lnTo>
                      <a:lnTo>
                        <a:pt x="226" y="0"/>
                      </a:lnTo>
                      <a:lnTo>
                        <a:pt x="196" y="1"/>
                      </a:lnTo>
                      <a:lnTo>
                        <a:pt x="164" y="6"/>
                      </a:lnTo>
                      <a:lnTo>
                        <a:pt x="136" y="14"/>
                      </a:lnTo>
                      <a:lnTo>
                        <a:pt x="109" y="25"/>
                      </a:lnTo>
                      <a:lnTo>
                        <a:pt x="87" y="38"/>
                      </a:lnTo>
                      <a:lnTo>
                        <a:pt x="67" y="53"/>
                      </a:lnTo>
                      <a:lnTo>
                        <a:pt x="50" y="71"/>
                      </a:lnTo>
                      <a:lnTo>
                        <a:pt x="36" y="89"/>
                      </a:lnTo>
                      <a:lnTo>
                        <a:pt x="24" y="110"/>
                      </a:lnTo>
                      <a:lnTo>
                        <a:pt x="14" y="132"/>
                      </a:lnTo>
                      <a:lnTo>
                        <a:pt x="7" y="155"/>
                      </a:lnTo>
                      <a:lnTo>
                        <a:pt x="4" y="179"/>
                      </a:lnTo>
                      <a:lnTo>
                        <a:pt x="1" y="204"/>
                      </a:lnTo>
                      <a:lnTo>
                        <a:pt x="0" y="230"/>
                      </a:lnTo>
                      <a:lnTo>
                        <a:pt x="3" y="256"/>
                      </a:lnTo>
                      <a:lnTo>
                        <a:pt x="6" y="282"/>
                      </a:lnTo>
                      <a:lnTo>
                        <a:pt x="12" y="310"/>
                      </a:lnTo>
                      <a:lnTo>
                        <a:pt x="19" y="336"/>
                      </a:lnTo>
                      <a:lnTo>
                        <a:pt x="27" y="362"/>
                      </a:lnTo>
                      <a:lnTo>
                        <a:pt x="37" y="387"/>
                      </a:lnTo>
                      <a:lnTo>
                        <a:pt x="49" y="412"/>
                      </a:lnTo>
                      <a:lnTo>
                        <a:pt x="62" y="436"/>
                      </a:lnTo>
                      <a:lnTo>
                        <a:pt x="76" y="458"/>
                      </a:lnTo>
                      <a:lnTo>
                        <a:pt x="90" y="480"/>
                      </a:lnTo>
                      <a:lnTo>
                        <a:pt x="107" y="500"/>
                      </a:lnTo>
                      <a:lnTo>
                        <a:pt x="124" y="519"/>
                      </a:lnTo>
                      <a:lnTo>
                        <a:pt x="142" y="536"/>
                      </a:lnTo>
                      <a:lnTo>
                        <a:pt x="159" y="550"/>
                      </a:lnTo>
                      <a:lnTo>
                        <a:pt x="178" y="562"/>
                      </a:lnTo>
                      <a:lnTo>
                        <a:pt x="199" y="571"/>
                      </a:lnTo>
                      <a:lnTo>
                        <a:pt x="218" y="578"/>
                      </a:lnTo>
                      <a:lnTo>
                        <a:pt x="238" y="583"/>
                      </a:lnTo>
                      <a:lnTo>
                        <a:pt x="258" y="584"/>
                      </a:lnTo>
                      <a:lnTo>
                        <a:pt x="278" y="582"/>
                      </a:lnTo>
                      <a:close/>
                    </a:path>
                  </a:pathLst>
                </a:custGeom>
                <a:solidFill>
                  <a:srgbClr val="F2CA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53" name="Freeform 32">
                  <a:extLst>
                    <a:ext uri="{FF2B5EF4-FFF2-40B4-BE49-F238E27FC236}">
                      <a16:creationId xmlns:a16="http://schemas.microsoft.com/office/drawing/2014/main" id="{A56C6673-4AAA-4F7F-BBC3-6B0260819C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7256" y="4918081"/>
                  <a:ext cx="157165" cy="87313"/>
                </a:xfrm>
                <a:custGeom>
                  <a:avLst/>
                  <a:gdLst>
                    <a:gd name="T0" fmla="*/ 298 w 298"/>
                    <a:gd name="T1" fmla="*/ 56 h 163"/>
                    <a:gd name="T2" fmla="*/ 291 w 298"/>
                    <a:gd name="T3" fmla="*/ 64 h 163"/>
                    <a:gd name="T4" fmla="*/ 282 w 298"/>
                    <a:gd name="T5" fmla="*/ 73 h 163"/>
                    <a:gd name="T6" fmla="*/ 270 w 298"/>
                    <a:gd name="T7" fmla="*/ 81 h 163"/>
                    <a:gd name="T8" fmla="*/ 254 w 298"/>
                    <a:gd name="T9" fmla="*/ 90 h 163"/>
                    <a:gd name="T10" fmla="*/ 238 w 298"/>
                    <a:gd name="T11" fmla="*/ 100 h 163"/>
                    <a:gd name="T12" fmla="*/ 220 w 298"/>
                    <a:gd name="T13" fmla="*/ 108 h 163"/>
                    <a:gd name="T14" fmla="*/ 200 w 298"/>
                    <a:gd name="T15" fmla="*/ 117 h 163"/>
                    <a:gd name="T16" fmla="*/ 180 w 298"/>
                    <a:gd name="T17" fmla="*/ 125 h 163"/>
                    <a:gd name="T18" fmla="*/ 158 w 298"/>
                    <a:gd name="T19" fmla="*/ 133 h 163"/>
                    <a:gd name="T20" fmla="*/ 137 w 298"/>
                    <a:gd name="T21" fmla="*/ 140 h 163"/>
                    <a:gd name="T22" fmla="*/ 115 w 298"/>
                    <a:gd name="T23" fmla="*/ 147 h 163"/>
                    <a:gd name="T24" fmla="*/ 95 w 298"/>
                    <a:gd name="T25" fmla="*/ 152 h 163"/>
                    <a:gd name="T26" fmla="*/ 75 w 298"/>
                    <a:gd name="T27" fmla="*/ 157 h 163"/>
                    <a:gd name="T28" fmla="*/ 56 w 298"/>
                    <a:gd name="T29" fmla="*/ 161 h 163"/>
                    <a:gd name="T30" fmla="*/ 39 w 298"/>
                    <a:gd name="T31" fmla="*/ 163 h 163"/>
                    <a:gd name="T32" fmla="*/ 24 w 298"/>
                    <a:gd name="T33" fmla="*/ 163 h 163"/>
                    <a:gd name="T34" fmla="*/ 18 w 298"/>
                    <a:gd name="T35" fmla="*/ 163 h 163"/>
                    <a:gd name="T36" fmla="*/ 12 w 298"/>
                    <a:gd name="T37" fmla="*/ 161 h 163"/>
                    <a:gd name="T38" fmla="*/ 8 w 298"/>
                    <a:gd name="T39" fmla="*/ 157 h 163"/>
                    <a:gd name="T40" fmla="*/ 5 w 298"/>
                    <a:gd name="T41" fmla="*/ 152 h 163"/>
                    <a:gd name="T42" fmla="*/ 3 w 298"/>
                    <a:gd name="T43" fmla="*/ 146 h 163"/>
                    <a:gd name="T44" fmla="*/ 0 w 298"/>
                    <a:gd name="T45" fmla="*/ 139 h 163"/>
                    <a:gd name="T46" fmla="*/ 0 w 298"/>
                    <a:gd name="T47" fmla="*/ 131 h 163"/>
                    <a:gd name="T48" fmla="*/ 0 w 298"/>
                    <a:gd name="T49" fmla="*/ 123 h 163"/>
                    <a:gd name="T50" fmla="*/ 1 w 298"/>
                    <a:gd name="T51" fmla="*/ 113 h 163"/>
                    <a:gd name="T52" fmla="*/ 4 w 298"/>
                    <a:gd name="T53" fmla="*/ 104 h 163"/>
                    <a:gd name="T54" fmla="*/ 7 w 298"/>
                    <a:gd name="T55" fmla="*/ 94 h 163"/>
                    <a:gd name="T56" fmla="*/ 11 w 298"/>
                    <a:gd name="T57" fmla="*/ 85 h 163"/>
                    <a:gd name="T58" fmla="*/ 16 w 298"/>
                    <a:gd name="T59" fmla="*/ 74 h 163"/>
                    <a:gd name="T60" fmla="*/ 23 w 298"/>
                    <a:gd name="T61" fmla="*/ 64 h 163"/>
                    <a:gd name="T62" fmla="*/ 30 w 298"/>
                    <a:gd name="T63" fmla="*/ 55 h 163"/>
                    <a:gd name="T64" fmla="*/ 37 w 298"/>
                    <a:gd name="T65" fmla="*/ 45 h 163"/>
                    <a:gd name="T66" fmla="*/ 46 w 298"/>
                    <a:gd name="T67" fmla="*/ 37 h 163"/>
                    <a:gd name="T68" fmla="*/ 56 w 298"/>
                    <a:gd name="T69" fmla="*/ 29 h 163"/>
                    <a:gd name="T70" fmla="*/ 67 w 298"/>
                    <a:gd name="T71" fmla="*/ 22 h 163"/>
                    <a:gd name="T72" fmla="*/ 80 w 298"/>
                    <a:gd name="T73" fmla="*/ 14 h 163"/>
                    <a:gd name="T74" fmla="*/ 92 w 298"/>
                    <a:gd name="T75" fmla="*/ 10 h 163"/>
                    <a:gd name="T76" fmla="*/ 106 w 298"/>
                    <a:gd name="T77" fmla="*/ 5 h 163"/>
                    <a:gd name="T78" fmla="*/ 121 w 298"/>
                    <a:gd name="T79" fmla="*/ 3 h 163"/>
                    <a:gd name="T80" fmla="*/ 137 w 298"/>
                    <a:gd name="T81" fmla="*/ 0 h 163"/>
                    <a:gd name="T82" fmla="*/ 153 w 298"/>
                    <a:gd name="T83" fmla="*/ 0 h 163"/>
                    <a:gd name="T84" fmla="*/ 171 w 298"/>
                    <a:gd name="T85" fmla="*/ 3 h 163"/>
                    <a:gd name="T86" fmla="*/ 190 w 298"/>
                    <a:gd name="T87" fmla="*/ 6 h 163"/>
                    <a:gd name="T88" fmla="*/ 209 w 298"/>
                    <a:gd name="T89" fmla="*/ 12 h 163"/>
                    <a:gd name="T90" fmla="*/ 231 w 298"/>
                    <a:gd name="T91" fmla="*/ 19 h 163"/>
                    <a:gd name="T92" fmla="*/ 252 w 298"/>
                    <a:gd name="T93" fmla="*/ 29 h 163"/>
                    <a:gd name="T94" fmla="*/ 275 w 298"/>
                    <a:gd name="T95" fmla="*/ 41 h 163"/>
                    <a:gd name="T96" fmla="*/ 298 w 298"/>
                    <a:gd name="T97" fmla="*/ 56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98" h="163">
                      <a:moveTo>
                        <a:pt x="298" y="56"/>
                      </a:moveTo>
                      <a:lnTo>
                        <a:pt x="291" y="64"/>
                      </a:lnTo>
                      <a:lnTo>
                        <a:pt x="282" y="73"/>
                      </a:lnTo>
                      <a:lnTo>
                        <a:pt x="270" y="81"/>
                      </a:lnTo>
                      <a:lnTo>
                        <a:pt x="254" y="90"/>
                      </a:lnTo>
                      <a:lnTo>
                        <a:pt x="238" y="100"/>
                      </a:lnTo>
                      <a:lnTo>
                        <a:pt x="220" y="108"/>
                      </a:lnTo>
                      <a:lnTo>
                        <a:pt x="200" y="117"/>
                      </a:lnTo>
                      <a:lnTo>
                        <a:pt x="180" y="125"/>
                      </a:lnTo>
                      <a:lnTo>
                        <a:pt x="158" y="133"/>
                      </a:lnTo>
                      <a:lnTo>
                        <a:pt x="137" y="140"/>
                      </a:lnTo>
                      <a:lnTo>
                        <a:pt x="115" y="147"/>
                      </a:lnTo>
                      <a:lnTo>
                        <a:pt x="95" y="152"/>
                      </a:lnTo>
                      <a:lnTo>
                        <a:pt x="75" y="157"/>
                      </a:lnTo>
                      <a:lnTo>
                        <a:pt x="56" y="161"/>
                      </a:lnTo>
                      <a:lnTo>
                        <a:pt x="39" y="163"/>
                      </a:lnTo>
                      <a:lnTo>
                        <a:pt x="24" y="163"/>
                      </a:lnTo>
                      <a:lnTo>
                        <a:pt x="18" y="163"/>
                      </a:lnTo>
                      <a:lnTo>
                        <a:pt x="12" y="161"/>
                      </a:lnTo>
                      <a:lnTo>
                        <a:pt x="8" y="157"/>
                      </a:lnTo>
                      <a:lnTo>
                        <a:pt x="5" y="152"/>
                      </a:lnTo>
                      <a:lnTo>
                        <a:pt x="3" y="146"/>
                      </a:lnTo>
                      <a:lnTo>
                        <a:pt x="0" y="139"/>
                      </a:lnTo>
                      <a:lnTo>
                        <a:pt x="0" y="131"/>
                      </a:lnTo>
                      <a:lnTo>
                        <a:pt x="0" y="123"/>
                      </a:lnTo>
                      <a:lnTo>
                        <a:pt x="1" y="113"/>
                      </a:lnTo>
                      <a:lnTo>
                        <a:pt x="4" y="104"/>
                      </a:lnTo>
                      <a:lnTo>
                        <a:pt x="7" y="94"/>
                      </a:lnTo>
                      <a:lnTo>
                        <a:pt x="11" y="85"/>
                      </a:lnTo>
                      <a:lnTo>
                        <a:pt x="16" y="74"/>
                      </a:lnTo>
                      <a:lnTo>
                        <a:pt x="23" y="64"/>
                      </a:lnTo>
                      <a:lnTo>
                        <a:pt x="30" y="55"/>
                      </a:lnTo>
                      <a:lnTo>
                        <a:pt x="37" y="45"/>
                      </a:lnTo>
                      <a:lnTo>
                        <a:pt x="46" y="37"/>
                      </a:lnTo>
                      <a:lnTo>
                        <a:pt x="56" y="29"/>
                      </a:lnTo>
                      <a:lnTo>
                        <a:pt x="67" y="22"/>
                      </a:lnTo>
                      <a:lnTo>
                        <a:pt x="80" y="14"/>
                      </a:lnTo>
                      <a:lnTo>
                        <a:pt x="92" y="10"/>
                      </a:lnTo>
                      <a:lnTo>
                        <a:pt x="106" y="5"/>
                      </a:lnTo>
                      <a:lnTo>
                        <a:pt x="121" y="3"/>
                      </a:lnTo>
                      <a:lnTo>
                        <a:pt x="137" y="0"/>
                      </a:lnTo>
                      <a:lnTo>
                        <a:pt x="153" y="0"/>
                      </a:lnTo>
                      <a:lnTo>
                        <a:pt x="171" y="3"/>
                      </a:lnTo>
                      <a:lnTo>
                        <a:pt x="190" y="6"/>
                      </a:lnTo>
                      <a:lnTo>
                        <a:pt x="209" y="12"/>
                      </a:lnTo>
                      <a:lnTo>
                        <a:pt x="231" y="19"/>
                      </a:lnTo>
                      <a:lnTo>
                        <a:pt x="252" y="29"/>
                      </a:lnTo>
                      <a:lnTo>
                        <a:pt x="275" y="41"/>
                      </a:lnTo>
                      <a:lnTo>
                        <a:pt x="298" y="56"/>
                      </a:lnTo>
                      <a:close/>
                    </a:path>
                  </a:pathLst>
                </a:custGeom>
                <a:solidFill>
                  <a:srgbClr val="FCAE6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54" name="Freeform 33">
                  <a:extLst>
                    <a:ext uri="{FF2B5EF4-FFF2-40B4-BE49-F238E27FC236}">
                      <a16:creationId xmlns:a16="http://schemas.microsoft.com/office/drawing/2014/main" id="{1A53C1EC-9877-4BAC-81CC-872D2A7E9E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8992" y="4854581"/>
                  <a:ext cx="223841" cy="260350"/>
                </a:xfrm>
                <a:custGeom>
                  <a:avLst/>
                  <a:gdLst>
                    <a:gd name="T0" fmla="*/ 111 w 425"/>
                    <a:gd name="T1" fmla="*/ 25 h 493"/>
                    <a:gd name="T2" fmla="*/ 86 w 425"/>
                    <a:gd name="T3" fmla="*/ 43 h 493"/>
                    <a:gd name="T4" fmla="*/ 65 w 425"/>
                    <a:gd name="T5" fmla="*/ 64 h 493"/>
                    <a:gd name="T6" fmla="*/ 46 w 425"/>
                    <a:gd name="T7" fmla="*/ 89 h 493"/>
                    <a:gd name="T8" fmla="*/ 31 w 425"/>
                    <a:gd name="T9" fmla="*/ 118 h 493"/>
                    <a:gd name="T10" fmla="*/ 17 w 425"/>
                    <a:gd name="T11" fmla="*/ 147 h 493"/>
                    <a:gd name="T12" fmla="*/ 8 w 425"/>
                    <a:gd name="T13" fmla="*/ 181 h 493"/>
                    <a:gd name="T14" fmla="*/ 2 w 425"/>
                    <a:gd name="T15" fmla="*/ 214 h 493"/>
                    <a:gd name="T16" fmla="*/ 0 w 425"/>
                    <a:gd name="T17" fmla="*/ 249 h 493"/>
                    <a:gd name="T18" fmla="*/ 2 w 425"/>
                    <a:gd name="T19" fmla="*/ 285 h 493"/>
                    <a:gd name="T20" fmla="*/ 7 w 425"/>
                    <a:gd name="T21" fmla="*/ 321 h 493"/>
                    <a:gd name="T22" fmla="*/ 16 w 425"/>
                    <a:gd name="T23" fmla="*/ 355 h 493"/>
                    <a:gd name="T24" fmla="*/ 29 w 425"/>
                    <a:gd name="T25" fmla="*/ 390 h 493"/>
                    <a:gd name="T26" fmla="*/ 46 w 425"/>
                    <a:gd name="T27" fmla="*/ 422 h 493"/>
                    <a:gd name="T28" fmla="*/ 67 w 425"/>
                    <a:gd name="T29" fmla="*/ 453 h 493"/>
                    <a:gd name="T30" fmla="*/ 93 w 425"/>
                    <a:gd name="T31" fmla="*/ 481 h 493"/>
                    <a:gd name="T32" fmla="*/ 103 w 425"/>
                    <a:gd name="T33" fmla="*/ 486 h 493"/>
                    <a:gd name="T34" fmla="*/ 96 w 425"/>
                    <a:gd name="T35" fmla="*/ 470 h 493"/>
                    <a:gd name="T36" fmla="*/ 90 w 425"/>
                    <a:gd name="T37" fmla="*/ 455 h 493"/>
                    <a:gd name="T38" fmla="*/ 88 w 425"/>
                    <a:gd name="T39" fmla="*/ 437 h 493"/>
                    <a:gd name="T40" fmla="*/ 88 w 425"/>
                    <a:gd name="T41" fmla="*/ 409 h 493"/>
                    <a:gd name="T42" fmla="*/ 97 w 425"/>
                    <a:gd name="T43" fmla="*/ 362 h 493"/>
                    <a:gd name="T44" fmla="*/ 110 w 425"/>
                    <a:gd name="T45" fmla="*/ 340 h 493"/>
                    <a:gd name="T46" fmla="*/ 124 w 425"/>
                    <a:gd name="T47" fmla="*/ 355 h 493"/>
                    <a:gd name="T48" fmla="*/ 136 w 425"/>
                    <a:gd name="T49" fmla="*/ 361 h 493"/>
                    <a:gd name="T50" fmla="*/ 142 w 425"/>
                    <a:gd name="T51" fmla="*/ 358 h 493"/>
                    <a:gd name="T52" fmla="*/ 148 w 425"/>
                    <a:gd name="T53" fmla="*/ 346 h 493"/>
                    <a:gd name="T54" fmla="*/ 152 w 425"/>
                    <a:gd name="T55" fmla="*/ 324 h 493"/>
                    <a:gd name="T56" fmla="*/ 153 w 425"/>
                    <a:gd name="T57" fmla="*/ 292 h 493"/>
                    <a:gd name="T58" fmla="*/ 156 w 425"/>
                    <a:gd name="T59" fmla="*/ 264 h 493"/>
                    <a:gd name="T60" fmla="*/ 162 w 425"/>
                    <a:gd name="T61" fmla="*/ 239 h 493"/>
                    <a:gd name="T62" fmla="*/ 171 w 425"/>
                    <a:gd name="T63" fmla="*/ 217 h 493"/>
                    <a:gd name="T64" fmla="*/ 183 w 425"/>
                    <a:gd name="T65" fmla="*/ 200 h 493"/>
                    <a:gd name="T66" fmla="*/ 196 w 425"/>
                    <a:gd name="T67" fmla="*/ 185 h 493"/>
                    <a:gd name="T68" fmla="*/ 211 w 425"/>
                    <a:gd name="T69" fmla="*/ 173 h 493"/>
                    <a:gd name="T70" fmla="*/ 228 w 425"/>
                    <a:gd name="T71" fmla="*/ 165 h 493"/>
                    <a:gd name="T72" fmla="*/ 247 w 425"/>
                    <a:gd name="T73" fmla="*/ 159 h 493"/>
                    <a:gd name="T74" fmla="*/ 267 w 425"/>
                    <a:gd name="T75" fmla="*/ 156 h 493"/>
                    <a:gd name="T76" fmla="*/ 300 w 425"/>
                    <a:gd name="T77" fmla="*/ 156 h 493"/>
                    <a:gd name="T78" fmla="*/ 349 w 425"/>
                    <a:gd name="T79" fmla="*/ 162 h 493"/>
                    <a:gd name="T80" fmla="*/ 399 w 425"/>
                    <a:gd name="T81" fmla="*/ 176 h 493"/>
                    <a:gd name="T82" fmla="*/ 425 w 425"/>
                    <a:gd name="T83" fmla="*/ 171 h 493"/>
                    <a:gd name="T84" fmla="*/ 423 w 425"/>
                    <a:gd name="T85" fmla="*/ 145 h 493"/>
                    <a:gd name="T86" fmla="*/ 414 w 425"/>
                    <a:gd name="T87" fmla="*/ 121 h 493"/>
                    <a:gd name="T88" fmla="*/ 404 w 425"/>
                    <a:gd name="T89" fmla="*/ 99 h 493"/>
                    <a:gd name="T90" fmla="*/ 389 w 425"/>
                    <a:gd name="T91" fmla="*/ 78 h 493"/>
                    <a:gd name="T92" fmla="*/ 373 w 425"/>
                    <a:gd name="T93" fmla="*/ 61 h 493"/>
                    <a:gd name="T94" fmla="*/ 354 w 425"/>
                    <a:gd name="T95" fmla="*/ 45 h 493"/>
                    <a:gd name="T96" fmla="*/ 332 w 425"/>
                    <a:gd name="T97" fmla="*/ 31 h 493"/>
                    <a:gd name="T98" fmla="*/ 309 w 425"/>
                    <a:gd name="T99" fmla="*/ 20 h 493"/>
                    <a:gd name="T100" fmla="*/ 285 w 425"/>
                    <a:gd name="T101" fmla="*/ 12 h 493"/>
                    <a:gd name="T102" fmla="*/ 260 w 425"/>
                    <a:gd name="T103" fmla="*/ 5 h 493"/>
                    <a:gd name="T104" fmla="*/ 235 w 425"/>
                    <a:gd name="T105" fmla="*/ 1 h 493"/>
                    <a:gd name="T106" fmla="*/ 209 w 425"/>
                    <a:gd name="T107" fmla="*/ 0 h 493"/>
                    <a:gd name="T108" fmla="*/ 184 w 425"/>
                    <a:gd name="T109" fmla="*/ 1 h 493"/>
                    <a:gd name="T110" fmla="*/ 159 w 425"/>
                    <a:gd name="T111" fmla="*/ 6 h 493"/>
                    <a:gd name="T112" fmla="*/ 136 w 425"/>
                    <a:gd name="T113" fmla="*/ 13 h 4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425" h="493">
                      <a:moveTo>
                        <a:pt x="124" y="18"/>
                      </a:moveTo>
                      <a:lnTo>
                        <a:pt x="111" y="25"/>
                      </a:lnTo>
                      <a:lnTo>
                        <a:pt x="98" y="33"/>
                      </a:lnTo>
                      <a:lnTo>
                        <a:pt x="86" y="43"/>
                      </a:lnTo>
                      <a:lnTo>
                        <a:pt x="76" y="53"/>
                      </a:lnTo>
                      <a:lnTo>
                        <a:pt x="65" y="64"/>
                      </a:lnTo>
                      <a:lnTo>
                        <a:pt x="54" y="76"/>
                      </a:lnTo>
                      <a:lnTo>
                        <a:pt x="46" y="89"/>
                      </a:lnTo>
                      <a:lnTo>
                        <a:pt x="38" y="103"/>
                      </a:lnTo>
                      <a:lnTo>
                        <a:pt x="31" y="118"/>
                      </a:lnTo>
                      <a:lnTo>
                        <a:pt x="23" y="132"/>
                      </a:lnTo>
                      <a:lnTo>
                        <a:pt x="17" y="147"/>
                      </a:lnTo>
                      <a:lnTo>
                        <a:pt x="13" y="164"/>
                      </a:lnTo>
                      <a:lnTo>
                        <a:pt x="8" y="181"/>
                      </a:lnTo>
                      <a:lnTo>
                        <a:pt x="4" y="197"/>
                      </a:lnTo>
                      <a:lnTo>
                        <a:pt x="2" y="214"/>
                      </a:lnTo>
                      <a:lnTo>
                        <a:pt x="1" y="232"/>
                      </a:lnTo>
                      <a:lnTo>
                        <a:pt x="0" y="249"/>
                      </a:lnTo>
                      <a:lnTo>
                        <a:pt x="1" y="267"/>
                      </a:lnTo>
                      <a:lnTo>
                        <a:pt x="2" y="285"/>
                      </a:lnTo>
                      <a:lnTo>
                        <a:pt x="3" y="303"/>
                      </a:lnTo>
                      <a:lnTo>
                        <a:pt x="7" y="321"/>
                      </a:lnTo>
                      <a:lnTo>
                        <a:pt x="10" y="339"/>
                      </a:lnTo>
                      <a:lnTo>
                        <a:pt x="16" y="355"/>
                      </a:lnTo>
                      <a:lnTo>
                        <a:pt x="22" y="373"/>
                      </a:lnTo>
                      <a:lnTo>
                        <a:pt x="29" y="390"/>
                      </a:lnTo>
                      <a:lnTo>
                        <a:pt x="36" y="406"/>
                      </a:lnTo>
                      <a:lnTo>
                        <a:pt x="46" y="422"/>
                      </a:lnTo>
                      <a:lnTo>
                        <a:pt x="57" y="437"/>
                      </a:lnTo>
                      <a:lnTo>
                        <a:pt x="67" y="453"/>
                      </a:lnTo>
                      <a:lnTo>
                        <a:pt x="80" y="467"/>
                      </a:lnTo>
                      <a:lnTo>
                        <a:pt x="93" y="481"/>
                      </a:lnTo>
                      <a:lnTo>
                        <a:pt x="108" y="493"/>
                      </a:lnTo>
                      <a:lnTo>
                        <a:pt x="103" y="486"/>
                      </a:lnTo>
                      <a:lnTo>
                        <a:pt x="99" y="479"/>
                      </a:lnTo>
                      <a:lnTo>
                        <a:pt x="96" y="470"/>
                      </a:lnTo>
                      <a:lnTo>
                        <a:pt x="92" y="463"/>
                      </a:lnTo>
                      <a:lnTo>
                        <a:pt x="90" y="455"/>
                      </a:lnTo>
                      <a:lnTo>
                        <a:pt x="89" y="447"/>
                      </a:lnTo>
                      <a:lnTo>
                        <a:pt x="88" y="437"/>
                      </a:lnTo>
                      <a:lnTo>
                        <a:pt x="86" y="428"/>
                      </a:lnTo>
                      <a:lnTo>
                        <a:pt x="88" y="409"/>
                      </a:lnTo>
                      <a:lnTo>
                        <a:pt x="91" y="386"/>
                      </a:lnTo>
                      <a:lnTo>
                        <a:pt x="97" y="362"/>
                      </a:lnTo>
                      <a:lnTo>
                        <a:pt x="105" y="335"/>
                      </a:lnTo>
                      <a:lnTo>
                        <a:pt x="110" y="340"/>
                      </a:lnTo>
                      <a:lnTo>
                        <a:pt x="116" y="348"/>
                      </a:lnTo>
                      <a:lnTo>
                        <a:pt x="124" y="355"/>
                      </a:lnTo>
                      <a:lnTo>
                        <a:pt x="132" y="360"/>
                      </a:lnTo>
                      <a:lnTo>
                        <a:pt x="136" y="361"/>
                      </a:lnTo>
                      <a:lnTo>
                        <a:pt x="140" y="360"/>
                      </a:lnTo>
                      <a:lnTo>
                        <a:pt x="142" y="358"/>
                      </a:lnTo>
                      <a:lnTo>
                        <a:pt x="146" y="353"/>
                      </a:lnTo>
                      <a:lnTo>
                        <a:pt x="148" y="346"/>
                      </a:lnTo>
                      <a:lnTo>
                        <a:pt x="151" y="336"/>
                      </a:lnTo>
                      <a:lnTo>
                        <a:pt x="152" y="324"/>
                      </a:lnTo>
                      <a:lnTo>
                        <a:pt x="152" y="308"/>
                      </a:lnTo>
                      <a:lnTo>
                        <a:pt x="153" y="292"/>
                      </a:lnTo>
                      <a:lnTo>
                        <a:pt x="154" y="278"/>
                      </a:lnTo>
                      <a:lnTo>
                        <a:pt x="156" y="264"/>
                      </a:lnTo>
                      <a:lnTo>
                        <a:pt x="159" y="251"/>
                      </a:lnTo>
                      <a:lnTo>
                        <a:pt x="162" y="239"/>
                      </a:lnTo>
                      <a:lnTo>
                        <a:pt x="166" y="228"/>
                      </a:lnTo>
                      <a:lnTo>
                        <a:pt x="171" y="217"/>
                      </a:lnTo>
                      <a:lnTo>
                        <a:pt x="177" y="208"/>
                      </a:lnTo>
                      <a:lnTo>
                        <a:pt x="183" y="200"/>
                      </a:lnTo>
                      <a:lnTo>
                        <a:pt x="189" y="192"/>
                      </a:lnTo>
                      <a:lnTo>
                        <a:pt x="196" y="185"/>
                      </a:lnTo>
                      <a:lnTo>
                        <a:pt x="203" y="179"/>
                      </a:lnTo>
                      <a:lnTo>
                        <a:pt x="211" y="173"/>
                      </a:lnTo>
                      <a:lnTo>
                        <a:pt x="219" y="169"/>
                      </a:lnTo>
                      <a:lnTo>
                        <a:pt x="228" y="165"/>
                      </a:lnTo>
                      <a:lnTo>
                        <a:pt x="237" y="162"/>
                      </a:lnTo>
                      <a:lnTo>
                        <a:pt x="247" y="159"/>
                      </a:lnTo>
                      <a:lnTo>
                        <a:pt x="257" y="157"/>
                      </a:lnTo>
                      <a:lnTo>
                        <a:pt x="267" y="156"/>
                      </a:lnTo>
                      <a:lnTo>
                        <a:pt x="278" y="154"/>
                      </a:lnTo>
                      <a:lnTo>
                        <a:pt x="300" y="156"/>
                      </a:lnTo>
                      <a:lnTo>
                        <a:pt x="324" y="158"/>
                      </a:lnTo>
                      <a:lnTo>
                        <a:pt x="349" y="162"/>
                      </a:lnTo>
                      <a:lnTo>
                        <a:pt x="374" y="168"/>
                      </a:lnTo>
                      <a:lnTo>
                        <a:pt x="399" y="176"/>
                      </a:lnTo>
                      <a:lnTo>
                        <a:pt x="425" y="185"/>
                      </a:lnTo>
                      <a:lnTo>
                        <a:pt x="425" y="171"/>
                      </a:lnTo>
                      <a:lnTo>
                        <a:pt x="424" y="158"/>
                      </a:lnTo>
                      <a:lnTo>
                        <a:pt x="423" y="145"/>
                      </a:lnTo>
                      <a:lnTo>
                        <a:pt x="419" y="133"/>
                      </a:lnTo>
                      <a:lnTo>
                        <a:pt x="414" y="121"/>
                      </a:lnTo>
                      <a:lnTo>
                        <a:pt x="409" y="110"/>
                      </a:lnTo>
                      <a:lnTo>
                        <a:pt x="404" y="99"/>
                      </a:lnTo>
                      <a:lnTo>
                        <a:pt x="398" y="89"/>
                      </a:lnTo>
                      <a:lnTo>
                        <a:pt x="389" y="78"/>
                      </a:lnTo>
                      <a:lnTo>
                        <a:pt x="381" y="70"/>
                      </a:lnTo>
                      <a:lnTo>
                        <a:pt x="373" y="61"/>
                      </a:lnTo>
                      <a:lnTo>
                        <a:pt x="363" y="52"/>
                      </a:lnTo>
                      <a:lnTo>
                        <a:pt x="354" y="45"/>
                      </a:lnTo>
                      <a:lnTo>
                        <a:pt x="343" y="38"/>
                      </a:lnTo>
                      <a:lnTo>
                        <a:pt x="332" y="31"/>
                      </a:lnTo>
                      <a:lnTo>
                        <a:pt x="320" y="25"/>
                      </a:lnTo>
                      <a:lnTo>
                        <a:pt x="309" y="20"/>
                      </a:lnTo>
                      <a:lnTo>
                        <a:pt x="297" y="15"/>
                      </a:lnTo>
                      <a:lnTo>
                        <a:pt x="285" y="12"/>
                      </a:lnTo>
                      <a:lnTo>
                        <a:pt x="273" y="8"/>
                      </a:lnTo>
                      <a:lnTo>
                        <a:pt x="260" y="5"/>
                      </a:lnTo>
                      <a:lnTo>
                        <a:pt x="247" y="2"/>
                      </a:lnTo>
                      <a:lnTo>
                        <a:pt x="235" y="1"/>
                      </a:lnTo>
                      <a:lnTo>
                        <a:pt x="222" y="0"/>
                      </a:lnTo>
                      <a:lnTo>
                        <a:pt x="209" y="0"/>
                      </a:lnTo>
                      <a:lnTo>
                        <a:pt x="196" y="0"/>
                      </a:lnTo>
                      <a:lnTo>
                        <a:pt x="184" y="1"/>
                      </a:lnTo>
                      <a:lnTo>
                        <a:pt x="172" y="4"/>
                      </a:lnTo>
                      <a:lnTo>
                        <a:pt x="159" y="6"/>
                      </a:lnTo>
                      <a:lnTo>
                        <a:pt x="147" y="10"/>
                      </a:lnTo>
                      <a:lnTo>
                        <a:pt x="136" y="13"/>
                      </a:lnTo>
                      <a:lnTo>
                        <a:pt x="124" y="18"/>
                      </a:lnTo>
                      <a:close/>
                    </a:path>
                  </a:pathLst>
                </a:custGeom>
                <a:solidFill>
                  <a:srgbClr val="FCAE6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55" name="Freeform 34">
                  <a:extLst>
                    <a:ext uri="{FF2B5EF4-FFF2-40B4-BE49-F238E27FC236}">
                      <a16:creationId xmlns:a16="http://schemas.microsoft.com/office/drawing/2014/main" id="{18154E1A-3AEC-4265-8BB4-D1DFD002AD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9630" y="4976819"/>
                  <a:ext cx="44451" cy="77788"/>
                </a:xfrm>
                <a:custGeom>
                  <a:avLst/>
                  <a:gdLst>
                    <a:gd name="T0" fmla="*/ 38 w 82"/>
                    <a:gd name="T1" fmla="*/ 0 h 146"/>
                    <a:gd name="T2" fmla="*/ 43 w 82"/>
                    <a:gd name="T3" fmla="*/ 0 h 146"/>
                    <a:gd name="T4" fmla="*/ 47 w 82"/>
                    <a:gd name="T5" fmla="*/ 1 h 146"/>
                    <a:gd name="T6" fmla="*/ 51 w 82"/>
                    <a:gd name="T7" fmla="*/ 2 h 146"/>
                    <a:gd name="T8" fmla="*/ 55 w 82"/>
                    <a:gd name="T9" fmla="*/ 4 h 146"/>
                    <a:gd name="T10" fmla="*/ 62 w 82"/>
                    <a:gd name="T11" fmla="*/ 12 h 146"/>
                    <a:gd name="T12" fmla="*/ 68 w 82"/>
                    <a:gd name="T13" fmla="*/ 20 h 146"/>
                    <a:gd name="T14" fmla="*/ 74 w 82"/>
                    <a:gd name="T15" fmla="*/ 31 h 146"/>
                    <a:gd name="T16" fmla="*/ 77 w 82"/>
                    <a:gd name="T17" fmla="*/ 44 h 146"/>
                    <a:gd name="T18" fmla="*/ 80 w 82"/>
                    <a:gd name="T19" fmla="*/ 57 h 146"/>
                    <a:gd name="T20" fmla="*/ 82 w 82"/>
                    <a:gd name="T21" fmla="*/ 72 h 146"/>
                    <a:gd name="T22" fmla="*/ 81 w 82"/>
                    <a:gd name="T23" fmla="*/ 86 h 146"/>
                    <a:gd name="T24" fmla="*/ 80 w 82"/>
                    <a:gd name="T25" fmla="*/ 101 h 146"/>
                    <a:gd name="T26" fmla="*/ 76 w 82"/>
                    <a:gd name="T27" fmla="*/ 113 h 146"/>
                    <a:gd name="T28" fmla="*/ 71 w 82"/>
                    <a:gd name="T29" fmla="*/ 123 h 146"/>
                    <a:gd name="T30" fmla="*/ 66 w 82"/>
                    <a:gd name="T31" fmla="*/ 133 h 146"/>
                    <a:gd name="T32" fmla="*/ 58 w 82"/>
                    <a:gd name="T33" fmla="*/ 140 h 146"/>
                    <a:gd name="T34" fmla="*/ 55 w 82"/>
                    <a:gd name="T35" fmla="*/ 142 h 146"/>
                    <a:gd name="T36" fmla="*/ 51 w 82"/>
                    <a:gd name="T37" fmla="*/ 145 h 146"/>
                    <a:gd name="T38" fmla="*/ 48 w 82"/>
                    <a:gd name="T39" fmla="*/ 146 h 146"/>
                    <a:gd name="T40" fmla="*/ 43 w 82"/>
                    <a:gd name="T41" fmla="*/ 146 h 146"/>
                    <a:gd name="T42" fmla="*/ 39 w 82"/>
                    <a:gd name="T43" fmla="*/ 146 h 146"/>
                    <a:gd name="T44" fmla="*/ 35 w 82"/>
                    <a:gd name="T45" fmla="*/ 145 h 146"/>
                    <a:gd name="T46" fmla="*/ 31 w 82"/>
                    <a:gd name="T47" fmla="*/ 143 h 146"/>
                    <a:gd name="T48" fmla="*/ 26 w 82"/>
                    <a:gd name="T49" fmla="*/ 141 h 146"/>
                    <a:gd name="T50" fmla="*/ 19 w 82"/>
                    <a:gd name="T51" fmla="*/ 134 h 146"/>
                    <a:gd name="T52" fmla="*/ 13 w 82"/>
                    <a:gd name="T53" fmla="*/ 126 h 146"/>
                    <a:gd name="T54" fmla="*/ 9 w 82"/>
                    <a:gd name="T55" fmla="*/ 115 h 146"/>
                    <a:gd name="T56" fmla="*/ 4 w 82"/>
                    <a:gd name="T57" fmla="*/ 103 h 146"/>
                    <a:gd name="T58" fmla="*/ 1 w 82"/>
                    <a:gd name="T59" fmla="*/ 89 h 146"/>
                    <a:gd name="T60" fmla="*/ 0 w 82"/>
                    <a:gd name="T61" fmla="*/ 74 h 146"/>
                    <a:gd name="T62" fmla="*/ 0 w 82"/>
                    <a:gd name="T63" fmla="*/ 59 h 146"/>
                    <a:gd name="T64" fmla="*/ 3 w 82"/>
                    <a:gd name="T65" fmla="*/ 46 h 146"/>
                    <a:gd name="T66" fmla="*/ 6 w 82"/>
                    <a:gd name="T67" fmla="*/ 33 h 146"/>
                    <a:gd name="T68" fmla="*/ 10 w 82"/>
                    <a:gd name="T69" fmla="*/ 22 h 146"/>
                    <a:gd name="T70" fmla="*/ 16 w 82"/>
                    <a:gd name="T71" fmla="*/ 13 h 146"/>
                    <a:gd name="T72" fmla="*/ 23 w 82"/>
                    <a:gd name="T73" fmla="*/ 6 h 146"/>
                    <a:gd name="T74" fmla="*/ 26 w 82"/>
                    <a:gd name="T75" fmla="*/ 3 h 146"/>
                    <a:gd name="T76" fmla="*/ 30 w 82"/>
                    <a:gd name="T77" fmla="*/ 1 h 146"/>
                    <a:gd name="T78" fmla="*/ 35 w 82"/>
                    <a:gd name="T79" fmla="*/ 0 h 146"/>
                    <a:gd name="T80" fmla="*/ 38 w 82"/>
                    <a:gd name="T81" fmla="*/ 0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2" h="146">
                      <a:moveTo>
                        <a:pt x="38" y="0"/>
                      </a:moveTo>
                      <a:lnTo>
                        <a:pt x="43" y="0"/>
                      </a:lnTo>
                      <a:lnTo>
                        <a:pt x="47" y="1"/>
                      </a:lnTo>
                      <a:lnTo>
                        <a:pt x="51" y="2"/>
                      </a:lnTo>
                      <a:lnTo>
                        <a:pt x="55" y="4"/>
                      </a:lnTo>
                      <a:lnTo>
                        <a:pt x="62" y="12"/>
                      </a:lnTo>
                      <a:lnTo>
                        <a:pt x="68" y="20"/>
                      </a:lnTo>
                      <a:lnTo>
                        <a:pt x="74" y="31"/>
                      </a:lnTo>
                      <a:lnTo>
                        <a:pt x="77" y="44"/>
                      </a:lnTo>
                      <a:lnTo>
                        <a:pt x="80" y="57"/>
                      </a:lnTo>
                      <a:lnTo>
                        <a:pt x="82" y="72"/>
                      </a:lnTo>
                      <a:lnTo>
                        <a:pt x="81" y="86"/>
                      </a:lnTo>
                      <a:lnTo>
                        <a:pt x="80" y="101"/>
                      </a:lnTo>
                      <a:lnTo>
                        <a:pt x="76" y="113"/>
                      </a:lnTo>
                      <a:lnTo>
                        <a:pt x="71" y="123"/>
                      </a:lnTo>
                      <a:lnTo>
                        <a:pt x="66" y="133"/>
                      </a:lnTo>
                      <a:lnTo>
                        <a:pt x="58" y="140"/>
                      </a:lnTo>
                      <a:lnTo>
                        <a:pt x="55" y="142"/>
                      </a:lnTo>
                      <a:lnTo>
                        <a:pt x="51" y="145"/>
                      </a:lnTo>
                      <a:lnTo>
                        <a:pt x="48" y="146"/>
                      </a:lnTo>
                      <a:lnTo>
                        <a:pt x="43" y="146"/>
                      </a:lnTo>
                      <a:lnTo>
                        <a:pt x="39" y="146"/>
                      </a:lnTo>
                      <a:lnTo>
                        <a:pt x="35" y="145"/>
                      </a:lnTo>
                      <a:lnTo>
                        <a:pt x="31" y="143"/>
                      </a:lnTo>
                      <a:lnTo>
                        <a:pt x="26" y="141"/>
                      </a:lnTo>
                      <a:lnTo>
                        <a:pt x="19" y="134"/>
                      </a:lnTo>
                      <a:lnTo>
                        <a:pt x="13" y="126"/>
                      </a:lnTo>
                      <a:lnTo>
                        <a:pt x="9" y="115"/>
                      </a:lnTo>
                      <a:lnTo>
                        <a:pt x="4" y="103"/>
                      </a:lnTo>
                      <a:lnTo>
                        <a:pt x="1" y="89"/>
                      </a:lnTo>
                      <a:lnTo>
                        <a:pt x="0" y="74"/>
                      </a:lnTo>
                      <a:lnTo>
                        <a:pt x="0" y="59"/>
                      </a:lnTo>
                      <a:lnTo>
                        <a:pt x="3" y="46"/>
                      </a:lnTo>
                      <a:lnTo>
                        <a:pt x="6" y="33"/>
                      </a:lnTo>
                      <a:lnTo>
                        <a:pt x="10" y="22"/>
                      </a:lnTo>
                      <a:lnTo>
                        <a:pt x="16" y="13"/>
                      </a:lnTo>
                      <a:lnTo>
                        <a:pt x="23" y="6"/>
                      </a:lnTo>
                      <a:lnTo>
                        <a:pt x="26" y="3"/>
                      </a:lnTo>
                      <a:lnTo>
                        <a:pt x="30" y="1"/>
                      </a:lnTo>
                      <a:lnTo>
                        <a:pt x="35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F2CA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56" name="Freeform 35">
                  <a:extLst>
                    <a:ext uri="{FF2B5EF4-FFF2-40B4-BE49-F238E27FC236}">
                      <a16:creationId xmlns:a16="http://schemas.microsoft.com/office/drawing/2014/main" id="{7FADE83F-C4B2-49BA-8063-FABEC72C14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8596" y="5903920"/>
                  <a:ext cx="427044" cy="152400"/>
                </a:xfrm>
                <a:custGeom>
                  <a:avLst/>
                  <a:gdLst>
                    <a:gd name="T0" fmla="*/ 802 w 808"/>
                    <a:gd name="T1" fmla="*/ 41 h 288"/>
                    <a:gd name="T2" fmla="*/ 808 w 808"/>
                    <a:gd name="T3" fmla="*/ 215 h 288"/>
                    <a:gd name="T4" fmla="*/ 808 w 808"/>
                    <a:gd name="T5" fmla="*/ 223 h 288"/>
                    <a:gd name="T6" fmla="*/ 806 w 808"/>
                    <a:gd name="T7" fmla="*/ 231 h 288"/>
                    <a:gd name="T8" fmla="*/ 802 w 808"/>
                    <a:gd name="T9" fmla="*/ 239 h 288"/>
                    <a:gd name="T10" fmla="*/ 797 w 808"/>
                    <a:gd name="T11" fmla="*/ 245 h 288"/>
                    <a:gd name="T12" fmla="*/ 790 w 808"/>
                    <a:gd name="T13" fmla="*/ 251 h 288"/>
                    <a:gd name="T14" fmla="*/ 783 w 808"/>
                    <a:gd name="T15" fmla="*/ 256 h 288"/>
                    <a:gd name="T16" fmla="*/ 776 w 808"/>
                    <a:gd name="T17" fmla="*/ 258 h 288"/>
                    <a:gd name="T18" fmla="*/ 767 w 808"/>
                    <a:gd name="T19" fmla="*/ 260 h 288"/>
                    <a:gd name="T20" fmla="*/ 53 w 808"/>
                    <a:gd name="T21" fmla="*/ 288 h 288"/>
                    <a:gd name="T22" fmla="*/ 43 w 808"/>
                    <a:gd name="T23" fmla="*/ 287 h 288"/>
                    <a:gd name="T24" fmla="*/ 36 w 808"/>
                    <a:gd name="T25" fmla="*/ 285 h 288"/>
                    <a:gd name="T26" fmla="*/ 28 w 808"/>
                    <a:gd name="T27" fmla="*/ 281 h 288"/>
                    <a:gd name="T28" fmla="*/ 22 w 808"/>
                    <a:gd name="T29" fmla="*/ 276 h 288"/>
                    <a:gd name="T30" fmla="*/ 16 w 808"/>
                    <a:gd name="T31" fmla="*/ 270 h 288"/>
                    <a:gd name="T32" fmla="*/ 11 w 808"/>
                    <a:gd name="T33" fmla="*/ 263 h 288"/>
                    <a:gd name="T34" fmla="*/ 9 w 808"/>
                    <a:gd name="T35" fmla="*/ 255 h 288"/>
                    <a:gd name="T36" fmla="*/ 7 w 808"/>
                    <a:gd name="T37" fmla="*/ 247 h 288"/>
                    <a:gd name="T38" fmla="*/ 0 w 808"/>
                    <a:gd name="T39" fmla="*/ 73 h 288"/>
                    <a:gd name="T40" fmla="*/ 2 w 808"/>
                    <a:gd name="T41" fmla="*/ 64 h 288"/>
                    <a:gd name="T42" fmla="*/ 3 w 808"/>
                    <a:gd name="T43" fmla="*/ 55 h 288"/>
                    <a:gd name="T44" fmla="*/ 7 w 808"/>
                    <a:gd name="T45" fmla="*/ 48 h 288"/>
                    <a:gd name="T46" fmla="*/ 12 w 808"/>
                    <a:gd name="T47" fmla="*/ 41 h 288"/>
                    <a:gd name="T48" fmla="*/ 18 w 808"/>
                    <a:gd name="T49" fmla="*/ 36 h 288"/>
                    <a:gd name="T50" fmla="*/ 25 w 808"/>
                    <a:gd name="T51" fmla="*/ 32 h 288"/>
                    <a:gd name="T52" fmla="*/ 34 w 808"/>
                    <a:gd name="T53" fmla="*/ 29 h 288"/>
                    <a:gd name="T54" fmla="*/ 42 w 808"/>
                    <a:gd name="T55" fmla="*/ 28 h 288"/>
                    <a:gd name="T56" fmla="*/ 757 w 808"/>
                    <a:gd name="T57" fmla="*/ 0 h 288"/>
                    <a:gd name="T58" fmla="*/ 765 w 808"/>
                    <a:gd name="T59" fmla="*/ 0 h 288"/>
                    <a:gd name="T60" fmla="*/ 774 w 808"/>
                    <a:gd name="T61" fmla="*/ 2 h 288"/>
                    <a:gd name="T62" fmla="*/ 781 w 808"/>
                    <a:gd name="T63" fmla="*/ 5 h 288"/>
                    <a:gd name="T64" fmla="*/ 788 w 808"/>
                    <a:gd name="T65" fmla="*/ 11 h 288"/>
                    <a:gd name="T66" fmla="*/ 793 w 808"/>
                    <a:gd name="T67" fmla="*/ 17 h 288"/>
                    <a:gd name="T68" fmla="*/ 797 w 808"/>
                    <a:gd name="T69" fmla="*/ 24 h 288"/>
                    <a:gd name="T70" fmla="*/ 801 w 808"/>
                    <a:gd name="T71" fmla="*/ 33 h 288"/>
                    <a:gd name="T72" fmla="*/ 802 w 808"/>
                    <a:gd name="T73" fmla="*/ 41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808" h="288">
                      <a:moveTo>
                        <a:pt x="802" y="41"/>
                      </a:moveTo>
                      <a:lnTo>
                        <a:pt x="808" y="215"/>
                      </a:lnTo>
                      <a:lnTo>
                        <a:pt x="808" y="223"/>
                      </a:lnTo>
                      <a:lnTo>
                        <a:pt x="806" y="231"/>
                      </a:lnTo>
                      <a:lnTo>
                        <a:pt x="802" y="239"/>
                      </a:lnTo>
                      <a:lnTo>
                        <a:pt x="797" y="245"/>
                      </a:lnTo>
                      <a:lnTo>
                        <a:pt x="790" y="251"/>
                      </a:lnTo>
                      <a:lnTo>
                        <a:pt x="783" y="256"/>
                      </a:lnTo>
                      <a:lnTo>
                        <a:pt x="776" y="258"/>
                      </a:lnTo>
                      <a:lnTo>
                        <a:pt x="767" y="260"/>
                      </a:lnTo>
                      <a:lnTo>
                        <a:pt x="53" y="288"/>
                      </a:lnTo>
                      <a:lnTo>
                        <a:pt x="43" y="287"/>
                      </a:lnTo>
                      <a:lnTo>
                        <a:pt x="36" y="285"/>
                      </a:lnTo>
                      <a:lnTo>
                        <a:pt x="28" y="281"/>
                      </a:lnTo>
                      <a:lnTo>
                        <a:pt x="22" y="276"/>
                      </a:lnTo>
                      <a:lnTo>
                        <a:pt x="16" y="270"/>
                      </a:lnTo>
                      <a:lnTo>
                        <a:pt x="11" y="263"/>
                      </a:lnTo>
                      <a:lnTo>
                        <a:pt x="9" y="255"/>
                      </a:lnTo>
                      <a:lnTo>
                        <a:pt x="7" y="247"/>
                      </a:lnTo>
                      <a:lnTo>
                        <a:pt x="0" y="73"/>
                      </a:lnTo>
                      <a:lnTo>
                        <a:pt x="2" y="64"/>
                      </a:lnTo>
                      <a:lnTo>
                        <a:pt x="3" y="55"/>
                      </a:lnTo>
                      <a:lnTo>
                        <a:pt x="7" y="48"/>
                      </a:lnTo>
                      <a:lnTo>
                        <a:pt x="12" y="41"/>
                      </a:lnTo>
                      <a:lnTo>
                        <a:pt x="18" y="36"/>
                      </a:lnTo>
                      <a:lnTo>
                        <a:pt x="25" y="32"/>
                      </a:lnTo>
                      <a:lnTo>
                        <a:pt x="34" y="29"/>
                      </a:lnTo>
                      <a:lnTo>
                        <a:pt x="42" y="28"/>
                      </a:lnTo>
                      <a:lnTo>
                        <a:pt x="757" y="0"/>
                      </a:lnTo>
                      <a:lnTo>
                        <a:pt x="765" y="0"/>
                      </a:lnTo>
                      <a:lnTo>
                        <a:pt x="774" y="2"/>
                      </a:lnTo>
                      <a:lnTo>
                        <a:pt x="781" y="5"/>
                      </a:lnTo>
                      <a:lnTo>
                        <a:pt x="788" y="11"/>
                      </a:lnTo>
                      <a:lnTo>
                        <a:pt x="793" y="17"/>
                      </a:lnTo>
                      <a:lnTo>
                        <a:pt x="797" y="24"/>
                      </a:lnTo>
                      <a:lnTo>
                        <a:pt x="801" y="33"/>
                      </a:lnTo>
                      <a:lnTo>
                        <a:pt x="802" y="41"/>
                      </a:lnTo>
                      <a:close/>
                    </a:path>
                  </a:pathLst>
                </a:custGeom>
                <a:solidFill>
                  <a:srgbClr val="4C61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57" name="Freeform 36">
                  <a:extLst>
                    <a:ext uri="{FF2B5EF4-FFF2-40B4-BE49-F238E27FC236}">
                      <a16:creationId xmlns:a16="http://schemas.microsoft.com/office/drawing/2014/main" id="{602E9C9B-82B0-44B3-9B0A-0BF0794766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05031" y="5973770"/>
                  <a:ext cx="196853" cy="422275"/>
                </a:xfrm>
                <a:custGeom>
                  <a:avLst/>
                  <a:gdLst>
                    <a:gd name="T0" fmla="*/ 165 w 372"/>
                    <a:gd name="T1" fmla="*/ 0 h 797"/>
                    <a:gd name="T2" fmla="*/ 336 w 372"/>
                    <a:gd name="T3" fmla="*/ 29 h 797"/>
                    <a:gd name="T4" fmla="*/ 344 w 372"/>
                    <a:gd name="T5" fmla="*/ 32 h 797"/>
                    <a:gd name="T6" fmla="*/ 351 w 372"/>
                    <a:gd name="T7" fmla="*/ 35 h 797"/>
                    <a:gd name="T8" fmla="*/ 359 w 372"/>
                    <a:gd name="T9" fmla="*/ 41 h 797"/>
                    <a:gd name="T10" fmla="*/ 363 w 372"/>
                    <a:gd name="T11" fmla="*/ 47 h 797"/>
                    <a:gd name="T12" fmla="*/ 368 w 372"/>
                    <a:gd name="T13" fmla="*/ 54 h 797"/>
                    <a:gd name="T14" fmla="*/ 370 w 372"/>
                    <a:gd name="T15" fmla="*/ 63 h 797"/>
                    <a:gd name="T16" fmla="*/ 372 w 372"/>
                    <a:gd name="T17" fmla="*/ 71 h 797"/>
                    <a:gd name="T18" fmla="*/ 370 w 372"/>
                    <a:gd name="T19" fmla="*/ 79 h 797"/>
                    <a:gd name="T20" fmla="*/ 258 w 372"/>
                    <a:gd name="T21" fmla="*/ 761 h 797"/>
                    <a:gd name="T22" fmla="*/ 255 w 372"/>
                    <a:gd name="T23" fmla="*/ 770 h 797"/>
                    <a:gd name="T24" fmla="*/ 252 w 372"/>
                    <a:gd name="T25" fmla="*/ 777 h 797"/>
                    <a:gd name="T26" fmla="*/ 246 w 372"/>
                    <a:gd name="T27" fmla="*/ 784 h 797"/>
                    <a:gd name="T28" fmla="*/ 240 w 372"/>
                    <a:gd name="T29" fmla="*/ 789 h 797"/>
                    <a:gd name="T30" fmla="*/ 233 w 372"/>
                    <a:gd name="T31" fmla="*/ 793 h 797"/>
                    <a:gd name="T32" fmla="*/ 224 w 372"/>
                    <a:gd name="T33" fmla="*/ 796 h 797"/>
                    <a:gd name="T34" fmla="*/ 216 w 372"/>
                    <a:gd name="T35" fmla="*/ 797 h 797"/>
                    <a:gd name="T36" fmla="*/ 206 w 372"/>
                    <a:gd name="T37" fmla="*/ 797 h 797"/>
                    <a:gd name="T38" fmla="*/ 35 w 372"/>
                    <a:gd name="T39" fmla="*/ 767 h 797"/>
                    <a:gd name="T40" fmla="*/ 27 w 372"/>
                    <a:gd name="T41" fmla="*/ 765 h 797"/>
                    <a:gd name="T42" fmla="*/ 20 w 372"/>
                    <a:gd name="T43" fmla="*/ 760 h 797"/>
                    <a:gd name="T44" fmla="*/ 13 w 372"/>
                    <a:gd name="T45" fmla="*/ 755 h 797"/>
                    <a:gd name="T46" fmla="*/ 8 w 372"/>
                    <a:gd name="T47" fmla="*/ 749 h 797"/>
                    <a:gd name="T48" fmla="*/ 3 w 372"/>
                    <a:gd name="T49" fmla="*/ 742 h 797"/>
                    <a:gd name="T50" fmla="*/ 1 w 372"/>
                    <a:gd name="T51" fmla="*/ 734 h 797"/>
                    <a:gd name="T52" fmla="*/ 0 w 372"/>
                    <a:gd name="T53" fmla="*/ 726 h 797"/>
                    <a:gd name="T54" fmla="*/ 1 w 372"/>
                    <a:gd name="T55" fmla="*/ 716 h 797"/>
                    <a:gd name="T56" fmla="*/ 114 w 372"/>
                    <a:gd name="T57" fmla="*/ 35 h 797"/>
                    <a:gd name="T58" fmla="*/ 116 w 372"/>
                    <a:gd name="T59" fmla="*/ 27 h 797"/>
                    <a:gd name="T60" fmla="*/ 121 w 372"/>
                    <a:gd name="T61" fmla="*/ 19 h 797"/>
                    <a:gd name="T62" fmla="*/ 126 w 372"/>
                    <a:gd name="T63" fmla="*/ 13 h 797"/>
                    <a:gd name="T64" fmla="*/ 132 w 372"/>
                    <a:gd name="T65" fmla="*/ 7 h 797"/>
                    <a:gd name="T66" fmla="*/ 139 w 372"/>
                    <a:gd name="T67" fmla="*/ 3 h 797"/>
                    <a:gd name="T68" fmla="*/ 147 w 372"/>
                    <a:gd name="T69" fmla="*/ 1 h 797"/>
                    <a:gd name="T70" fmla="*/ 155 w 372"/>
                    <a:gd name="T71" fmla="*/ 0 h 797"/>
                    <a:gd name="T72" fmla="*/ 165 w 372"/>
                    <a:gd name="T73" fmla="*/ 0 h 7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72" h="797">
                      <a:moveTo>
                        <a:pt x="165" y="0"/>
                      </a:moveTo>
                      <a:lnTo>
                        <a:pt x="336" y="29"/>
                      </a:lnTo>
                      <a:lnTo>
                        <a:pt x="344" y="32"/>
                      </a:lnTo>
                      <a:lnTo>
                        <a:pt x="351" y="35"/>
                      </a:lnTo>
                      <a:lnTo>
                        <a:pt x="359" y="41"/>
                      </a:lnTo>
                      <a:lnTo>
                        <a:pt x="363" y="47"/>
                      </a:lnTo>
                      <a:lnTo>
                        <a:pt x="368" y="54"/>
                      </a:lnTo>
                      <a:lnTo>
                        <a:pt x="370" y="63"/>
                      </a:lnTo>
                      <a:lnTo>
                        <a:pt x="372" y="71"/>
                      </a:lnTo>
                      <a:lnTo>
                        <a:pt x="370" y="79"/>
                      </a:lnTo>
                      <a:lnTo>
                        <a:pt x="258" y="761"/>
                      </a:lnTo>
                      <a:lnTo>
                        <a:pt x="255" y="770"/>
                      </a:lnTo>
                      <a:lnTo>
                        <a:pt x="252" y="777"/>
                      </a:lnTo>
                      <a:lnTo>
                        <a:pt x="246" y="784"/>
                      </a:lnTo>
                      <a:lnTo>
                        <a:pt x="240" y="789"/>
                      </a:lnTo>
                      <a:lnTo>
                        <a:pt x="233" y="793"/>
                      </a:lnTo>
                      <a:lnTo>
                        <a:pt x="224" y="796"/>
                      </a:lnTo>
                      <a:lnTo>
                        <a:pt x="216" y="797"/>
                      </a:lnTo>
                      <a:lnTo>
                        <a:pt x="206" y="797"/>
                      </a:lnTo>
                      <a:lnTo>
                        <a:pt x="35" y="767"/>
                      </a:lnTo>
                      <a:lnTo>
                        <a:pt x="27" y="765"/>
                      </a:lnTo>
                      <a:lnTo>
                        <a:pt x="20" y="760"/>
                      </a:lnTo>
                      <a:lnTo>
                        <a:pt x="13" y="755"/>
                      </a:lnTo>
                      <a:lnTo>
                        <a:pt x="8" y="749"/>
                      </a:lnTo>
                      <a:lnTo>
                        <a:pt x="3" y="742"/>
                      </a:lnTo>
                      <a:lnTo>
                        <a:pt x="1" y="734"/>
                      </a:lnTo>
                      <a:lnTo>
                        <a:pt x="0" y="726"/>
                      </a:lnTo>
                      <a:lnTo>
                        <a:pt x="1" y="716"/>
                      </a:lnTo>
                      <a:lnTo>
                        <a:pt x="114" y="35"/>
                      </a:lnTo>
                      <a:lnTo>
                        <a:pt x="116" y="27"/>
                      </a:lnTo>
                      <a:lnTo>
                        <a:pt x="121" y="19"/>
                      </a:lnTo>
                      <a:lnTo>
                        <a:pt x="126" y="13"/>
                      </a:lnTo>
                      <a:lnTo>
                        <a:pt x="132" y="7"/>
                      </a:lnTo>
                      <a:lnTo>
                        <a:pt x="139" y="3"/>
                      </a:lnTo>
                      <a:lnTo>
                        <a:pt x="147" y="1"/>
                      </a:lnTo>
                      <a:lnTo>
                        <a:pt x="155" y="0"/>
                      </a:lnTo>
                      <a:lnTo>
                        <a:pt x="165" y="0"/>
                      </a:lnTo>
                      <a:close/>
                    </a:path>
                  </a:pathLst>
                </a:custGeom>
                <a:solidFill>
                  <a:srgbClr val="4C61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58" name="Freeform 37">
                  <a:extLst>
                    <a:ext uri="{FF2B5EF4-FFF2-40B4-BE49-F238E27FC236}">
                      <a16:creationId xmlns:a16="http://schemas.microsoft.com/office/drawing/2014/main" id="{F8907F13-C5E4-4692-9C4E-40264DBC5A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8453" y="5211769"/>
                  <a:ext cx="452445" cy="465138"/>
                </a:xfrm>
                <a:custGeom>
                  <a:avLst/>
                  <a:gdLst>
                    <a:gd name="T0" fmla="*/ 133 w 854"/>
                    <a:gd name="T1" fmla="*/ 382 h 879"/>
                    <a:gd name="T2" fmla="*/ 61 w 854"/>
                    <a:gd name="T3" fmla="*/ 318 h 879"/>
                    <a:gd name="T4" fmla="*/ 56 w 854"/>
                    <a:gd name="T5" fmla="*/ 307 h 879"/>
                    <a:gd name="T6" fmla="*/ 55 w 854"/>
                    <a:gd name="T7" fmla="*/ 295 h 879"/>
                    <a:gd name="T8" fmla="*/ 58 w 854"/>
                    <a:gd name="T9" fmla="*/ 283 h 879"/>
                    <a:gd name="T10" fmla="*/ 209 w 854"/>
                    <a:gd name="T11" fmla="*/ 112 h 879"/>
                    <a:gd name="T12" fmla="*/ 117 w 854"/>
                    <a:gd name="T13" fmla="*/ 275 h 879"/>
                    <a:gd name="T14" fmla="*/ 111 w 854"/>
                    <a:gd name="T15" fmla="*/ 286 h 879"/>
                    <a:gd name="T16" fmla="*/ 108 w 854"/>
                    <a:gd name="T17" fmla="*/ 298 h 879"/>
                    <a:gd name="T18" fmla="*/ 112 w 854"/>
                    <a:gd name="T19" fmla="*/ 308 h 879"/>
                    <a:gd name="T20" fmla="*/ 119 w 854"/>
                    <a:gd name="T21" fmla="*/ 319 h 879"/>
                    <a:gd name="T22" fmla="*/ 209 w 854"/>
                    <a:gd name="T23" fmla="*/ 297 h 879"/>
                    <a:gd name="T24" fmla="*/ 29 w 854"/>
                    <a:gd name="T25" fmla="*/ 627 h 879"/>
                    <a:gd name="T26" fmla="*/ 17 w 854"/>
                    <a:gd name="T27" fmla="*/ 615 h 879"/>
                    <a:gd name="T28" fmla="*/ 9 w 854"/>
                    <a:gd name="T29" fmla="*/ 601 h 879"/>
                    <a:gd name="T30" fmla="*/ 4 w 854"/>
                    <a:gd name="T31" fmla="*/ 585 h 879"/>
                    <a:gd name="T32" fmla="*/ 0 w 854"/>
                    <a:gd name="T33" fmla="*/ 570 h 879"/>
                    <a:gd name="T34" fmla="*/ 1 w 854"/>
                    <a:gd name="T35" fmla="*/ 553 h 879"/>
                    <a:gd name="T36" fmla="*/ 5 w 854"/>
                    <a:gd name="T37" fmla="*/ 538 h 879"/>
                    <a:gd name="T38" fmla="*/ 12 w 854"/>
                    <a:gd name="T39" fmla="*/ 523 h 879"/>
                    <a:gd name="T40" fmla="*/ 22 w 854"/>
                    <a:gd name="T41" fmla="*/ 509 h 879"/>
                    <a:gd name="T42" fmla="*/ 224 w 854"/>
                    <a:gd name="T43" fmla="*/ 97 h 879"/>
                    <a:gd name="T44" fmla="*/ 233 w 854"/>
                    <a:gd name="T45" fmla="*/ 89 h 879"/>
                    <a:gd name="T46" fmla="*/ 245 w 854"/>
                    <a:gd name="T47" fmla="*/ 86 h 879"/>
                    <a:gd name="T48" fmla="*/ 257 w 854"/>
                    <a:gd name="T49" fmla="*/ 87 h 879"/>
                    <a:gd name="T50" fmla="*/ 268 w 854"/>
                    <a:gd name="T51" fmla="*/ 93 h 879"/>
                    <a:gd name="T52" fmla="*/ 447 w 854"/>
                    <a:gd name="T53" fmla="*/ 27 h 879"/>
                    <a:gd name="T54" fmla="*/ 460 w 854"/>
                    <a:gd name="T55" fmla="*/ 15 h 879"/>
                    <a:gd name="T56" fmla="*/ 473 w 854"/>
                    <a:gd name="T57" fmla="*/ 7 h 879"/>
                    <a:gd name="T58" fmla="*/ 489 w 854"/>
                    <a:gd name="T59" fmla="*/ 2 h 879"/>
                    <a:gd name="T60" fmla="*/ 504 w 854"/>
                    <a:gd name="T61" fmla="*/ 0 h 879"/>
                    <a:gd name="T62" fmla="*/ 521 w 854"/>
                    <a:gd name="T63" fmla="*/ 0 h 879"/>
                    <a:gd name="T64" fmla="*/ 536 w 854"/>
                    <a:gd name="T65" fmla="*/ 3 h 879"/>
                    <a:gd name="T66" fmla="*/ 551 w 854"/>
                    <a:gd name="T67" fmla="*/ 10 h 879"/>
                    <a:gd name="T68" fmla="*/ 565 w 854"/>
                    <a:gd name="T69" fmla="*/ 20 h 879"/>
                    <a:gd name="T70" fmla="*/ 833 w 854"/>
                    <a:gd name="T71" fmla="*/ 257 h 879"/>
                    <a:gd name="T72" fmla="*/ 843 w 854"/>
                    <a:gd name="T73" fmla="*/ 270 h 879"/>
                    <a:gd name="T74" fmla="*/ 850 w 854"/>
                    <a:gd name="T75" fmla="*/ 285 h 879"/>
                    <a:gd name="T76" fmla="*/ 853 w 854"/>
                    <a:gd name="T77" fmla="*/ 300 h 879"/>
                    <a:gd name="T78" fmla="*/ 854 w 854"/>
                    <a:gd name="T79" fmla="*/ 317 h 879"/>
                    <a:gd name="T80" fmla="*/ 853 w 854"/>
                    <a:gd name="T81" fmla="*/ 332 h 879"/>
                    <a:gd name="T82" fmla="*/ 847 w 854"/>
                    <a:gd name="T83" fmla="*/ 348 h 879"/>
                    <a:gd name="T84" fmla="*/ 839 w 854"/>
                    <a:gd name="T85" fmla="*/ 362 h 879"/>
                    <a:gd name="T86" fmla="*/ 408 w 854"/>
                    <a:gd name="T87" fmla="*/ 851 h 879"/>
                    <a:gd name="T88" fmla="*/ 396 w 854"/>
                    <a:gd name="T89" fmla="*/ 862 h 879"/>
                    <a:gd name="T90" fmla="*/ 382 w 854"/>
                    <a:gd name="T91" fmla="*/ 870 h 879"/>
                    <a:gd name="T92" fmla="*/ 366 w 854"/>
                    <a:gd name="T93" fmla="*/ 876 h 879"/>
                    <a:gd name="T94" fmla="*/ 351 w 854"/>
                    <a:gd name="T95" fmla="*/ 879 h 879"/>
                    <a:gd name="T96" fmla="*/ 335 w 854"/>
                    <a:gd name="T97" fmla="*/ 879 h 879"/>
                    <a:gd name="T98" fmla="*/ 319 w 854"/>
                    <a:gd name="T99" fmla="*/ 875 h 879"/>
                    <a:gd name="T100" fmla="*/ 304 w 854"/>
                    <a:gd name="T101" fmla="*/ 868 h 879"/>
                    <a:gd name="T102" fmla="*/ 290 w 854"/>
                    <a:gd name="T103" fmla="*/ 858 h 879"/>
                    <a:gd name="T104" fmla="*/ 209 w 854"/>
                    <a:gd name="T105" fmla="*/ 297 h 879"/>
                    <a:gd name="T106" fmla="*/ 270 w 854"/>
                    <a:gd name="T107" fmla="*/ 148 h 879"/>
                    <a:gd name="T108" fmla="*/ 259 w 854"/>
                    <a:gd name="T109" fmla="*/ 141 h 879"/>
                    <a:gd name="T110" fmla="*/ 247 w 854"/>
                    <a:gd name="T111" fmla="*/ 140 h 879"/>
                    <a:gd name="T112" fmla="*/ 237 w 854"/>
                    <a:gd name="T113" fmla="*/ 143 h 879"/>
                    <a:gd name="T114" fmla="*/ 227 w 854"/>
                    <a:gd name="T115" fmla="*/ 150 h 879"/>
                    <a:gd name="T116" fmla="*/ 209 w 854"/>
                    <a:gd name="T117" fmla="*/ 112 h 8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54" h="879">
                      <a:moveTo>
                        <a:pt x="22" y="509"/>
                      </a:moveTo>
                      <a:lnTo>
                        <a:pt x="133" y="382"/>
                      </a:lnTo>
                      <a:lnTo>
                        <a:pt x="66" y="323"/>
                      </a:lnTo>
                      <a:lnTo>
                        <a:pt x="61" y="318"/>
                      </a:lnTo>
                      <a:lnTo>
                        <a:pt x="58" y="312"/>
                      </a:lnTo>
                      <a:lnTo>
                        <a:pt x="56" y="307"/>
                      </a:lnTo>
                      <a:lnTo>
                        <a:pt x="55" y="301"/>
                      </a:lnTo>
                      <a:lnTo>
                        <a:pt x="55" y="295"/>
                      </a:lnTo>
                      <a:lnTo>
                        <a:pt x="56" y="289"/>
                      </a:lnTo>
                      <a:lnTo>
                        <a:pt x="58" y="283"/>
                      </a:lnTo>
                      <a:lnTo>
                        <a:pt x="63" y="279"/>
                      </a:lnTo>
                      <a:lnTo>
                        <a:pt x="209" y="112"/>
                      </a:lnTo>
                      <a:lnTo>
                        <a:pt x="209" y="169"/>
                      </a:lnTo>
                      <a:lnTo>
                        <a:pt x="117" y="275"/>
                      </a:lnTo>
                      <a:lnTo>
                        <a:pt x="113" y="280"/>
                      </a:lnTo>
                      <a:lnTo>
                        <a:pt x="111" y="286"/>
                      </a:lnTo>
                      <a:lnTo>
                        <a:pt x="108" y="292"/>
                      </a:lnTo>
                      <a:lnTo>
                        <a:pt x="108" y="298"/>
                      </a:lnTo>
                      <a:lnTo>
                        <a:pt x="110" y="304"/>
                      </a:lnTo>
                      <a:lnTo>
                        <a:pt x="112" y="308"/>
                      </a:lnTo>
                      <a:lnTo>
                        <a:pt x="114" y="314"/>
                      </a:lnTo>
                      <a:lnTo>
                        <a:pt x="119" y="319"/>
                      </a:lnTo>
                      <a:lnTo>
                        <a:pt x="158" y="354"/>
                      </a:lnTo>
                      <a:lnTo>
                        <a:pt x="209" y="297"/>
                      </a:lnTo>
                      <a:lnTo>
                        <a:pt x="209" y="786"/>
                      </a:lnTo>
                      <a:lnTo>
                        <a:pt x="29" y="627"/>
                      </a:lnTo>
                      <a:lnTo>
                        <a:pt x="23" y="621"/>
                      </a:lnTo>
                      <a:lnTo>
                        <a:pt x="17" y="615"/>
                      </a:lnTo>
                      <a:lnTo>
                        <a:pt x="12" y="608"/>
                      </a:lnTo>
                      <a:lnTo>
                        <a:pt x="9" y="601"/>
                      </a:lnTo>
                      <a:lnTo>
                        <a:pt x="6" y="594"/>
                      </a:lnTo>
                      <a:lnTo>
                        <a:pt x="4" y="585"/>
                      </a:lnTo>
                      <a:lnTo>
                        <a:pt x="1" y="578"/>
                      </a:lnTo>
                      <a:lnTo>
                        <a:pt x="0" y="570"/>
                      </a:lnTo>
                      <a:lnTo>
                        <a:pt x="0" y="561"/>
                      </a:lnTo>
                      <a:lnTo>
                        <a:pt x="1" y="553"/>
                      </a:lnTo>
                      <a:lnTo>
                        <a:pt x="3" y="546"/>
                      </a:lnTo>
                      <a:lnTo>
                        <a:pt x="5" y="538"/>
                      </a:lnTo>
                      <a:lnTo>
                        <a:pt x="7" y="531"/>
                      </a:lnTo>
                      <a:lnTo>
                        <a:pt x="12" y="523"/>
                      </a:lnTo>
                      <a:lnTo>
                        <a:pt x="16" y="516"/>
                      </a:lnTo>
                      <a:lnTo>
                        <a:pt x="22" y="509"/>
                      </a:lnTo>
                      <a:close/>
                      <a:moveTo>
                        <a:pt x="209" y="112"/>
                      </a:moveTo>
                      <a:lnTo>
                        <a:pt x="224" y="97"/>
                      </a:lnTo>
                      <a:lnTo>
                        <a:pt x="227" y="92"/>
                      </a:lnTo>
                      <a:lnTo>
                        <a:pt x="233" y="89"/>
                      </a:lnTo>
                      <a:lnTo>
                        <a:pt x="239" y="87"/>
                      </a:lnTo>
                      <a:lnTo>
                        <a:pt x="245" y="86"/>
                      </a:lnTo>
                      <a:lnTo>
                        <a:pt x="251" y="86"/>
                      </a:lnTo>
                      <a:lnTo>
                        <a:pt x="257" y="87"/>
                      </a:lnTo>
                      <a:lnTo>
                        <a:pt x="262" y="90"/>
                      </a:lnTo>
                      <a:lnTo>
                        <a:pt x="268" y="93"/>
                      </a:lnTo>
                      <a:lnTo>
                        <a:pt x="335" y="154"/>
                      </a:lnTo>
                      <a:lnTo>
                        <a:pt x="447" y="27"/>
                      </a:lnTo>
                      <a:lnTo>
                        <a:pt x="453" y="21"/>
                      </a:lnTo>
                      <a:lnTo>
                        <a:pt x="460" y="15"/>
                      </a:lnTo>
                      <a:lnTo>
                        <a:pt x="466" y="11"/>
                      </a:lnTo>
                      <a:lnTo>
                        <a:pt x="473" y="7"/>
                      </a:lnTo>
                      <a:lnTo>
                        <a:pt x="481" y="4"/>
                      </a:lnTo>
                      <a:lnTo>
                        <a:pt x="489" y="2"/>
                      </a:lnTo>
                      <a:lnTo>
                        <a:pt x="497" y="0"/>
                      </a:lnTo>
                      <a:lnTo>
                        <a:pt x="504" y="0"/>
                      </a:lnTo>
                      <a:lnTo>
                        <a:pt x="512" y="0"/>
                      </a:lnTo>
                      <a:lnTo>
                        <a:pt x="521" y="0"/>
                      </a:lnTo>
                      <a:lnTo>
                        <a:pt x="529" y="1"/>
                      </a:lnTo>
                      <a:lnTo>
                        <a:pt x="536" y="3"/>
                      </a:lnTo>
                      <a:lnTo>
                        <a:pt x="544" y="7"/>
                      </a:lnTo>
                      <a:lnTo>
                        <a:pt x="551" y="10"/>
                      </a:lnTo>
                      <a:lnTo>
                        <a:pt x="559" y="15"/>
                      </a:lnTo>
                      <a:lnTo>
                        <a:pt x="565" y="20"/>
                      </a:lnTo>
                      <a:lnTo>
                        <a:pt x="827" y="251"/>
                      </a:lnTo>
                      <a:lnTo>
                        <a:pt x="833" y="257"/>
                      </a:lnTo>
                      <a:lnTo>
                        <a:pt x="838" y="263"/>
                      </a:lnTo>
                      <a:lnTo>
                        <a:pt x="843" y="270"/>
                      </a:lnTo>
                      <a:lnTo>
                        <a:pt x="846" y="278"/>
                      </a:lnTo>
                      <a:lnTo>
                        <a:pt x="850" y="285"/>
                      </a:lnTo>
                      <a:lnTo>
                        <a:pt x="852" y="293"/>
                      </a:lnTo>
                      <a:lnTo>
                        <a:pt x="853" y="300"/>
                      </a:lnTo>
                      <a:lnTo>
                        <a:pt x="854" y="308"/>
                      </a:lnTo>
                      <a:lnTo>
                        <a:pt x="854" y="317"/>
                      </a:lnTo>
                      <a:lnTo>
                        <a:pt x="854" y="324"/>
                      </a:lnTo>
                      <a:lnTo>
                        <a:pt x="853" y="332"/>
                      </a:lnTo>
                      <a:lnTo>
                        <a:pt x="851" y="339"/>
                      </a:lnTo>
                      <a:lnTo>
                        <a:pt x="847" y="348"/>
                      </a:lnTo>
                      <a:lnTo>
                        <a:pt x="844" y="355"/>
                      </a:lnTo>
                      <a:lnTo>
                        <a:pt x="839" y="362"/>
                      </a:lnTo>
                      <a:lnTo>
                        <a:pt x="834" y="369"/>
                      </a:lnTo>
                      <a:lnTo>
                        <a:pt x="408" y="851"/>
                      </a:lnTo>
                      <a:lnTo>
                        <a:pt x="402" y="857"/>
                      </a:lnTo>
                      <a:lnTo>
                        <a:pt x="396" y="862"/>
                      </a:lnTo>
                      <a:lnTo>
                        <a:pt x="389" y="867"/>
                      </a:lnTo>
                      <a:lnTo>
                        <a:pt x="382" y="870"/>
                      </a:lnTo>
                      <a:lnTo>
                        <a:pt x="374" y="874"/>
                      </a:lnTo>
                      <a:lnTo>
                        <a:pt x="366" y="876"/>
                      </a:lnTo>
                      <a:lnTo>
                        <a:pt x="359" y="877"/>
                      </a:lnTo>
                      <a:lnTo>
                        <a:pt x="351" y="879"/>
                      </a:lnTo>
                      <a:lnTo>
                        <a:pt x="342" y="879"/>
                      </a:lnTo>
                      <a:lnTo>
                        <a:pt x="335" y="879"/>
                      </a:lnTo>
                      <a:lnTo>
                        <a:pt x="327" y="876"/>
                      </a:lnTo>
                      <a:lnTo>
                        <a:pt x="319" y="875"/>
                      </a:lnTo>
                      <a:lnTo>
                        <a:pt x="311" y="872"/>
                      </a:lnTo>
                      <a:lnTo>
                        <a:pt x="304" y="868"/>
                      </a:lnTo>
                      <a:lnTo>
                        <a:pt x="297" y="863"/>
                      </a:lnTo>
                      <a:lnTo>
                        <a:pt x="290" y="858"/>
                      </a:lnTo>
                      <a:lnTo>
                        <a:pt x="209" y="786"/>
                      </a:lnTo>
                      <a:lnTo>
                        <a:pt x="209" y="297"/>
                      </a:lnTo>
                      <a:lnTo>
                        <a:pt x="310" y="183"/>
                      </a:lnTo>
                      <a:lnTo>
                        <a:pt x="270" y="148"/>
                      </a:lnTo>
                      <a:lnTo>
                        <a:pt x="265" y="143"/>
                      </a:lnTo>
                      <a:lnTo>
                        <a:pt x="259" y="141"/>
                      </a:lnTo>
                      <a:lnTo>
                        <a:pt x="253" y="140"/>
                      </a:lnTo>
                      <a:lnTo>
                        <a:pt x="247" y="140"/>
                      </a:lnTo>
                      <a:lnTo>
                        <a:pt x="243" y="141"/>
                      </a:lnTo>
                      <a:lnTo>
                        <a:pt x="237" y="143"/>
                      </a:lnTo>
                      <a:lnTo>
                        <a:pt x="231" y="146"/>
                      </a:lnTo>
                      <a:lnTo>
                        <a:pt x="227" y="150"/>
                      </a:lnTo>
                      <a:lnTo>
                        <a:pt x="209" y="169"/>
                      </a:lnTo>
                      <a:lnTo>
                        <a:pt x="209" y="112"/>
                      </a:lnTo>
                      <a:close/>
                    </a:path>
                  </a:pathLst>
                </a:custGeom>
                <a:solidFill>
                  <a:srgbClr val="4081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59" name="Freeform 38">
                  <a:extLst>
                    <a:ext uri="{FF2B5EF4-FFF2-40B4-BE49-F238E27FC236}">
                      <a16:creationId xmlns:a16="http://schemas.microsoft.com/office/drawing/2014/main" id="{C020B944-540B-4BD8-8426-9FC84A5E1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2409" y="5362582"/>
                  <a:ext cx="103189" cy="88900"/>
                </a:xfrm>
                <a:custGeom>
                  <a:avLst/>
                  <a:gdLst>
                    <a:gd name="T0" fmla="*/ 0 w 196"/>
                    <a:gd name="T1" fmla="*/ 57 h 169"/>
                    <a:gd name="T2" fmla="*/ 42 w 196"/>
                    <a:gd name="T3" fmla="*/ 169 h 169"/>
                    <a:gd name="T4" fmla="*/ 196 w 196"/>
                    <a:gd name="T5" fmla="*/ 110 h 169"/>
                    <a:gd name="T6" fmla="*/ 156 w 196"/>
                    <a:gd name="T7" fmla="*/ 0 h 169"/>
                    <a:gd name="T8" fmla="*/ 0 w 196"/>
                    <a:gd name="T9" fmla="*/ 57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6" h="169">
                      <a:moveTo>
                        <a:pt x="0" y="57"/>
                      </a:moveTo>
                      <a:lnTo>
                        <a:pt x="42" y="169"/>
                      </a:lnTo>
                      <a:lnTo>
                        <a:pt x="196" y="110"/>
                      </a:lnTo>
                      <a:lnTo>
                        <a:pt x="156" y="0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F2CA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60" name="Freeform 39">
                  <a:extLst>
                    <a:ext uri="{FF2B5EF4-FFF2-40B4-BE49-F238E27FC236}">
                      <a16:creationId xmlns:a16="http://schemas.microsoft.com/office/drawing/2014/main" id="{2D3010FE-6661-4CDC-A835-FE238E36E9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4308" y="5372107"/>
                  <a:ext cx="122239" cy="106363"/>
                </a:xfrm>
                <a:custGeom>
                  <a:avLst/>
                  <a:gdLst>
                    <a:gd name="T0" fmla="*/ 231 w 231"/>
                    <a:gd name="T1" fmla="*/ 94 h 200"/>
                    <a:gd name="T2" fmla="*/ 170 w 231"/>
                    <a:gd name="T3" fmla="*/ 0 h 200"/>
                    <a:gd name="T4" fmla="*/ 98 w 231"/>
                    <a:gd name="T5" fmla="*/ 47 h 200"/>
                    <a:gd name="T6" fmla="*/ 0 w 231"/>
                    <a:gd name="T7" fmla="*/ 70 h 200"/>
                    <a:gd name="T8" fmla="*/ 4 w 231"/>
                    <a:gd name="T9" fmla="*/ 78 h 200"/>
                    <a:gd name="T10" fmla="*/ 8 w 231"/>
                    <a:gd name="T11" fmla="*/ 86 h 200"/>
                    <a:gd name="T12" fmla="*/ 14 w 231"/>
                    <a:gd name="T13" fmla="*/ 95 h 200"/>
                    <a:gd name="T14" fmla="*/ 22 w 231"/>
                    <a:gd name="T15" fmla="*/ 103 h 200"/>
                    <a:gd name="T16" fmla="*/ 35 w 231"/>
                    <a:gd name="T17" fmla="*/ 120 h 200"/>
                    <a:gd name="T18" fmla="*/ 47 w 231"/>
                    <a:gd name="T19" fmla="*/ 135 h 200"/>
                    <a:gd name="T20" fmla="*/ 51 w 231"/>
                    <a:gd name="T21" fmla="*/ 143 h 200"/>
                    <a:gd name="T22" fmla="*/ 56 w 231"/>
                    <a:gd name="T23" fmla="*/ 152 h 200"/>
                    <a:gd name="T24" fmla="*/ 58 w 231"/>
                    <a:gd name="T25" fmla="*/ 160 h 200"/>
                    <a:gd name="T26" fmla="*/ 60 w 231"/>
                    <a:gd name="T27" fmla="*/ 168 h 200"/>
                    <a:gd name="T28" fmla="*/ 58 w 231"/>
                    <a:gd name="T29" fmla="*/ 176 h 200"/>
                    <a:gd name="T30" fmla="*/ 55 w 231"/>
                    <a:gd name="T31" fmla="*/ 184 h 200"/>
                    <a:gd name="T32" fmla="*/ 50 w 231"/>
                    <a:gd name="T33" fmla="*/ 192 h 200"/>
                    <a:gd name="T34" fmla="*/ 42 w 231"/>
                    <a:gd name="T35" fmla="*/ 200 h 200"/>
                    <a:gd name="T36" fmla="*/ 231 w 231"/>
                    <a:gd name="T37" fmla="*/ 94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31" h="200">
                      <a:moveTo>
                        <a:pt x="231" y="94"/>
                      </a:moveTo>
                      <a:lnTo>
                        <a:pt x="170" y="0"/>
                      </a:lnTo>
                      <a:lnTo>
                        <a:pt x="98" y="47"/>
                      </a:lnTo>
                      <a:lnTo>
                        <a:pt x="0" y="70"/>
                      </a:lnTo>
                      <a:lnTo>
                        <a:pt x="4" y="78"/>
                      </a:lnTo>
                      <a:lnTo>
                        <a:pt x="8" y="86"/>
                      </a:lnTo>
                      <a:lnTo>
                        <a:pt x="14" y="95"/>
                      </a:lnTo>
                      <a:lnTo>
                        <a:pt x="22" y="103"/>
                      </a:lnTo>
                      <a:lnTo>
                        <a:pt x="35" y="120"/>
                      </a:lnTo>
                      <a:lnTo>
                        <a:pt x="47" y="135"/>
                      </a:lnTo>
                      <a:lnTo>
                        <a:pt x="51" y="143"/>
                      </a:lnTo>
                      <a:lnTo>
                        <a:pt x="56" y="152"/>
                      </a:lnTo>
                      <a:lnTo>
                        <a:pt x="58" y="160"/>
                      </a:lnTo>
                      <a:lnTo>
                        <a:pt x="60" y="168"/>
                      </a:lnTo>
                      <a:lnTo>
                        <a:pt x="58" y="176"/>
                      </a:lnTo>
                      <a:lnTo>
                        <a:pt x="55" y="184"/>
                      </a:lnTo>
                      <a:lnTo>
                        <a:pt x="50" y="192"/>
                      </a:lnTo>
                      <a:lnTo>
                        <a:pt x="42" y="200"/>
                      </a:lnTo>
                      <a:lnTo>
                        <a:pt x="231" y="94"/>
                      </a:lnTo>
                      <a:close/>
                    </a:path>
                  </a:pathLst>
                </a:custGeom>
                <a:solidFill>
                  <a:srgbClr val="F2CA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61" name="Freeform 40">
                  <a:extLst>
                    <a:ext uri="{FF2B5EF4-FFF2-40B4-BE49-F238E27FC236}">
                      <a16:creationId xmlns:a16="http://schemas.microsoft.com/office/drawing/2014/main" id="{28C9E606-AA7A-49BA-8728-10ECB019CC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3507" y="5380044"/>
                  <a:ext cx="165103" cy="106363"/>
                </a:xfrm>
                <a:custGeom>
                  <a:avLst/>
                  <a:gdLst>
                    <a:gd name="T0" fmla="*/ 225 w 311"/>
                    <a:gd name="T1" fmla="*/ 3 h 201"/>
                    <a:gd name="T2" fmla="*/ 236 w 311"/>
                    <a:gd name="T3" fmla="*/ 0 h 201"/>
                    <a:gd name="T4" fmla="*/ 244 w 311"/>
                    <a:gd name="T5" fmla="*/ 4 h 201"/>
                    <a:gd name="T6" fmla="*/ 253 w 311"/>
                    <a:gd name="T7" fmla="*/ 8 h 201"/>
                    <a:gd name="T8" fmla="*/ 258 w 311"/>
                    <a:gd name="T9" fmla="*/ 18 h 201"/>
                    <a:gd name="T10" fmla="*/ 258 w 311"/>
                    <a:gd name="T11" fmla="*/ 19 h 201"/>
                    <a:gd name="T12" fmla="*/ 272 w 311"/>
                    <a:gd name="T13" fmla="*/ 17 h 201"/>
                    <a:gd name="T14" fmla="*/ 283 w 311"/>
                    <a:gd name="T15" fmla="*/ 14 h 201"/>
                    <a:gd name="T16" fmla="*/ 292 w 311"/>
                    <a:gd name="T17" fmla="*/ 18 h 201"/>
                    <a:gd name="T18" fmla="*/ 300 w 311"/>
                    <a:gd name="T19" fmla="*/ 24 h 201"/>
                    <a:gd name="T20" fmla="*/ 305 w 311"/>
                    <a:gd name="T21" fmla="*/ 32 h 201"/>
                    <a:gd name="T22" fmla="*/ 306 w 311"/>
                    <a:gd name="T23" fmla="*/ 39 h 201"/>
                    <a:gd name="T24" fmla="*/ 304 w 311"/>
                    <a:gd name="T25" fmla="*/ 54 h 201"/>
                    <a:gd name="T26" fmla="*/ 303 w 311"/>
                    <a:gd name="T27" fmla="*/ 62 h 201"/>
                    <a:gd name="T28" fmla="*/ 309 w 311"/>
                    <a:gd name="T29" fmla="*/ 69 h 201"/>
                    <a:gd name="T30" fmla="*/ 310 w 311"/>
                    <a:gd name="T31" fmla="*/ 73 h 201"/>
                    <a:gd name="T32" fmla="*/ 311 w 311"/>
                    <a:gd name="T33" fmla="*/ 84 h 201"/>
                    <a:gd name="T34" fmla="*/ 309 w 311"/>
                    <a:gd name="T35" fmla="*/ 94 h 201"/>
                    <a:gd name="T36" fmla="*/ 303 w 311"/>
                    <a:gd name="T37" fmla="*/ 102 h 201"/>
                    <a:gd name="T38" fmla="*/ 293 w 311"/>
                    <a:gd name="T39" fmla="*/ 108 h 201"/>
                    <a:gd name="T40" fmla="*/ 37 w 311"/>
                    <a:gd name="T41" fmla="*/ 199 h 201"/>
                    <a:gd name="T42" fmla="*/ 26 w 311"/>
                    <a:gd name="T43" fmla="*/ 201 h 201"/>
                    <a:gd name="T44" fmla="*/ 15 w 311"/>
                    <a:gd name="T45" fmla="*/ 197 h 201"/>
                    <a:gd name="T46" fmla="*/ 7 w 311"/>
                    <a:gd name="T47" fmla="*/ 191 h 201"/>
                    <a:gd name="T48" fmla="*/ 1 w 311"/>
                    <a:gd name="T49" fmla="*/ 182 h 201"/>
                    <a:gd name="T50" fmla="*/ 0 w 311"/>
                    <a:gd name="T51" fmla="*/ 176 h 201"/>
                    <a:gd name="T52" fmla="*/ 3 w 311"/>
                    <a:gd name="T53" fmla="*/ 165 h 201"/>
                    <a:gd name="T54" fmla="*/ 10 w 311"/>
                    <a:gd name="T55" fmla="*/ 156 h 201"/>
                    <a:gd name="T56" fmla="*/ 20 w 311"/>
                    <a:gd name="T57" fmla="*/ 149 h 201"/>
                    <a:gd name="T58" fmla="*/ 29 w 311"/>
                    <a:gd name="T59" fmla="*/ 132 h 201"/>
                    <a:gd name="T60" fmla="*/ 38 w 311"/>
                    <a:gd name="T61" fmla="*/ 94 h 201"/>
                    <a:gd name="T62" fmla="*/ 46 w 311"/>
                    <a:gd name="T63" fmla="*/ 76 h 201"/>
                    <a:gd name="T64" fmla="*/ 56 w 311"/>
                    <a:gd name="T65" fmla="*/ 68 h 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11" h="201">
                      <a:moveTo>
                        <a:pt x="62" y="65"/>
                      </a:moveTo>
                      <a:lnTo>
                        <a:pt x="225" y="3"/>
                      </a:lnTo>
                      <a:lnTo>
                        <a:pt x="230" y="1"/>
                      </a:lnTo>
                      <a:lnTo>
                        <a:pt x="236" y="0"/>
                      </a:lnTo>
                      <a:lnTo>
                        <a:pt x="240" y="1"/>
                      </a:lnTo>
                      <a:lnTo>
                        <a:pt x="244" y="4"/>
                      </a:lnTo>
                      <a:lnTo>
                        <a:pt x="249" y="6"/>
                      </a:lnTo>
                      <a:lnTo>
                        <a:pt x="253" y="8"/>
                      </a:lnTo>
                      <a:lnTo>
                        <a:pt x="255" y="13"/>
                      </a:lnTo>
                      <a:lnTo>
                        <a:pt x="258" y="18"/>
                      </a:lnTo>
                      <a:lnTo>
                        <a:pt x="258" y="18"/>
                      </a:lnTo>
                      <a:lnTo>
                        <a:pt x="258" y="19"/>
                      </a:lnTo>
                      <a:lnTo>
                        <a:pt x="259" y="22"/>
                      </a:lnTo>
                      <a:lnTo>
                        <a:pt x="272" y="17"/>
                      </a:lnTo>
                      <a:lnTo>
                        <a:pt x="278" y="16"/>
                      </a:lnTo>
                      <a:lnTo>
                        <a:pt x="283" y="14"/>
                      </a:lnTo>
                      <a:lnTo>
                        <a:pt x="287" y="16"/>
                      </a:lnTo>
                      <a:lnTo>
                        <a:pt x="292" y="18"/>
                      </a:lnTo>
                      <a:lnTo>
                        <a:pt x="297" y="20"/>
                      </a:lnTo>
                      <a:lnTo>
                        <a:pt x="300" y="24"/>
                      </a:lnTo>
                      <a:lnTo>
                        <a:pt x="303" y="27"/>
                      </a:lnTo>
                      <a:lnTo>
                        <a:pt x="305" y="32"/>
                      </a:lnTo>
                      <a:lnTo>
                        <a:pt x="305" y="32"/>
                      </a:lnTo>
                      <a:lnTo>
                        <a:pt x="306" y="39"/>
                      </a:lnTo>
                      <a:lnTo>
                        <a:pt x="306" y="46"/>
                      </a:lnTo>
                      <a:lnTo>
                        <a:pt x="304" y="54"/>
                      </a:lnTo>
                      <a:lnTo>
                        <a:pt x="299" y="58"/>
                      </a:lnTo>
                      <a:lnTo>
                        <a:pt x="303" y="62"/>
                      </a:lnTo>
                      <a:lnTo>
                        <a:pt x="306" y="64"/>
                      </a:lnTo>
                      <a:lnTo>
                        <a:pt x="309" y="69"/>
                      </a:lnTo>
                      <a:lnTo>
                        <a:pt x="310" y="73"/>
                      </a:lnTo>
                      <a:lnTo>
                        <a:pt x="310" y="73"/>
                      </a:lnTo>
                      <a:lnTo>
                        <a:pt x="311" y="79"/>
                      </a:lnTo>
                      <a:lnTo>
                        <a:pt x="311" y="84"/>
                      </a:lnTo>
                      <a:lnTo>
                        <a:pt x="311" y="89"/>
                      </a:lnTo>
                      <a:lnTo>
                        <a:pt x="309" y="94"/>
                      </a:lnTo>
                      <a:lnTo>
                        <a:pt x="306" y="99"/>
                      </a:lnTo>
                      <a:lnTo>
                        <a:pt x="303" y="102"/>
                      </a:lnTo>
                      <a:lnTo>
                        <a:pt x="298" y="106"/>
                      </a:lnTo>
                      <a:lnTo>
                        <a:pt x="293" y="108"/>
                      </a:lnTo>
                      <a:lnTo>
                        <a:pt x="109" y="163"/>
                      </a:lnTo>
                      <a:lnTo>
                        <a:pt x="37" y="199"/>
                      </a:lnTo>
                      <a:lnTo>
                        <a:pt x="31" y="200"/>
                      </a:lnTo>
                      <a:lnTo>
                        <a:pt x="26" y="201"/>
                      </a:lnTo>
                      <a:lnTo>
                        <a:pt x="20" y="200"/>
                      </a:lnTo>
                      <a:lnTo>
                        <a:pt x="15" y="197"/>
                      </a:lnTo>
                      <a:lnTo>
                        <a:pt x="10" y="195"/>
                      </a:lnTo>
                      <a:lnTo>
                        <a:pt x="7" y="191"/>
                      </a:lnTo>
                      <a:lnTo>
                        <a:pt x="3" y="187"/>
                      </a:lnTo>
                      <a:lnTo>
                        <a:pt x="1" y="182"/>
                      </a:lnTo>
                      <a:lnTo>
                        <a:pt x="1" y="182"/>
                      </a:lnTo>
                      <a:lnTo>
                        <a:pt x="0" y="176"/>
                      </a:lnTo>
                      <a:lnTo>
                        <a:pt x="1" y="171"/>
                      </a:lnTo>
                      <a:lnTo>
                        <a:pt x="3" y="165"/>
                      </a:lnTo>
                      <a:lnTo>
                        <a:pt x="7" y="161"/>
                      </a:lnTo>
                      <a:lnTo>
                        <a:pt x="10" y="156"/>
                      </a:lnTo>
                      <a:lnTo>
                        <a:pt x="15" y="152"/>
                      </a:lnTo>
                      <a:lnTo>
                        <a:pt x="20" y="149"/>
                      </a:lnTo>
                      <a:lnTo>
                        <a:pt x="26" y="146"/>
                      </a:lnTo>
                      <a:lnTo>
                        <a:pt x="29" y="132"/>
                      </a:lnTo>
                      <a:lnTo>
                        <a:pt x="34" y="107"/>
                      </a:lnTo>
                      <a:lnTo>
                        <a:pt x="38" y="94"/>
                      </a:lnTo>
                      <a:lnTo>
                        <a:pt x="43" y="82"/>
                      </a:lnTo>
                      <a:lnTo>
                        <a:pt x="46" y="76"/>
                      </a:lnTo>
                      <a:lnTo>
                        <a:pt x="51" y="73"/>
                      </a:lnTo>
                      <a:lnTo>
                        <a:pt x="56" y="68"/>
                      </a:lnTo>
                      <a:lnTo>
                        <a:pt x="62" y="65"/>
                      </a:lnTo>
                      <a:close/>
                    </a:path>
                  </a:pathLst>
                </a:custGeom>
                <a:solidFill>
                  <a:srgbClr val="F2CA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62" name="Freeform 41">
                  <a:extLst>
                    <a:ext uri="{FF2B5EF4-FFF2-40B4-BE49-F238E27FC236}">
                      <a16:creationId xmlns:a16="http://schemas.microsoft.com/office/drawing/2014/main" id="{2B59D63B-4E3B-4429-A71E-B0782A045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0169" y="5446719"/>
                  <a:ext cx="80964" cy="69850"/>
                </a:xfrm>
                <a:custGeom>
                  <a:avLst/>
                  <a:gdLst>
                    <a:gd name="T0" fmla="*/ 3 w 154"/>
                    <a:gd name="T1" fmla="*/ 123 h 131"/>
                    <a:gd name="T2" fmla="*/ 3 w 154"/>
                    <a:gd name="T3" fmla="*/ 123 h 131"/>
                    <a:gd name="T4" fmla="*/ 1 w 154"/>
                    <a:gd name="T5" fmla="*/ 119 h 131"/>
                    <a:gd name="T6" fmla="*/ 0 w 154"/>
                    <a:gd name="T7" fmla="*/ 115 h 131"/>
                    <a:gd name="T8" fmla="*/ 0 w 154"/>
                    <a:gd name="T9" fmla="*/ 112 h 131"/>
                    <a:gd name="T10" fmla="*/ 0 w 154"/>
                    <a:gd name="T11" fmla="*/ 108 h 131"/>
                    <a:gd name="T12" fmla="*/ 1 w 154"/>
                    <a:gd name="T13" fmla="*/ 105 h 131"/>
                    <a:gd name="T14" fmla="*/ 2 w 154"/>
                    <a:gd name="T15" fmla="*/ 101 h 131"/>
                    <a:gd name="T16" fmla="*/ 5 w 154"/>
                    <a:gd name="T17" fmla="*/ 98 h 131"/>
                    <a:gd name="T18" fmla="*/ 8 w 154"/>
                    <a:gd name="T19" fmla="*/ 95 h 131"/>
                    <a:gd name="T20" fmla="*/ 145 w 154"/>
                    <a:gd name="T21" fmla="*/ 1 h 131"/>
                    <a:gd name="T22" fmla="*/ 146 w 154"/>
                    <a:gd name="T23" fmla="*/ 0 h 131"/>
                    <a:gd name="T24" fmla="*/ 154 w 154"/>
                    <a:gd name="T25" fmla="*/ 43 h 131"/>
                    <a:gd name="T26" fmla="*/ 31 w 154"/>
                    <a:gd name="T27" fmla="*/ 126 h 131"/>
                    <a:gd name="T28" fmla="*/ 27 w 154"/>
                    <a:gd name="T29" fmla="*/ 129 h 131"/>
                    <a:gd name="T30" fmla="*/ 24 w 154"/>
                    <a:gd name="T31" fmla="*/ 130 h 131"/>
                    <a:gd name="T32" fmla="*/ 20 w 154"/>
                    <a:gd name="T33" fmla="*/ 131 h 131"/>
                    <a:gd name="T34" fmla="*/ 15 w 154"/>
                    <a:gd name="T35" fmla="*/ 130 h 131"/>
                    <a:gd name="T36" fmla="*/ 12 w 154"/>
                    <a:gd name="T37" fmla="*/ 130 h 131"/>
                    <a:gd name="T38" fmla="*/ 9 w 154"/>
                    <a:gd name="T39" fmla="*/ 127 h 131"/>
                    <a:gd name="T40" fmla="*/ 6 w 154"/>
                    <a:gd name="T41" fmla="*/ 125 h 131"/>
                    <a:gd name="T42" fmla="*/ 3 w 154"/>
                    <a:gd name="T43" fmla="*/ 123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4" h="131">
                      <a:moveTo>
                        <a:pt x="3" y="123"/>
                      </a:moveTo>
                      <a:lnTo>
                        <a:pt x="3" y="123"/>
                      </a:lnTo>
                      <a:lnTo>
                        <a:pt x="1" y="119"/>
                      </a:lnTo>
                      <a:lnTo>
                        <a:pt x="0" y="115"/>
                      </a:lnTo>
                      <a:lnTo>
                        <a:pt x="0" y="112"/>
                      </a:lnTo>
                      <a:lnTo>
                        <a:pt x="0" y="108"/>
                      </a:lnTo>
                      <a:lnTo>
                        <a:pt x="1" y="105"/>
                      </a:lnTo>
                      <a:lnTo>
                        <a:pt x="2" y="101"/>
                      </a:lnTo>
                      <a:lnTo>
                        <a:pt x="5" y="98"/>
                      </a:lnTo>
                      <a:lnTo>
                        <a:pt x="8" y="95"/>
                      </a:lnTo>
                      <a:lnTo>
                        <a:pt x="145" y="1"/>
                      </a:lnTo>
                      <a:lnTo>
                        <a:pt x="146" y="0"/>
                      </a:lnTo>
                      <a:lnTo>
                        <a:pt x="154" y="43"/>
                      </a:lnTo>
                      <a:lnTo>
                        <a:pt x="31" y="126"/>
                      </a:lnTo>
                      <a:lnTo>
                        <a:pt x="27" y="129"/>
                      </a:lnTo>
                      <a:lnTo>
                        <a:pt x="24" y="130"/>
                      </a:lnTo>
                      <a:lnTo>
                        <a:pt x="20" y="131"/>
                      </a:lnTo>
                      <a:lnTo>
                        <a:pt x="15" y="130"/>
                      </a:lnTo>
                      <a:lnTo>
                        <a:pt x="12" y="130"/>
                      </a:lnTo>
                      <a:lnTo>
                        <a:pt x="9" y="127"/>
                      </a:lnTo>
                      <a:lnTo>
                        <a:pt x="6" y="125"/>
                      </a:lnTo>
                      <a:lnTo>
                        <a:pt x="3" y="123"/>
                      </a:lnTo>
                      <a:close/>
                    </a:path>
                  </a:pathLst>
                </a:custGeom>
                <a:solidFill>
                  <a:srgbClr val="F2CA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63" name="Freeform 42">
                  <a:extLst>
                    <a:ext uri="{FF2B5EF4-FFF2-40B4-BE49-F238E27FC236}">
                      <a16:creationId xmlns:a16="http://schemas.microsoft.com/office/drawing/2014/main" id="{D548FF01-37F4-45B2-80BE-9E6D1D9AD3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1133" y="5402269"/>
                  <a:ext cx="93664" cy="112713"/>
                </a:xfrm>
                <a:custGeom>
                  <a:avLst/>
                  <a:gdLst>
                    <a:gd name="T0" fmla="*/ 5 w 177"/>
                    <a:gd name="T1" fmla="*/ 207 h 215"/>
                    <a:gd name="T2" fmla="*/ 5 w 177"/>
                    <a:gd name="T3" fmla="*/ 207 h 215"/>
                    <a:gd name="T4" fmla="*/ 3 w 177"/>
                    <a:gd name="T5" fmla="*/ 204 h 215"/>
                    <a:gd name="T6" fmla="*/ 0 w 177"/>
                    <a:gd name="T7" fmla="*/ 200 h 215"/>
                    <a:gd name="T8" fmla="*/ 0 w 177"/>
                    <a:gd name="T9" fmla="*/ 196 h 215"/>
                    <a:gd name="T10" fmla="*/ 0 w 177"/>
                    <a:gd name="T11" fmla="*/ 192 h 215"/>
                    <a:gd name="T12" fmla="*/ 1 w 177"/>
                    <a:gd name="T13" fmla="*/ 188 h 215"/>
                    <a:gd name="T14" fmla="*/ 3 w 177"/>
                    <a:gd name="T15" fmla="*/ 184 h 215"/>
                    <a:gd name="T16" fmla="*/ 5 w 177"/>
                    <a:gd name="T17" fmla="*/ 181 h 215"/>
                    <a:gd name="T18" fmla="*/ 7 w 177"/>
                    <a:gd name="T19" fmla="*/ 178 h 215"/>
                    <a:gd name="T20" fmla="*/ 56 w 177"/>
                    <a:gd name="T21" fmla="*/ 137 h 215"/>
                    <a:gd name="T22" fmla="*/ 61 w 177"/>
                    <a:gd name="T23" fmla="*/ 131 h 215"/>
                    <a:gd name="T24" fmla="*/ 63 w 177"/>
                    <a:gd name="T25" fmla="*/ 127 h 215"/>
                    <a:gd name="T26" fmla="*/ 63 w 177"/>
                    <a:gd name="T27" fmla="*/ 124 h 215"/>
                    <a:gd name="T28" fmla="*/ 62 w 177"/>
                    <a:gd name="T29" fmla="*/ 122 h 215"/>
                    <a:gd name="T30" fmla="*/ 61 w 177"/>
                    <a:gd name="T31" fmla="*/ 121 h 215"/>
                    <a:gd name="T32" fmla="*/ 60 w 177"/>
                    <a:gd name="T33" fmla="*/ 118 h 215"/>
                    <a:gd name="T34" fmla="*/ 54 w 177"/>
                    <a:gd name="T35" fmla="*/ 117 h 215"/>
                    <a:gd name="T36" fmla="*/ 47 w 177"/>
                    <a:gd name="T37" fmla="*/ 116 h 215"/>
                    <a:gd name="T38" fmla="*/ 38 w 177"/>
                    <a:gd name="T39" fmla="*/ 116 h 215"/>
                    <a:gd name="T40" fmla="*/ 29 w 177"/>
                    <a:gd name="T41" fmla="*/ 118 h 215"/>
                    <a:gd name="T42" fmla="*/ 99 w 177"/>
                    <a:gd name="T43" fmla="*/ 0 h 215"/>
                    <a:gd name="T44" fmla="*/ 177 w 177"/>
                    <a:gd name="T45" fmla="*/ 14 h 215"/>
                    <a:gd name="T46" fmla="*/ 156 w 177"/>
                    <a:gd name="T47" fmla="*/ 73 h 215"/>
                    <a:gd name="T48" fmla="*/ 158 w 177"/>
                    <a:gd name="T49" fmla="*/ 77 h 215"/>
                    <a:gd name="T50" fmla="*/ 159 w 177"/>
                    <a:gd name="T51" fmla="*/ 80 h 215"/>
                    <a:gd name="T52" fmla="*/ 159 w 177"/>
                    <a:gd name="T53" fmla="*/ 83 h 215"/>
                    <a:gd name="T54" fmla="*/ 159 w 177"/>
                    <a:gd name="T55" fmla="*/ 86 h 215"/>
                    <a:gd name="T56" fmla="*/ 157 w 177"/>
                    <a:gd name="T57" fmla="*/ 93 h 215"/>
                    <a:gd name="T58" fmla="*/ 155 w 177"/>
                    <a:gd name="T59" fmla="*/ 102 h 215"/>
                    <a:gd name="T60" fmla="*/ 150 w 177"/>
                    <a:gd name="T61" fmla="*/ 109 h 215"/>
                    <a:gd name="T62" fmla="*/ 145 w 177"/>
                    <a:gd name="T63" fmla="*/ 115 h 215"/>
                    <a:gd name="T64" fmla="*/ 140 w 177"/>
                    <a:gd name="T65" fmla="*/ 121 h 215"/>
                    <a:gd name="T66" fmla="*/ 136 w 177"/>
                    <a:gd name="T67" fmla="*/ 124 h 215"/>
                    <a:gd name="T68" fmla="*/ 34 w 177"/>
                    <a:gd name="T69" fmla="*/ 210 h 215"/>
                    <a:gd name="T70" fmla="*/ 30 w 177"/>
                    <a:gd name="T71" fmla="*/ 212 h 215"/>
                    <a:gd name="T72" fmla="*/ 26 w 177"/>
                    <a:gd name="T73" fmla="*/ 213 h 215"/>
                    <a:gd name="T74" fmla="*/ 23 w 177"/>
                    <a:gd name="T75" fmla="*/ 215 h 215"/>
                    <a:gd name="T76" fmla="*/ 19 w 177"/>
                    <a:gd name="T77" fmla="*/ 215 h 215"/>
                    <a:gd name="T78" fmla="*/ 14 w 177"/>
                    <a:gd name="T79" fmla="*/ 213 h 215"/>
                    <a:gd name="T80" fmla="*/ 11 w 177"/>
                    <a:gd name="T81" fmla="*/ 212 h 215"/>
                    <a:gd name="T82" fmla="*/ 7 w 177"/>
                    <a:gd name="T83" fmla="*/ 210 h 215"/>
                    <a:gd name="T84" fmla="*/ 5 w 177"/>
                    <a:gd name="T85" fmla="*/ 207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77" h="215">
                      <a:moveTo>
                        <a:pt x="5" y="207"/>
                      </a:moveTo>
                      <a:lnTo>
                        <a:pt x="5" y="207"/>
                      </a:lnTo>
                      <a:lnTo>
                        <a:pt x="3" y="204"/>
                      </a:lnTo>
                      <a:lnTo>
                        <a:pt x="0" y="200"/>
                      </a:lnTo>
                      <a:lnTo>
                        <a:pt x="0" y="196"/>
                      </a:lnTo>
                      <a:lnTo>
                        <a:pt x="0" y="192"/>
                      </a:lnTo>
                      <a:lnTo>
                        <a:pt x="1" y="188"/>
                      </a:lnTo>
                      <a:lnTo>
                        <a:pt x="3" y="184"/>
                      </a:lnTo>
                      <a:lnTo>
                        <a:pt x="5" y="181"/>
                      </a:lnTo>
                      <a:lnTo>
                        <a:pt x="7" y="178"/>
                      </a:lnTo>
                      <a:lnTo>
                        <a:pt x="56" y="137"/>
                      </a:lnTo>
                      <a:lnTo>
                        <a:pt x="61" y="131"/>
                      </a:lnTo>
                      <a:lnTo>
                        <a:pt x="63" y="127"/>
                      </a:lnTo>
                      <a:lnTo>
                        <a:pt x="63" y="124"/>
                      </a:lnTo>
                      <a:lnTo>
                        <a:pt x="62" y="122"/>
                      </a:lnTo>
                      <a:lnTo>
                        <a:pt x="61" y="121"/>
                      </a:lnTo>
                      <a:lnTo>
                        <a:pt x="60" y="118"/>
                      </a:lnTo>
                      <a:lnTo>
                        <a:pt x="54" y="117"/>
                      </a:lnTo>
                      <a:lnTo>
                        <a:pt x="47" y="116"/>
                      </a:lnTo>
                      <a:lnTo>
                        <a:pt x="38" y="116"/>
                      </a:lnTo>
                      <a:lnTo>
                        <a:pt x="29" y="118"/>
                      </a:lnTo>
                      <a:lnTo>
                        <a:pt x="99" y="0"/>
                      </a:lnTo>
                      <a:lnTo>
                        <a:pt x="177" y="14"/>
                      </a:lnTo>
                      <a:lnTo>
                        <a:pt x="156" y="73"/>
                      </a:lnTo>
                      <a:lnTo>
                        <a:pt x="158" y="77"/>
                      </a:lnTo>
                      <a:lnTo>
                        <a:pt x="159" y="80"/>
                      </a:lnTo>
                      <a:lnTo>
                        <a:pt x="159" y="83"/>
                      </a:lnTo>
                      <a:lnTo>
                        <a:pt x="159" y="86"/>
                      </a:lnTo>
                      <a:lnTo>
                        <a:pt x="157" y="93"/>
                      </a:lnTo>
                      <a:lnTo>
                        <a:pt x="155" y="102"/>
                      </a:lnTo>
                      <a:lnTo>
                        <a:pt x="150" y="109"/>
                      </a:lnTo>
                      <a:lnTo>
                        <a:pt x="145" y="115"/>
                      </a:lnTo>
                      <a:lnTo>
                        <a:pt x="140" y="121"/>
                      </a:lnTo>
                      <a:lnTo>
                        <a:pt x="136" y="124"/>
                      </a:lnTo>
                      <a:lnTo>
                        <a:pt x="34" y="210"/>
                      </a:lnTo>
                      <a:lnTo>
                        <a:pt x="30" y="212"/>
                      </a:lnTo>
                      <a:lnTo>
                        <a:pt x="26" y="213"/>
                      </a:lnTo>
                      <a:lnTo>
                        <a:pt x="23" y="215"/>
                      </a:lnTo>
                      <a:lnTo>
                        <a:pt x="19" y="215"/>
                      </a:lnTo>
                      <a:lnTo>
                        <a:pt x="14" y="213"/>
                      </a:lnTo>
                      <a:lnTo>
                        <a:pt x="11" y="212"/>
                      </a:lnTo>
                      <a:lnTo>
                        <a:pt x="7" y="210"/>
                      </a:lnTo>
                      <a:lnTo>
                        <a:pt x="5" y="207"/>
                      </a:lnTo>
                      <a:close/>
                    </a:path>
                  </a:pathLst>
                </a:custGeom>
                <a:solidFill>
                  <a:srgbClr val="F2CA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64" name="Freeform 43">
                  <a:extLst>
                    <a:ext uri="{FF2B5EF4-FFF2-40B4-BE49-F238E27FC236}">
                      <a16:creationId xmlns:a16="http://schemas.microsoft.com/office/drawing/2014/main" id="{86BB1462-F796-44C5-A3F7-28F3AD9196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11282" y="5416557"/>
                  <a:ext cx="68264" cy="85725"/>
                </a:xfrm>
                <a:custGeom>
                  <a:avLst/>
                  <a:gdLst>
                    <a:gd name="T0" fmla="*/ 8 w 131"/>
                    <a:gd name="T1" fmla="*/ 158 h 162"/>
                    <a:gd name="T2" fmla="*/ 8 w 131"/>
                    <a:gd name="T3" fmla="*/ 158 h 162"/>
                    <a:gd name="T4" fmla="*/ 5 w 131"/>
                    <a:gd name="T5" fmla="*/ 155 h 162"/>
                    <a:gd name="T6" fmla="*/ 2 w 131"/>
                    <a:gd name="T7" fmla="*/ 152 h 162"/>
                    <a:gd name="T8" fmla="*/ 1 w 131"/>
                    <a:gd name="T9" fmla="*/ 149 h 162"/>
                    <a:gd name="T10" fmla="*/ 1 w 131"/>
                    <a:gd name="T11" fmla="*/ 145 h 162"/>
                    <a:gd name="T12" fmla="*/ 0 w 131"/>
                    <a:gd name="T13" fmla="*/ 142 h 162"/>
                    <a:gd name="T14" fmla="*/ 1 w 131"/>
                    <a:gd name="T15" fmla="*/ 138 h 162"/>
                    <a:gd name="T16" fmla="*/ 2 w 131"/>
                    <a:gd name="T17" fmla="*/ 134 h 162"/>
                    <a:gd name="T18" fmla="*/ 5 w 131"/>
                    <a:gd name="T19" fmla="*/ 131 h 162"/>
                    <a:gd name="T20" fmla="*/ 109 w 131"/>
                    <a:gd name="T21" fmla="*/ 1 h 162"/>
                    <a:gd name="T22" fmla="*/ 110 w 131"/>
                    <a:gd name="T23" fmla="*/ 0 h 162"/>
                    <a:gd name="T24" fmla="*/ 131 w 131"/>
                    <a:gd name="T25" fmla="*/ 38 h 162"/>
                    <a:gd name="T26" fmla="*/ 36 w 131"/>
                    <a:gd name="T27" fmla="*/ 155 h 162"/>
                    <a:gd name="T28" fmla="*/ 32 w 131"/>
                    <a:gd name="T29" fmla="*/ 157 h 162"/>
                    <a:gd name="T30" fmla="*/ 30 w 131"/>
                    <a:gd name="T31" fmla="*/ 159 h 162"/>
                    <a:gd name="T32" fmla="*/ 26 w 131"/>
                    <a:gd name="T33" fmla="*/ 161 h 162"/>
                    <a:gd name="T34" fmla="*/ 23 w 131"/>
                    <a:gd name="T35" fmla="*/ 162 h 162"/>
                    <a:gd name="T36" fmla="*/ 19 w 131"/>
                    <a:gd name="T37" fmla="*/ 162 h 162"/>
                    <a:gd name="T38" fmla="*/ 14 w 131"/>
                    <a:gd name="T39" fmla="*/ 161 h 162"/>
                    <a:gd name="T40" fmla="*/ 11 w 131"/>
                    <a:gd name="T41" fmla="*/ 159 h 162"/>
                    <a:gd name="T42" fmla="*/ 8 w 131"/>
                    <a:gd name="T43" fmla="*/ 158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31" h="162">
                      <a:moveTo>
                        <a:pt x="8" y="158"/>
                      </a:moveTo>
                      <a:lnTo>
                        <a:pt x="8" y="158"/>
                      </a:lnTo>
                      <a:lnTo>
                        <a:pt x="5" y="155"/>
                      </a:lnTo>
                      <a:lnTo>
                        <a:pt x="2" y="152"/>
                      </a:lnTo>
                      <a:lnTo>
                        <a:pt x="1" y="149"/>
                      </a:lnTo>
                      <a:lnTo>
                        <a:pt x="1" y="145"/>
                      </a:lnTo>
                      <a:lnTo>
                        <a:pt x="0" y="142"/>
                      </a:lnTo>
                      <a:lnTo>
                        <a:pt x="1" y="138"/>
                      </a:lnTo>
                      <a:lnTo>
                        <a:pt x="2" y="134"/>
                      </a:lnTo>
                      <a:lnTo>
                        <a:pt x="5" y="131"/>
                      </a:lnTo>
                      <a:lnTo>
                        <a:pt x="109" y="1"/>
                      </a:lnTo>
                      <a:lnTo>
                        <a:pt x="110" y="0"/>
                      </a:lnTo>
                      <a:lnTo>
                        <a:pt x="131" y="38"/>
                      </a:lnTo>
                      <a:lnTo>
                        <a:pt x="36" y="155"/>
                      </a:lnTo>
                      <a:lnTo>
                        <a:pt x="32" y="157"/>
                      </a:lnTo>
                      <a:lnTo>
                        <a:pt x="30" y="159"/>
                      </a:lnTo>
                      <a:lnTo>
                        <a:pt x="26" y="161"/>
                      </a:lnTo>
                      <a:lnTo>
                        <a:pt x="23" y="162"/>
                      </a:lnTo>
                      <a:lnTo>
                        <a:pt x="19" y="162"/>
                      </a:lnTo>
                      <a:lnTo>
                        <a:pt x="14" y="161"/>
                      </a:lnTo>
                      <a:lnTo>
                        <a:pt x="11" y="159"/>
                      </a:lnTo>
                      <a:lnTo>
                        <a:pt x="8" y="158"/>
                      </a:lnTo>
                      <a:close/>
                    </a:path>
                  </a:pathLst>
                </a:custGeom>
                <a:solidFill>
                  <a:srgbClr val="F2CA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65" name="Freeform 44">
                  <a:extLst>
                    <a:ext uri="{FF2B5EF4-FFF2-40B4-BE49-F238E27FC236}">
                      <a16:creationId xmlns:a16="http://schemas.microsoft.com/office/drawing/2014/main" id="{13C00886-9526-49CF-B28E-36DF1BA634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19220" y="5424494"/>
                  <a:ext cx="44451" cy="88900"/>
                </a:xfrm>
                <a:custGeom>
                  <a:avLst/>
                  <a:gdLst>
                    <a:gd name="T0" fmla="*/ 12 w 84"/>
                    <a:gd name="T1" fmla="*/ 167 h 168"/>
                    <a:gd name="T2" fmla="*/ 12 w 84"/>
                    <a:gd name="T3" fmla="*/ 167 h 168"/>
                    <a:gd name="T4" fmla="*/ 9 w 84"/>
                    <a:gd name="T5" fmla="*/ 165 h 168"/>
                    <a:gd name="T6" fmla="*/ 6 w 84"/>
                    <a:gd name="T7" fmla="*/ 162 h 168"/>
                    <a:gd name="T8" fmla="*/ 4 w 84"/>
                    <a:gd name="T9" fmla="*/ 159 h 168"/>
                    <a:gd name="T10" fmla="*/ 2 w 84"/>
                    <a:gd name="T11" fmla="*/ 156 h 168"/>
                    <a:gd name="T12" fmla="*/ 0 w 84"/>
                    <a:gd name="T13" fmla="*/ 152 h 168"/>
                    <a:gd name="T14" fmla="*/ 0 w 84"/>
                    <a:gd name="T15" fmla="*/ 149 h 168"/>
                    <a:gd name="T16" fmla="*/ 0 w 84"/>
                    <a:gd name="T17" fmla="*/ 145 h 168"/>
                    <a:gd name="T18" fmla="*/ 2 w 84"/>
                    <a:gd name="T19" fmla="*/ 142 h 168"/>
                    <a:gd name="T20" fmla="*/ 69 w 84"/>
                    <a:gd name="T21" fmla="*/ 0 h 168"/>
                    <a:gd name="T22" fmla="*/ 84 w 84"/>
                    <a:gd name="T23" fmla="*/ 48 h 168"/>
                    <a:gd name="T24" fmla="*/ 37 w 84"/>
                    <a:gd name="T25" fmla="*/ 157 h 168"/>
                    <a:gd name="T26" fmla="*/ 36 w 84"/>
                    <a:gd name="T27" fmla="*/ 159 h 168"/>
                    <a:gd name="T28" fmla="*/ 34 w 84"/>
                    <a:gd name="T29" fmla="*/ 163 h 168"/>
                    <a:gd name="T30" fmla="*/ 30 w 84"/>
                    <a:gd name="T31" fmla="*/ 165 h 168"/>
                    <a:gd name="T32" fmla="*/ 27 w 84"/>
                    <a:gd name="T33" fmla="*/ 167 h 168"/>
                    <a:gd name="T34" fmla="*/ 23 w 84"/>
                    <a:gd name="T35" fmla="*/ 168 h 168"/>
                    <a:gd name="T36" fmla="*/ 19 w 84"/>
                    <a:gd name="T37" fmla="*/ 168 h 168"/>
                    <a:gd name="T38" fmla="*/ 16 w 84"/>
                    <a:gd name="T39" fmla="*/ 168 h 168"/>
                    <a:gd name="T40" fmla="*/ 12 w 84"/>
                    <a:gd name="T41" fmla="*/ 167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4" h="168">
                      <a:moveTo>
                        <a:pt x="12" y="167"/>
                      </a:moveTo>
                      <a:lnTo>
                        <a:pt x="12" y="167"/>
                      </a:lnTo>
                      <a:lnTo>
                        <a:pt x="9" y="165"/>
                      </a:lnTo>
                      <a:lnTo>
                        <a:pt x="6" y="162"/>
                      </a:lnTo>
                      <a:lnTo>
                        <a:pt x="4" y="159"/>
                      </a:lnTo>
                      <a:lnTo>
                        <a:pt x="2" y="156"/>
                      </a:lnTo>
                      <a:lnTo>
                        <a:pt x="0" y="152"/>
                      </a:lnTo>
                      <a:lnTo>
                        <a:pt x="0" y="149"/>
                      </a:lnTo>
                      <a:lnTo>
                        <a:pt x="0" y="145"/>
                      </a:lnTo>
                      <a:lnTo>
                        <a:pt x="2" y="142"/>
                      </a:lnTo>
                      <a:lnTo>
                        <a:pt x="69" y="0"/>
                      </a:lnTo>
                      <a:lnTo>
                        <a:pt x="84" y="48"/>
                      </a:lnTo>
                      <a:lnTo>
                        <a:pt x="37" y="157"/>
                      </a:lnTo>
                      <a:lnTo>
                        <a:pt x="36" y="159"/>
                      </a:lnTo>
                      <a:lnTo>
                        <a:pt x="34" y="163"/>
                      </a:lnTo>
                      <a:lnTo>
                        <a:pt x="30" y="165"/>
                      </a:lnTo>
                      <a:lnTo>
                        <a:pt x="27" y="167"/>
                      </a:lnTo>
                      <a:lnTo>
                        <a:pt x="23" y="168"/>
                      </a:lnTo>
                      <a:lnTo>
                        <a:pt x="19" y="168"/>
                      </a:lnTo>
                      <a:lnTo>
                        <a:pt x="16" y="168"/>
                      </a:lnTo>
                      <a:lnTo>
                        <a:pt x="12" y="167"/>
                      </a:lnTo>
                      <a:close/>
                    </a:path>
                  </a:pathLst>
                </a:custGeom>
                <a:solidFill>
                  <a:srgbClr val="F2CA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66" name="Freeform 45">
                  <a:extLst>
                    <a:ext uri="{FF2B5EF4-FFF2-40B4-BE49-F238E27FC236}">
                      <a16:creationId xmlns:a16="http://schemas.microsoft.com/office/drawing/2014/main" id="{3ACBC1B0-5BB6-4678-B67A-DFC5D0E2C4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6059" y="5372107"/>
                  <a:ext cx="61914" cy="101600"/>
                </a:xfrm>
                <a:custGeom>
                  <a:avLst/>
                  <a:gdLst>
                    <a:gd name="T0" fmla="*/ 0 w 117"/>
                    <a:gd name="T1" fmla="*/ 17 h 191"/>
                    <a:gd name="T2" fmla="*/ 77 w 117"/>
                    <a:gd name="T3" fmla="*/ 191 h 191"/>
                    <a:gd name="T4" fmla="*/ 117 w 117"/>
                    <a:gd name="T5" fmla="*/ 173 h 191"/>
                    <a:gd name="T6" fmla="*/ 40 w 117"/>
                    <a:gd name="T7" fmla="*/ 0 h 191"/>
                    <a:gd name="T8" fmla="*/ 0 w 117"/>
                    <a:gd name="T9" fmla="*/ 17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191">
                      <a:moveTo>
                        <a:pt x="0" y="17"/>
                      </a:moveTo>
                      <a:lnTo>
                        <a:pt x="77" y="191"/>
                      </a:lnTo>
                      <a:lnTo>
                        <a:pt x="117" y="173"/>
                      </a:lnTo>
                      <a:lnTo>
                        <a:pt x="40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67" name="Freeform 46">
                  <a:extLst>
                    <a:ext uri="{FF2B5EF4-FFF2-40B4-BE49-F238E27FC236}">
                      <a16:creationId xmlns:a16="http://schemas.microsoft.com/office/drawing/2014/main" id="{B28FC45B-FE55-4DE5-843A-E4E29CADE1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0346" y="5173669"/>
                  <a:ext cx="493721" cy="298450"/>
                </a:xfrm>
                <a:custGeom>
                  <a:avLst/>
                  <a:gdLst>
                    <a:gd name="T0" fmla="*/ 923 w 932"/>
                    <a:gd name="T1" fmla="*/ 192 h 565"/>
                    <a:gd name="T2" fmla="*/ 932 w 932"/>
                    <a:gd name="T3" fmla="*/ 10 h 565"/>
                    <a:gd name="T4" fmla="*/ 921 w 932"/>
                    <a:gd name="T5" fmla="*/ 5 h 565"/>
                    <a:gd name="T6" fmla="*/ 909 w 932"/>
                    <a:gd name="T7" fmla="*/ 3 h 565"/>
                    <a:gd name="T8" fmla="*/ 896 w 932"/>
                    <a:gd name="T9" fmla="*/ 1 h 565"/>
                    <a:gd name="T10" fmla="*/ 883 w 932"/>
                    <a:gd name="T11" fmla="*/ 0 h 565"/>
                    <a:gd name="T12" fmla="*/ 871 w 932"/>
                    <a:gd name="T13" fmla="*/ 1 h 565"/>
                    <a:gd name="T14" fmla="*/ 858 w 932"/>
                    <a:gd name="T15" fmla="*/ 3 h 565"/>
                    <a:gd name="T16" fmla="*/ 845 w 932"/>
                    <a:gd name="T17" fmla="*/ 5 h 565"/>
                    <a:gd name="T18" fmla="*/ 833 w 932"/>
                    <a:gd name="T19" fmla="*/ 9 h 565"/>
                    <a:gd name="T20" fmla="*/ 809 w 932"/>
                    <a:gd name="T21" fmla="*/ 15 h 565"/>
                    <a:gd name="T22" fmla="*/ 789 w 932"/>
                    <a:gd name="T23" fmla="*/ 23 h 565"/>
                    <a:gd name="T24" fmla="*/ 772 w 932"/>
                    <a:gd name="T25" fmla="*/ 29 h 565"/>
                    <a:gd name="T26" fmla="*/ 761 w 932"/>
                    <a:gd name="T27" fmla="*/ 35 h 565"/>
                    <a:gd name="T28" fmla="*/ 1 w 932"/>
                    <a:gd name="T29" fmla="*/ 373 h 565"/>
                    <a:gd name="T30" fmla="*/ 0 w 932"/>
                    <a:gd name="T31" fmla="*/ 373 h 565"/>
                    <a:gd name="T32" fmla="*/ 0 w 932"/>
                    <a:gd name="T33" fmla="*/ 373 h 565"/>
                    <a:gd name="T34" fmla="*/ 85 w 932"/>
                    <a:gd name="T35" fmla="*/ 565 h 565"/>
                    <a:gd name="T36" fmla="*/ 85 w 932"/>
                    <a:gd name="T37" fmla="*/ 565 h 565"/>
                    <a:gd name="T38" fmla="*/ 85 w 932"/>
                    <a:gd name="T39" fmla="*/ 565 h 565"/>
                    <a:gd name="T40" fmla="*/ 923 w 932"/>
                    <a:gd name="T41" fmla="*/ 192 h 565"/>
                    <a:gd name="T42" fmla="*/ 923 w 932"/>
                    <a:gd name="T43" fmla="*/ 192 h 565"/>
                    <a:gd name="T44" fmla="*/ 923 w 932"/>
                    <a:gd name="T45" fmla="*/ 192 h 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932" h="565">
                      <a:moveTo>
                        <a:pt x="923" y="192"/>
                      </a:moveTo>
                      <a:lnTo>
                        <a:pt x="932" y="10"/>
                      </a:lnTo>
                      <a:lnTo>
                        <a:pt x="921" y="5"/>
                      </a:lnTo>
                      <a:lnTo>
                        <a:pt x="909" y="3"/>
                      </a:lnTo>
                      <a:lnTo>
                        <a:pt x="896" y="1"/>
                      </a:lnTo>
                      <a:lnTo>
                        <a:pt x="883" y="0"/>
                      </a:lnTo>
                      <a:lnTo>
                        <a:pt x="871" y="1"/>
                      </a:lnTo>
                      <a:lnTo>
                        <a:pt x="858" y="3"/>
                      </a:lnTo>
                      <a:lnTo>
                        <a:pt x="845" y="5"/>
                      </a:lnTo>
                      <a:lnTo>
                        <a:pt x="833" y="9"/>
                      </a:lnTo>
                      <a:lnTo>
                        <a:pt x="809" y="15"/>
                      </a:lnTo>
                      <a:lnTo>
                        <a:pt x="789" y="23"/>
                      </a:lnTo>
                      <a:lnTo>
                        <a:pt x="772" y="29"/>
                      </a:lnTo>
                      <a:lnTo>
                        <a:pt x="761" y="35"/>
                      </a:lnTo>
                      <a:lnTo>
                        <a:pt x="1" y="373"/>
                      </a:lnTo>
                      <a:lnTo>
                        <a:pt x="0" y="373"/>
                      </a:lnTo>
                      <a:lnTo>
                        <a:pt x="0" y="373"/>
                      </a:lnTo>
                      <a:lnTo>
                        <a:pt x="85" y="565"/>
                      </a:lnTo>
                      <a:lnTo>
                        <a:pt x="85" y="565"/>
                      </a:lnTo>
                      <a:lnTo>
                        <a:pt x="85" y="565"/>
                      </a:lnTo>
                      <a:lnTo>
                        <a:pt x="923" y="192"/>
                      </a:lnTo>
                      <a:lnTo>
                        <a:pt x="923" y="192"/>
                      </a:lnTo>
                      <a:lnTo>
                        <a:pt x="923" y="192"/>
                      </a:lnTo>
                      <a:close/>
                    </a:path>
                  </a:pathLst>
                </a:custGeom>
                <a:solidFill>
                  <a:srgbClr val="4C61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68" name="Freeform 47">
                  <a:extLst>
                    <a:ext uri="{FF2B5EF4-FFF2-40B4-BE49-F238E27FC236}">
                      <a16:creationId xmlns:a16="http://schemas.microsoft.com/office/drawing/2014/main" id="{C501CEFE-1272-474C-B0A6-C66A98E70D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0530" y="5276856"/>
                  <a:ext cx="42863" cy="25400"/>
                </a:xfrm>
                <a:custGeom>
                  <a:avLst/>
                  <a:gdLst>
                    <a:gd name="T0" fmla="*/ 82 w 82"/>
                    <a:gd name="T1" fmla="*/ 22 h 49"/>
                    <a:gd name="T2" fmla="*/ 82 w 82"/>
                    <a:gd name="T3" fmla="*/ 22 h 49"/>
                    <a:gd name="T4" fmla="*/ 82 w 82"/>
                    <a:gd name="T5" fmla="*/ 26 h 49"/>
                    <a:gd name="T6" fmla="*/ 82 w 82"/>
                    <a:gd name="T7" fmla="*/ 31 h 49"/>
                    <a:gd name="T8" fmla="*/ 81 w 82"/>
                    <a:gd name="T9" fmla="*/ 36 h 49"/>
                    <a:gd name="T10" fmla="*/ 79 w 82"/>
                    <a:gd name="T11" fmla="*/ 40 h 49"/>
                    <a:gd name="T12" fmla="*/ 77 w 82"/>
                    <a:gd name="T13" fmla="*/ 42 h 49"/>
                    <a:gd name="T14" fmla="*/ 73 w 82"/>
                    <a:gd name="T15" fmla="*/ 44 h 49"/>
                    <a:gd name="T16" fmla="*/ 68 w 82"/>
                    <a:gd name="T17" fmla="*/ 47 h 49"/>
                    <a:gd name="T18" fmla="*/ 65 w 82"/>
                    <a:gd name="T19" fmla="*/ 47 h 49"/>
                    <a:gd name="T20" fmla="*/ 29 w 82"/>
                    <a:gd name="T21" fmla="*/ 49 h 49"/>
                    <a:gd name="T22" fmla="*/ 24 w 82"/>
                    <a:gd name="T23" fmla="*/ 48 h 49"/>
                    <a:gd name="T24" fmla="*/ 20 w 82"/>
                    <a:gd name="T25" fmla="*/ 47 h 49"/>
                    <a:gd name="T26" fmla="*/ 15 w 82"/>
                    <a:gd name="T27" fmla="*/ 45 h 49"/>
                    <a:gd name="T28" fmla="*/ 11 w 82"/>
                    <a:gd name="T29" fmla="*/ 42 h 49"/>
                    <a:gd name="T30" fmla="*/ 8 w 82"/>
                    <a:gd name="T31" fmla="*/ 40 h 49"/>
                    <a:gd name="T32" fmla="*/ 5 w 82"/>
                    <a:gd name="T33" fmla="*/ 35 h 49"/>
                    <a:gd name="T34" fmla="*/ 3 w 82"/>
                    <a:gd name="T35" fmla="*/ 31 h 49"/>
                    <a:gd name="T36" fmla="*/ 2 w 82"/>
                    <a:gd name="T37" fmla="*/ 26 h 49"/>
                    <a:gd name="T38" fmla="*/ 2 w 82"/>
                    <a:gd name="T39" fmla="*/ 26 h 49"/>
                    <a:gd name="T40" fmla="*/ 0 w 82"/>
                    <a:gd name="T41" fmla="*/ 22 h 49"/>
                    <a:gd name="T42" fmla="*/ 2 w 82"/>
                    <a:gd name="T43" fmla="*/ 17 h 49"/>
                    <a:gd name="T44" fmla="*/ 3 w 82"/>
                    <a:gd name="T45" fmla="*/ 13 h 49"/>
                    <a:gd name="T46" fmla="*/ 5 w 82"/>
                    <a:gd name="T47" fmla="*/ 10 h 49"/>
                    <a:gd name="T48" fmla="*/ 8 w 82"/>
                    <a:gd name="T49" fmla="*/ 6 h 49"/>
                    <a:gd name="T50" fmla="*/ 11 w 82"/>
                    <a:gd name="T51" fmla="*/ 4 h 49"/>
                    <a:gd name="T52" fmla="*/ 15 w 82"/>
                    <a:gd name="T53" fmla="*/ 3 h 49"/>
                    <a:gd name="T54" fmla="*/ 20 w 82"/>
                    <a:gd name="T55" fmla="*/ 1 h 49"/>
                    <a:gd name="T56" fmla="*/ 55 w 82"/>
                    <a:gd name="T57" fmla="*/ 0 h 49"/>
                    <a:gd name="T58" fmla="*/ 60 w 82"/>
                    <a:gd name="T59" fmla="*/ 0 h 49"/>
                    <a:gd name="T60" fmla="*/ 65 w 82"/>
                    <a:gd name="T61" fmla="*/ 1 h 49"/>
                    <a:gd name="T62" fmla="*/ 68 w 82"/>
                    <a:gd name="T63" fmla="*/ 3 h 49"/>
                    <a:gd name="T64" fmla="*/ 73 w 82"/>
                    <a:gd name="T65" fmla="*/ 6 h 49"/>
                    <a:gd name="T66" fmla="*/ 77 w 82"/>
                    <a:gd name="T67" fmla="*/ 10 h 49"/>
                    <a:gd name="T68" fmla="*/ 79 w 82"/>
                    <a:gd name="T69" fmla="*/ 13 h 49"/>
                    <a:gd name="T70" fmla="*/ 81 w 82"/>
                    <a:gd name="T71" fmla="*/ 18 h 49"/>
                    <a:gd name="T72" fmla="*/ 82 w 82"/>
                    <a:gd name="T73" fmla="*/ 2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82" h="49">
                      <a:moveTo>
                        <a:pt x="82" y="22"/>
                      </a:moveTo>
                      <a:lnTo>
                        <a:pt x="82" y="22"/>
                      </a:lnTo>
                      <a:lnTo>
                        <a:pt x="82" y="26"/>
                      </a:lnTo>
                      <a:lnTo>
                        <a:pt x="82" y="31"/>
                      </a:lnTo>
                      <a:lnTo>
                        <a:pt x="81" y="36"/>
                      </a:lnTo>
                      <a:lnTo>
                        <a:pt x="79" y="40"/>
                      </a:lnTo>
                      <a:lnTo>
                        <a:pt x="77" y="42"/>
                      </a:lnTo>
                      <a:lnTo>
                        <a:pt x="73" y="44"/>
                      </a:lnTo>
                      <a:lnTo>
                        <a:pt x="68" y="47"/>
                      </a:lnTo>
                      <a:lnTo>
                        <a:pt x="65" y="47"/>
                      </a:lnTo>
                      <a:lnTo>
                        <a:pt x="29" y="49"/>
                      </a:lnTo>
                      <a:lnTo>
                        <a:pt x="24" y="48"/>
                      </a:lnTo>
                      <a:lnTo>
                        <a:pt x="20" y="47"/>
                      </a:lnTo>
                      <a:lnTo>
                        <a:pt x="15" y="45"/>
                      </a:lnTo>
                      <a:lnTo>
                        <a:pt x="11" y="42"/>
                      </a:lnTo>
                      <a:lnTo>
                        <a:pt x="8" y="40"/>
                      </a:lnTo>
                      <a:lnTo>
                        <a:pt x="5" y="35"/>
                      </a:lnTo>
                      <a:lnTo>
                        <a:pt x="3" y="31"/>
                      </a:lnTo>
                      <a:lnTo>
                        <a:pt x="2" y="26"/>
                      </a:lnTo>
                      <a:lnTo>
                        <a:pt x="2" y="26"/>
                      </a:lnTo>
                      <a:lnTo>
                        <a:pt x="0" y="22"/>
                      </a:lnTo>
                      <a:lnTo>
                        <a:pt x="2" y="17"/>
                      </a:lnTo>
                      <a:lnTo>
                        <a:pt x="3" y="13"/>
                      </a:lnTo>
                      <a:lnTo>
                        <a:pt x="5" y="10"/>
                      </a:lnTo>
                      <a:lnTo>
                        <a:pt x="8" y="6"/>
                      </a:lnTo>
                      <a:lnTo>
                        <a:pt x="11" y="4"/>
                      </a:lnTo>
                      <a:lnTo>
                        <a:pt x="15" y="3"/>
                      </a:lnTo>
                      <a:lnTo>
                        <a:pt x="20" y="1"/>
                      </a:lnTo>
                      <a:lnTo>
                        <a:pt x="55" y="0"/>
                      </a:lnTo>
                      <a:lnTo>
                        <a:pt x="60" y="0"/>
                      </a:lnTo>
                      <a:lnTo>
                        <a:pt x="65" y="1"/>
                      </a:lnTo>
                      <a:lnTo>
                        <a:pt x="68" y="3"/>
                      </a:lnTo>
                      <a:lnTo>
                        <a:pt x="73" y="6"/>
                      </a:lnTo>
                      <a:lnTo>
                        <a:pt x="77" y="10"/>
                      </a:lnTo>
                      <a:lnTo>
                        <a:pt x="79" y="13"/>
                      </a:lnTo>
                      <a:lnTo>
                        <a:pt x="81" y="18"/>
                      </a:lnTo>
                      <a:lnTo>
                        <a:pt x="82" y="22"/>
                      </a:lnTo>
                      <a:close/>
                    </a:path>
                  </a:pathLst>
                </a:custGeom>
                <a:solidFill>
                  <a:srgbClr val="FFD7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69" name="Freeform 48">
                  <a:extLst>
                    <a:ext uri="{FF2B5EF4-FFF2-40B4-BE49-F238E27FC236}">
                      <a16:creationId xmlns:a16="http://schemas.microsoft.com/office/drawing/2014/main" id="{E8FA72BA-6252-4EEF-8BB3-0CC57EA85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2118" y="5280031"/>
                  <a:ext cx="22225" cy="19050"/>
                </a:xfrm>
                <a:custGeom>
                  <a:avLst/>
                  <a:gdLst>
                    <a:gd name="T0" fmla="*/ 39 w 41"/>
                    <a:gd name="T1" fmla="*/ 18 h 37"/>
                    <a:gd name="T2" fmla="*/ 39 w 41"/>
                    <a:gd name="T3" fmla="*/ 18 h 37"/>
                    <a:gd name="T4" fmla="*/ 41 w 41"/>
                    <a:gd name="T5" fmla="*/ 22 h 37"/>
                    <a:gd name="T6" fmla="*/ 39 w 41"/>
                    <a:gd name="T7" fmla="*/ 25 h 37"/>
                    <a:gd name="T8" fmla="*/ 38 w 41"/>
                    <a:gd name="T9" fmla="*/ 29 h 37"/>
                    <a:gd name="T10" fmla="*/ 37 w 41"/>
                    <a:gd name="T11" fmla="*/ 31 h 37"/>
                    <a:gd name="T12" fmla="*/ 35 w 41"/>
                    <a:gd name="T13" fmla="*/ 34 h 37"/>
                    <a:gd name="T14" fmla="*/ 32 w 41"/>
                    <a:gd name="T15" fmla="*/ 36 h 37"/>
                    <a:gd name="T16" fmla="*/ 29 w 41"/>
                    <a:gd name="T17" fmla="*/ 37 h 37"/>
                    <a:gd name="T18" fmla="*/ 25 w 41"/>
                    <a:gd name="T19" fmla="*/ 37 h 37"/>
                    <a:gd name="T20" fmla="*/ 22 w 41"/>
                    <a:gd name="T21" fmla="*/ 37 h 37"/>
                    <a:gd name="T22" fmla="*/ 18 w 41"/>
                    <a:gd name="T23" fmla="*/ 37 h 37"/>
                    <a:gd name="T24" fmla="*/ 15 w 41"/>
                    <a:gd name="T25" fmla="*/ 36 h 37"/>
                    <a:gd name="T26" fmla="*/ 11 w 41"/>
                    <a:gd name="T27" fmla="*/ 35 h 37"/>
                    <a:gd name="T28" fmla="*/ 9 w 41"/>
                    <a:gd name="T29" fmla="*/ 32 h 37"/>
                    <a:gd name="T30" fmla="*/ 5 w 41"/>
                    <a:gd name="T31" fmla="*/ 30 h 37"/>
                    <a:gd name="T32" fmla="*/ 3 w 41"/>
                    <a:gd name="T33" fmla="*/ 26 h 37"/>
                    <a:gd name="T34" fmla="*/ 1 w 41"/>
                    <a:gd name="T35" fmla="*/ 23 h 37"/>
                    <a:gd name="T36" fmla="*/ 0 w 41"/>
                    <a:gd name="T37" fmla="*/ 19 h 37"/>
                    <a:gd name="T38" fmla="*/ 0 w 41"/>
                    <a:gd name="T39" fmla="*/ 19 h 37"/>
                    <a:gd name="T40" fmla="*/ 0 w 41"/>
                    <a:gd name="T41" fmla="*/ 16 h 37"/>
                    <a:gd name="T42" fmla="*/ 0 w 41"/>
                    <a:gd name="T43" fmla="*/ 12 h 37"/>
                    <a:gd name="T44" fmla="*/ 1 w 41"/>
                    <a:gd name="T45" fmla="*/ 9 h 37"/>
                    <a:gd name="T46" fmla="*/ 3 w 41"/>
                    <a:gd name="T47" fmla="*/ 6 h 37"/>
                    <a:gd name="T48" fmla="*/ 5 w 41"/>
                    <a:gd name="T49" fmla="*/ 4 h 37"/>
                    <a:gd name="T50" fmla="*/ 7 w 41"/>
                    <a:gd name="T51" fmla="*/ 1 h 37"/>
                    <a:gd name="T52" fmla="*/ 11 w 41"/>
                    <a:gd name="T53" fmla="*/ 0 h 37"/>
                    <a:gd name="T54" fmla="*/ 15 w 41"/>
                    <a:gd name="T55" fmla="*/ 0 h 37"/>
                    <a:gd name="T56" fmla="*/ 18 w 41"/>
                    <a:gd name="T57" fmla="*/ 0 h 37"/>
                    <a:gd name="T58" fmla="*/ 22 w 41"/>
                    <a:gd name="T59" fmla="*/ 0 h 37"/>
                    <a:gd name="T60" fmla="*/ 25 w 41"/>
                    <a:gd name="T61" fmla="*/ 1 h 37"/>
                    <a:gd name="T62" fmla="*/ 29 w 41"/>
                    <a:gd name="T63" fmla="*/ 3 h 37"/>
                    <a:gd name="T64" fmla="*/ 32 w 41"/>
                    <a:gd name="T65" fmla="*/ 5 h 37"/>
                    <a:gd name="T66" fmla="*/ 35 w 41"/>
                    <a:gd name="T67" fmla="*/ 7 h 37"/>
                    <a:gd name="T68" fmla="*/ 37 w 41"/>
                    <a:gd name="T69" fmla="*/ 11 h 37"/>
                    <a:gd name="T70" fmla="*/ 38 w 41"/>
                    <a:gd name="T71" fmla="*/ 14 h 37"/>
                    <a:gd name="T72" fmla="*/ 39 w 41"/>
                    <a:gd name="T73" fmla="*/ 1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1" h="37">
                      <a:moveTo>
                        <a:pt x="39" y="18"/>
                      </a:moveTo>
                      <a:lnTo>
                        <a:pt x="39" y="18"/>
                      </a:lnTo>
                      <a:lnTo>
                        <a:pt x="41" y="22"/>
                      </a:lnTo>
                      <a:lnTo>
                        <a:pt x="39" y="25"/>
                      </a:lnTo>
                      <a:lnTo>
                        <a:pt x="38" y="29"/>
                      </a:lnTo>
                      <a:lnTo>
                        <a:pt x="37" y="31"/>
                      </a:lnTo>
                      <a:lnTo>
                        <a:pt x="35" y="34"/>
                      </a:lnTo>
                      <a:lnTo>
                        <a:pt x="32" y="36"/>
                      </a:lnTo>
                      <a:lnTo>
                        <a:pt x="29" y="37"/>
                      </a:lnTo>
                      <a:lnTo>
                        <a:pt x="25" y="37"/>
                      </a:lnTo>
                      <a:lnTo>
                        <a:pt x="22" y="37"/>
                      </a:lnTo>
                      <a:lnTo>
                        <a:pt x="18" y="37"/>
                      </a:lnTo>
                      <a:lnTo>
                        <a:pt x="15" y="36"/>
                      </a:lnTo>
                      <a:lnTo>
                        <a:pt x="11" y="35"/>
                      </a:lnTo>
                      <a:lnTo>
                        <a:pt x="9" y="32"/>
                      </a:lnTo>
                      <a:lnTo>
                        <a:pt x="5" y="30"/>
                      </a:lnTo>
                      <a:lnTo>
                        <a:pt x="3" y="26"/>
                      </a:lnTo>
                      <a:lnTo>
                        <a:pt x="1" y="23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1" y="9"/>
                      </a:lnTo>
                      <a:lnTo>
                        <a:pt x="3" y="6"/>
                      </a:lnTo>
                      <a:lnTo>
                        <a:pt x="5" y="4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5" y="0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25" y="1"/>
                      </a:lnTo>
                      <a:lnTo>
                        <a:pt x="29" y="3"/>
                      </a:lnTo>
                      <a:lnTo>
                        <a:pt x="32" y="5"/>
                      </a:lnTo>
                      <a:lnTo>
                        <a:pt x="35" y="7"/>
                      </a:lnTo>
                      <a:lnTo>
                        <a:pt x="37" y="11"/>
                      </a:lnTo>
                      <a:lnTo>
                        <a:pt x="38" y="14"/>
                      </a:lnTo>
                      <a:lnTo>
                        <a:pt x="39" y="18"/>
                      </a:lnTo>
                      <a:close/>
                    </a:path>
                  </a:pathLst>
                </a:custGeom>
                <a:solidFill>
                  <a:srgbClr val="FFE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70" name="Freeform 49">
                  <a:extLst>
                    <a:ext uri="{FF2B5EF4-FFF2-40B4-BE49-F238E27FC236}">
                      <a16:creationId xmlns:a16="http://schemas.microsoft.com/office/drawing/2014/main" id="{3E83E205-9608-4244-BF3A-4CAA7306F2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4655" y="5297494"/>
                  <a:ext cx="42863" cy="25400"/>
                </a:xfrm>
                <a:custGeom>
                  <a:avLst/>
                  <a:gdLst>
                    <a:gd name="T0" fmla="*/ 82 w 82"/>
                    <a:gd name="T1" fmla="*/ 22 h 48"/>
                    <a:gd name="T2" fmla="*/ 82 w 82"/>
                    <a:gd name="T3" fmla="*/ 22 h 48"/>
                    <a:gd name="T4" fmla="*/ 82 w 82"/>
                    <a:gd name="T5" fmla="*/ 27 h 48"/>
                    <a:gd name="T6" fmla="*/ 82 w 82"/>
                    <a:gd name="T7" fmla="*/ 32 h 48"/>
                    <a:gd name="T8" fmla="*/ 81 w 82"/>
                    <a:gd name="T9" fmla="*/ 35 h 48"/>
                    <a:gd name="T10" fmla="*/ 78 w 82"/>
                    <a:gd name="T11" fmla="*/ 39 h 48"/>
                    <a:gd name="T12" fmla="*/ 75 w 82"/>
                    <a:gd name="T13" fmla="*/ 42 h 48"/>
                    <a:gd name="T14" fmla="*/ 72 w 82"/>
                    <a:gd name="T15" fmla="*/ 45 h 48"/>
                    <a:gd name="T16" fmla="*/ 68 w 82"/>
                    <a:gd name="T17" fmla="*/ 46 h 48"/>
                    <a:gd name="T18" fmla="*/ 64 w 82"/>
                    <a:gd name="T19" fmla="*/ 47 h 48"/>
                    <a:gd name="T20" fmla="*/ 27 w 82"/>
                    <a:gd name="T21" fmla="*/ 48 h 48"/>
                    <a:gd name="T22" fmla="*/ 22 w 82"/>
                    <a:gd name="T23" fmla="*/ 48 h 48"/>
                    <a:gd name="T24" fmla="*/ 19 w 82"/>
                    <a:gd name="T25" fmla="*/ 47 h 48"/>
                    <a:gd name="T26" fmla="*/ 14 w 82"/>
                    <a:gd name="T27" fmla="*/ 45 h 48"/>
                    <a:gd name="T28" fmla="*/ 10 w 82"/>
                    <a:gd name="T29" fmla="*/ 42 h 48"/>
                    <a:gd name="T30" fmla="*/ 7 w 82"/>
                    <a:gd name="T31" fmla="*/ 39 h 48"/>
                    <a:gd name="T32" fmla="*/ 5 w 82"/>
                    <a:gd name="T33" fmla="*/ 35 h 48"/>
                    <a:gd name="T34" fmla="*/ 2 w 82"/>
                    <a:gd name="T35" fmla="*/ 30 h 48"/>
                    <a:gd name="T36" fmla="*/ 1 w 82"/>
                    <a:gd name="T37" fmla="*/ 26 h 48"/>
                    <a:gd name="T38" fmla="*/ 1 w 82"/>
                    <a:gd name="T39" fmla="*/ 26 h 48"/>
                    <a:gd name="T40" fmla="*/ 0 w 82"/>
                    <a:gd name="T41" fmla="*/ 21 h 48"/>
                    <a:gd name="T42" fmla="*/ 1 w 82"/>
                    <a:gd name="T43" fmla="*/ 17 h 48"/>
                    <a:gd name="T44" fmla="*/ 2 w 82"/>
                    <a:gd name="T45" fmla="*/ 13 h 48"/>
                    <a:gd name="T46" fmla="*/ 5 w 82"/>
                    <a:gd name="T47" fmla="*/ 9 h 48"/>
                    <a:gd name="T48" fmla="*/ 7 w 82"/>
                    <a:gd name="T49" fmla="*/ 7 h 48"/>
                    <a:gd name="T50" fmla="*/ 10 w 82"/>
                    <a:gd name="T51" fmla="*/ 4 h 48"/>
                    <a:gd name="T52" fmla="*/ 14 w 82"/>
                    <a:gd name="T53" fmla="*/ 2 h 48"/>
                    <a:gd name="T54" fmla="*/ 19 w 82"/>
                    <a:gd name="T55" fmla="*/ 2 h 48"/>
                    <a:gd name="T56" fmla="*/ 54 w 82"/>
                    <a:gd name="T57" fmla="*/ 0 h 48"/>
                    <a:gd name="T58" fmla="*/ 59 w 82"/>
                    <a:gd name="T59" fmla="*/ 0 h 48"/>
                    <a:gd name="T60" fmla="*/ 64 w 82"/>
                    <a:gd name="T61" fmla="*/ 1 h 48"/>
                    <a:gd name="T62" fmla="*/ 68 w 82"/>
                    <a:gd name="T63" fmla="*/ 3 h 48"/>
                    <a:gd name="T64" fmla="*/ 72 w 82"/>
                    <a:gd name="T65" fmla="*/ 5 h 48"/>
                    <a:gd name="T66" fmla="*/ 75 w 82"/>
                    <a:gd name="T67" fmla="*/ 9 h 48"/>
                    <a:gd name="T68" fmla="*/ 78 w 82"/>
                    <a:gd name="T69" fmla="*/ 13 h 48"/>
                    <a:gd name="T70" fmla="*/ 81 w 82"/>
                    <a:gd name="T71" fmla="*/ 17 h 48"/>
                    <a:gd name="T72" fmla="*/ 82 w 82"/>
                    <a:gd name="T73" fmla="*/ 2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82" h="48">
                      <a:moveTo>
                        <a:pt x="82" y="22"/>
                      </a:moveTo>
                      <a:lnTo>
                        <a:pt x="82" y="22"/>
                      </a:lnTo>
                      <a:lnTo>
                        <a:pt x="82" y="27"/>
                      </a:lnTo>
                      <a:lnTo>
                        <a:pt x="82" y="32"/>
                      </a:lnTo>
                      <a:lnTo>
                        <a:pt x="81" y="35"/>
                      </a:lnTo>
                      <a:lnTo>
                        <a:pt x="78" y="39"/>
                      </a:lnTo>
                      <a:lnTo>
                        <a:pt x="75" y="42"/>
                      </a:lnTo>
                      <a:lnTo>
                        <a:pt x="72" y="45"/>
                      </a:lnTo>
                      <a:lnTo>
                        <a:pt x="68" y="46"/>
                      </a:lnTo>
                      <a:lnTo>
                        <a:pt x="64" y="47"/>
                      </a:lnTo>
                      <a:lnTo>
                        <a:pt x="27" y="48"/>
                      </a:lnTo>
                      <a:lnTo>
                        <a:pt x="22" y="48"/>
                      </a:lnTo>
                      <a:lnTo>
                        <a:pt x="19" y="47"/>
                      </a:lnTo>
                      <a:lnTo>
                        <a:pt x="14" y="45"/>
                      </a:lnTo>
                      <a:lnTo>
                        <a:pt x="10" y="42"/>
                      </a:lnTo>
                      <a:lnTo>
                        <a:pt x="7" y="39"/>
                      </a:lnTo>
                      <a:lnTo>
                        <a:pt x="5" y="35"/>
                      </a:lnTo>
                      <a:lnTo>
                        <a:pt x="2" y="30"/>
                      </a:lnTo>
                      <a:lnTo>
                        <a:pt x="1" y="26"/>
                      </a:lnTo>
                      <a:lnTo>
                        <a:pt x="1" y="26"/>
                      </a:lnTo>
                      <a:lnTo>
                        <a:pt x="0" y="21"/>
                      </a:lnTo>
                      <a:lnTo>
                        <a:pt x="1" y="17"/>
                      </a:lnTo>
                      <a:lnTo>
                        <a:pt x="2" y="13"/>
                      </a:lnTo>
                      <a:lnTo>
                        <a:pt x="5" y="9"/>
                      </a:lnTo>
                      <a:lnTo>
                        <a:pt x="7" y="7"/>
                      </a:lnTo>
                      <a:lnTo>
                        <a:pt x="10" y="4"/>
                      </a:lnTo>
                      <a:lnTo>
                        <a:pt x="14" y="2"/>
                      </a:lnTo>
                      <a:lnTo>
                        <a:pt x="19" y="2"/>
                      </a:lnTo>
                      <a:lnTo>
                        <a:pt x="54" y="0"/>
                      </a:lnTo>
                      <a:lnTo>
                        <a:pt x="59" y="0"/>
                      </a:lnTo>
                      <a:lnTo>
                        <a:pt x="64" y="1"/>
                      </a:lnTo>
                      <a:lnTo>
                        <a:pt x="68" y="3"/>
                      </a:lnTo>
                      <a:lnTo>
                        <a:pt x="72" y="5"/>
                      </a:lnTo>
                      <a:lnTo>
                        <a:pt x="75" y="9"/>
                      </a:lnTo>
                      <a:lnTo>
                        <a:pt x="78" y="13"/>
                      </a:lnTo>
                      <a:lnTo>
                        <a:pt x="81" y="17"/>
                      </a:lnTo>
                      <a:lnTo>
                        <a:pt x="82" y="22"/>
                      </a:lnTo>
                      <a:close/>
                    </a:path>
                  </a:pathLst>
                </a:custGeom>
                <a:solidFill>
                  <a:srgbClr val="FFD7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71" name="Freeform 50">
                  <a:extLst>
                    <a:ext uri="{FF2B5EF4-FFF2-40B4-BE49-F238E27FC236}">
                      <a16:creationId xmlns:a16="http://schemas.microsoft.com/office/drawing/2014/main" id="{3FC824A8-57DA-4CA9-9693-B672C7175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7830" y="5300669"/>
                  <a:ext cx="20638" cy="20638"/>
                </a:xfrm>
                <a:custGeom>
                  <a:avLst/>
                  <a:gdLst>
                    <a:gd name="T0" fmla="*/ 39 w 39"/>
                    <a:gd name="T1" fmla="*/ 18 h 38"/>
                    <a:gd name="T2" fmla="*/ 39 w 39"/>
                    <a:gd name="T3" fmla="*/ 18 h 38"/>
                    <a:gd name="T4" fmla="*/ 39 w 39"/>
                    <a:gd name="T5" fmla="*/ 22 h 38"/>
                    <a:gd name="T6" fmla="*/ 39 w 39"/>
                    <a:gd name="T7" fmla="*/ 25 h 38"/>
                    <a:gd name="T8" fmla="*/ 38 w 39"/>
                    <a:gd name="T9" fmla="*/ 29 h 38"/>
                    <a:gd name="T10" fmla="*/ 36 w 39"/>
                    <a:gd name="T11" fmla="*/ 31 h 38"/>
                    <a:gd name="T12" fmla="*/ 34 w 39"/>
                    <a:gd name="T13" fmla="*/ 35 h 38"/>
                    <a:gd name="T14" fmla="*/ 32 w 39"/>
                    <a:gd name="T15" fmla="*/ 36 h 38"/>
                    <a:gd name="T16" fmla="*/ 28 w 39"/>
                    <a:gd name="T17" fmla="*/ 37 h 38"/>
                    <a:gd name="T18" fmla="*/ 24 w 39"/>
                    <a:gd name="T19" fmla="*/ 38 h 38"/>
                    <a:gd name="T20" fmla="*/ 21 w 39"/>
                    <a:gd name="T21" fmla="*/ 38 h 38"/>
                    <a:gd name="T22" fmla="*/ 17 w 39"/>
                    <a:gd name="T23" fmla="*/ 38 h 38"/>
                    <a:gd name="T24" fmla="*/ 14 w 39"/>
                    <a:gd name="T25" fmla="*/ 37 h 38"/>
                    <a:gd name="T26" fmla="*/ 10 w 39"/>
                    <a:gd name="T27" fmla="*/ 35 h 38"/>
                    <a:gd name="T28" fmla="*/ 7 w 39"/>
                    <a:gd name="T29" fmla="*/ 34 h 38"/>
                    <a:gd name="T30" fmla="*/ 4 w 39"/>
                    <a:gd name="T31" fmla="*/ 30 h 38"/>
                    <a:gd name="T32" fmla="*/ 2 w 39"/>
                    <a:gd name="T33" fmla="*/ 28 h 38"/>
                    <a:gd name="T34" fmla="*/ 1 w 39"/>
                    <a:gd name="T35" fmla="*/ 24 h 38"/>
                    <a:gd name="T36" fmla="*/ 0 w 39"/>
                    <a:gd name="T37" fmla="*/ 21 h 38"/>
                    <a:gd name="T38" fmla="*/ 0 w 39"/>
                    <a:gd name="T39" fmla="*/ 21 h 38"/>
                    <a:gd name="T40" fmla="*/ 0 w 39"/>
                    <a:gd name="T41" fmla="*/ 17 h 38"/>
                    <a:gd name="T42" fmla="*/ 0 w 39"/>
                    <a:gd name="T43" fmla="*/ 14 h 38"/>
                    <a:gd name="T44" fmla="*/ 1 w 39"/>
                    <a:gd name="T45" fmla="*/ 10 h 38"/>
                    <a:gd name="T46" fmla="*/ 2 w 39"/>
                    <a:gd name="T47" fmla="*/ 6 h 38"/>
                    <a:gd name="T48" fmla="*/ 4 w 39"/>
                    <a:gd name="T49" fmla="*/ 4 h 38"/>
                    <a:gd name="T50" fmla="*/ 7 w 39"/>
                    <a:gd name="T51" fmla="*/ 3 h 38"/>
                    <a:gd name="T52" fmla="*/ 10 w 39"/>
                    <a:gd name="T53" fmla="*/ 2 h 38"/>
                    <a:gd name="T54" fmla="*/ 14 w 39"/>
                    <a:gd name="T55" fmla="*/ 0 h 38"/>
                    <a:gd name="T56" fmla="*/ 17 w 39"/>
                    <a:gd name="T57" fmla="*/ 0 h 38"/>
                    <a:gd name="T58" fmla="*/ 21 w 39"/>
                    <a:gd name="T59" fmla="*/ 0 h 38"/>
                    <a:gd name="T60" fmla="*/ 24 w 39"/>
                    <a:gd name="T61" fmla="*/ 2 h 38"/>
                    <a:gd name="T62" fmla="*/ 28 w 39"/>
                    <a:gd name="T63" fmla="*/ 3 h 38"/>
                    <a:gd name="T64" fmla="*/ 32 w 39"/>
                    <a:gd name="T65" fmla="*/ 5 h 38"/>
                    <a:gd name="T66" fmla="*/ 34 w 39"/>
                    <a:gd name="T67" fmla="*/ 9 h 38"/>
                    <a:gd name="T68" fmla="*/ 36 w 39"/>
                    <a:gd name="T69" fmla="*/ 11 h 38"/>
                    <a:gd name="T70" fmla="*/ 38 w 39"/>
                    <a:gd name="T71" fmla="*/ 15 h 38"/>
                    <a:gd name="T72" fmla="*/ 39 w 39"/>
                    <a:gd name="T73" fmla="*/ 1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38">
                      <a:moveTo>
                        <a:pt x="39" y="18"/>
                      </a:moveTo>
                      <a:lnTo>
                        <a:pt x="39" y="18"/>
                      </a:lnTo>
                      <a:lnTo>
                        <a:pt x="39" y="22"/>
                      </a:lnTo>
                      <a:lnTo>
                        <a:pt x="39" y="25"/>
                      </a:lnTo>
                      <a:lnTo>
                        <a:pt x="38" y="29"/>
                      </a:lnTo>
                      <a:lnTo>
                        <a:pt x="36" y="31"/>
                      </a:lnTo>
                      <a:lnTo>
                        <a:pt x="34" y="35"/>
                      </a:lnTo>
                      <a:lnTo>
                        <a:pt x="32" y="36"/>
                      </a:lnTo>
                      <a:lnTo>
                        <a:pt x="28" y="37"/>
                      </a:lnTo>
                      <a:lnTo>
                        <a:pt x="24" y="38"/>
                      </a:lnTo>
                      <a:lnTo>
                        <a:pt x="21" y="38"/>
                      </a:lnTo>
                      <a:lnTo>
                        <a:pt x="17" y="38"/>
                      </a:lnTo>
                      <a:lnTo>
                        <a:pt x="14" y="37"/>
                      </a:lnTo>
                      <a:lnTo>
                        <a:pt x="10" y="35"/>
                      </a:lnTo>
                      <a:lnTo>
                        <a:pt x="7" y="34"/>
                      </a:lnTo>
                      <a:lnTo>
                        <a:pt x="4" y="30"/>
                      </a:lnTo>
                      <a:lnTo>
                        <a:pt x="2" y="28"/>
                      </a:lnTo>
                      <a:lnTo>
                        <a:pt x="1" y="24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0" y="14"/>
                      </a:lnTo>
                      <a:lnTo>
                        <a:pt x="1" y="10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7" y="3"/>
                      </a:lnTo>
                      <a:lnTo>
                        <a:pt x="10" y="2"/>
                      </a:lnTo>
                      <a:lnTo>
                        <a:pt x="14" y="0"/>
                      </a:lnTo>
                      <a:lnTo>
                        <a:pt x="17" y="0"/>
                      </a:lnTo>
                      <a:lnTo>
                        <a:pt x="21" y="0"/>
                      </a:lnTo>
                      <a:lnTo>
                        <a:pt x="24" y="2"/>
                      </a:lnTo>
                      <a:lnTo>
                        <a:pt x="28" y="3"/>
                      </a:lnTo>
                      <a:lnTo>
                        <a:pt x="32" y="5"/>
                      </a:lnTo>
                      <a:lnTo>
                        <a:pt x="34" y="9"/>
                      </a:lnTo>
                      <a:lnTo>
                        <a:pt x="36" y="11"/>
                      </a:lnTo>
                      <a:lnTo>
                        <a:pt x="38" y="15"/>
                      </a:lnTo>
                      <a:lnTo>
                        <a:pt x="39" y="18"/>
                      </a:lnTo>
                      <a:close/>
                    </a:path>
                  </a:pathLst>
                </a:custGeom>
                <a:solidFill>
                  <a:srgbClr val="FFE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72" name="Freeform 51">
                  <a:extLst>
                    <a:ext uri="{FF2B5EF4-FFF2-40B4-BE49-F238E27FC236}">
                      <a16:creationId xmlns:a16="http://schemas.microsoft.com/office/drawing/2014/main" id="{7572C6BC-36F0-48DA-BCF8-A42E89C172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95604" y="5322894"/>
                  <a:ext cx="42863" cy="25400"/>
                </a:xfrm>
                <a:custGeom>
                  <a:avLst/>
                  <a:gdLst>
                    <a:gd name="T0" fmla="*/ 81 w 82"/>
                    <a:gd name="T1" fmla="*/ 22 h 49"/>
                    <a:gd name="T2" fmla="*/ 81 w 82"/>
                    <a:gd name="T3" fmla="*/ 22 h 49"/>
                    <a:gd name="T4" fmla="*/ 82 w 82"/>
                    <a:gd name="T5" fmla="*/ 27 h 49"/>
                    <a:gd name="T6" fmla="*/ 81 w 82"/>
                    <a:gd name="T7" fmla="*/ 31 h 49"/>
                    <a:gd name="T8" fmla="*/ 80 w 82"/>
                    <a:gd name="T9" fmla="*/ 35 h 49"/>
                    <a:gd name="T10" fmla="*/ 77 w 82"/>
                    <a:gd name="T11" fmla="*/ 39 h 49"/>
                    <a:gd name="T12" fmla="*/ 75 w 82"/>
                    <a:gd name="T13" fmla="*/ 41 h 49"/>
                    <a:gd name="T14" fmla="*/ 71 w 82"/>
                    <a:gd name="T15" fmla="*/ 44 h 49"/>
                    <a:gd name="T16" fmla="*/ 68 w 82"/>
                    <a:gd name="T17" fmla="*/ 46 h 49"/>
                    <a:gd name="T18" fmla="*/ 63 w 82"/>
                    <a:gd name="T19" fmla="*/ 46 h 49"/>
                    <a:gd name="T20" fmla="*/ 27 w 82"/>
                    <a:gd name="T21" fmla="*/ 49 h 49"/>
                    <a:gd name="T22" fmla="*/ 23 w 82"/>
                    <a:gd name="T23" fmla="*/ 49 h 49"/>
                    <a:gd name="T24" fmla="*/ 18 w 82"/>
                    <a:gd name="T25" fmla="*/ 47 h 49"/>
                    <a:gd name="T26" fmla="*/ 14 w 82"/>
                    <a:gd name="T27" fmla="*/ 45 h 49"/>
                    <a:gd name="T28" fmla="*/ 9 w 82"/>
                    <a:gd name="T29" fmla="*/ 43 h 49"/>
                    <a:gd name="T30" fmla="*/ 6 w 82"/>
                    <a:gd name="T31" fmla="*/ 39 h 49"/>
                    <a:gd name="T32" fmla="*/ 4 w 82"/>
                    <a:gd name="T33" fmla="*/ 35 h 49"/>
                    <a:gd name="T34" fmla="*/ 1 w 82"/>
                    <a:gd name="T35" fmla="*/ 31 h 49"/>
                    <a:gd name="T36" fmla="*/ 0 w 82"/>
                    <a:gd name="T37" fmla="*/ 26 h 49"/>
                    <a:gd name="T38" fmla="*/ 0 w 82"/>
                    <a:gd name="T39" fmla="*/ 26 h 49"/>
                    <a:gd name="T40" fmla="*/ 0 w 82"/>
                    <a:gd name="T41" fmla="*/ 21 h 49"/>
                    <a:gd name="T42" fmla="*/ 0 w 82"/>
                    <a:gd name="T43" fmla="*/ 16 h 49"/>
                    <a:gd name="T44" fmla="*/ 1 w 82"/>
                    <a:gd name="T45" fmla="*/ 13 h 49"/>
                    <a:gd name="T46" fmla="*/ 4 w 82"/>
                    <a:gd name="T47" fmla="*/ 9 h 49"/>
                    <a:gd name="T48" fmla="*/ 6 w 82"/>
                    <a:gd name="T49" fmla="*/ 6 h 49"/>
                    <a:gd name="T50" fmla="*/ 9 w 82"/>
                    <a:gd name="T51" fmla="*/ 3 h 49"/>
                    <a:gd name="T52" fmla="*/ 14 w 82"/>
                    <a:gd name="T53" fmla="*/ 2 h 49"/>
                    <a:gd name="T54" fmla="*/ 18 w 82"/>
                    <a:gd name="T55" fmla="*/ 1 h 49"/>
                    <a:gd name="T56" fmla="*/ 53 w 82"/>
                    <a:gd name="T57" fmla="*/ 0 h 49"/>
                    <a:gd name="T58" fmla="*/ 58 w 82"/>
                    <a:gd name="T59" fmla="*/ 0 h 49"/>
                    <a:gd name="T60" fmla="*/ 63 w 82"/>
                    <a:gd name="T61" fmla="*/ 1 h 49"/>
                    <a:gd name="T62" fmla="*/ 68 w 82"/>
                    <a:gd name="T63" fmla="*/ 3 h 49"/>
                    <a:gd name="T64" fmla="*/ 71 w 82"/>
                    <a:gd name="T65" fmla="*/ 6 h 49"/>
                    <a:gd name="T66" fmla="*/ 75 w 82"/>
                    <a:gd name="T67" fmla="*/ 9 h 49"/>
                    <a:gd name="T68" fmla="*/ 77 w 82"/>
                    <a:gd name="T69" fmla="*/ 13 h 49"/>
                    <a:gd name="T70" fmla="*/ 80 w 82"/>
                    <a:gd name="T71" fmla="*/ 18 h 49"/>
                    <a:gd name="T72" fmla="*/ 81 w 82"/>
                    <a:gd name="T73" fmla="*/ 2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82" h="49">
                      <a:moveTo>
                        <a:pt x="81" y="22"/>
                      </a:moveTo>
                      <a:lnTo>
                        <a:pt x="81" y="22"/>
                      </a:lnTo>
                      <a:lnTo>
                        <a:pt x="82" y="27"/>
                      </a:lnTo>
                      <a:lnTo>
                        <a:pt x="81" y="31"/>
                      </a:lnTo>
                      <a:lnTo>
                        <a:pt x="80" y="35"/>
                      </a:lnTo>
                      <a:lnTo>
                        <a:pt x="77" y="39"/>
                      </a:lnTo>
                      <a:lnTo>
                        <a:pt x="75" y="41"/>
                      </a:lnTo>
                      <a:lnTo>
                        <a:pt x="71" y="44"/>
                      </a:lnTo>
                      <a:lnTo>
                        <a:pt x="68" y="46"/>
                      </a:lnTo>
                      <a:lnTo>
                        <a:pt x="63" y="46"/>
                      </a:lnTo>
                      <a:lnTo>
                        <a:pt x="27" y="49"/>
                      </a:lnTo>
                      <a:lnTo>
                        <a:pt x="23" y="49"/>
                      </a:lnTo>
                      <a:lnTo>
                        <a:pt x="18" y="47"/>
                      </a:lnTo>
                      <a:lnTo>
                        <a:pt x="14" y="45"/>
                      </a:lnTo>
                      <a:lnTo>
                        <a:pt x="9" y="43"/>
                      </a:lnTo>
                      <a:lnTo>
                        <a:pt x="6" y="39"/>
                      </a:lnTo>
                      <a:lnTo>
                        <a:pt x="4" y="35"/>
                      </a:lnTo>
                      <a:lnTo>
                        <a:pt x="1" y="31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0" y="21"/>
                      </a:lnTo>
                      <a:lnTo>
                        <a:pt x="0" y="16"/>
                      </a:lnTo>
                      <a:lnTo>
                        <a:pt x="1" y="13"/>
                      </a:lnTo>
                      <a:lnTo>
                        <a:pt x="4" y="9"/>
                      </a:lnTo>
                      <a:lnTo>
                        <a:pt x="6" y="6"/>
                      </a:lnTo>
                      <a:lnTo>
                        <a:pt x="9" y="3"/>
                      </a:lnTo>
                      <a:lnTo>
                        <a:pt x="14" y="2"/>
                      </a:lnTo>
                      <a:lnTo>
                        <a:pt x="18" y="1"/>
                      </a:lnTo>
                      <a:lnTo>
                        <a:pt x="53" y="0"/>
                      </a:lnTo>
                      <a:lnTo>
                        <a:pt x="58" y="0"/>
                      </a:lnTo>
                      <a:lnTo>
                        <a:pt x="63" y="1"/>
                      </a:lnTo>
                      <a:lnTo>
                        <a:pt x="68" y="3"/>
                      </a:lnTo>
                      <a:lnTo>
                        <a:pt x="71" y="6"/>
                      </a:lnTo>
                      <a:lnTo>
                        <a:pt x="75" y="9"/>
                      </a:lnTo>
                      <a:lnTo>
                        <a:pt x="77" y="13"/>
                      </a:lnTo>
                      <a:lnTo>
                        <a:pt x="80" y="18"/>
                      </a:lnTo>
                      <a:lnTo>
                        <a:pt x="81" y="22"/>
                      </a:lnTo>
                      <a:close/>
                    </a:path>
                  </a:pathLst>
                </a:custGeom>
                <a:solidFill>
                  <a:srgbClr val="FFD7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73" name="Freeform 52">
                  <a:extLst>
                    <a:ext uri="{FF2B5EF4-FFF2-40B4-BE49-F238E27FC236}">
                      <a16:creationId xmlns:a16="http://schemas.microsoft.com/office/drawing/2014/main" id="{865CE8AF-8571-45FA-9B3F-D3AAA32998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97192" y="5326069"/>
                  <a:ext cx="20638" cy="19050"/>
                </a:xfrm>
                <a:custGeom>
                  <a:avLst/>
                  <a:gdLst>
                    <a:gd name="T0" fmla="*/ 40 w 40"/>
                    <a:gd name="T1" fmla="*/ 18 h 37"/>
                    <a:gd name="T2" fmla="*/ 40 w 40"/>
                    <a:gd name="T3" fmla="*/ 18 h 37"/>
                    <a:gd name="T4" fmla="*/ 40 w 40"/>
                    <a:gd name="T5" fmla="*/ 21 h 37"/>
                    <a:gd name="T6" fmla="*/ 40 w 40"/>
                    <a:gd name="T7" fmla="*/ 25 h 37"/>
                    <a:gd name="T8" fmla="*/ 39 w 40"/>
                    <a:gd name="T9" fmla="*/ 28 h 37"/>
                    <a:gd name="T10" fmla="*/ 36 w 40"/>
                    <a:gd name="T11" fmla="*/ 31 h 37"/>
                    <a:gd name="T12" fmla="*/ 34 w 40"/>
                    <a:gd name="T13" fmla="*/ 33 h 37"/>
                    <a:gd name="T14" fmla="*/ 32 w 40"/>
                    <a:gd name="T15" fmla="*/ 35 h 37"/>
                    <a:gd name="T16" fmla="*/ 28 w 40"/>
                    <a:gd name="T17" fmla="*/ 37 h 37"/>
                    <a:gd name="T18" fmla="*/ 26 w 40"/>
                    <a:gd name="T19" fmla="*/ 37 h 37"/>
                    <a:gd name="T20" fmla="*/ 21 w 40"/>
                    <a:gd name="T21" fmla="*/ 37 h 37"/>
                    <a:gd name="T22" fmla="*/ 17 w 40"/>
                    <a:gd name="T23" fmla="*/ 37 h 37"/>
                    <a:gd name="T24" fmla="*/ 14 w 40"/>
                    <a:gd name="T25" fmla="*/ 35 h 37"/>
                    <a:gd name="T26" fmla="*/ 10 w 40"/>
                    <a:gd name="T27" fmla="*/ 34 h 37"/>
                    <a:gd name="T28" fmla="*/ 8 w 40"/>
                    <a:gd name="T29" fmla="*/ 32 h 37"/>
                    <a:gd name="T30" fmla="*/ 5 w 40"/>
                    <a:gd name="T31" fmla="*/ 29 h 37"/>
                    <a:gd name="T32" fmla="*/ 3 w 40"/>
                    <a:gd name="T33" fmla="*/ 26 h 37"/>
                    <a:gd name="T34" fmla="*/ 1 w 40"/>
                    <a:gd name="T35" fmla="*/ 24 h 37"/>
                    <a:gd name="T36" fmla="*/ 0 w 40"/>
                    <a:gd name="T37" fmla="*/ 19 h 37"/>
                    <a:gd name="T38" fmla="*/ 0 w 40"/>
                    <a:gd name="T39" fmla="*/ 19 h 37"/>
                    <a:gd name="T40" fmla="*/ 0 w 40"/>
                    <a:gd name="T41" fmla="*/ 15 h 37"/>
                    <a:gd name="T42" fmla="*/ 0 w 40"/>
                    <a:gd name="T43" fmla="*/ 12 h 37"/>
                    <a:gd name="T44" fmla="*/ 1 w 40"/>
                    <a:gd name="T45" fmla="*/ 9 h 37"/>
                    <a:gd name="T46" fmla="*/ 3 w 40"/>
                    <a:gd name="T47" fmla="*/ 6 h 37"/>
                    <a:gd name="T48" fmla="*/ 4 w 40"/>
                    <a:gd name="T49" fmla="*/ 3 h 37"/>
                    <a:gd name="T50" fmla="*/ 8 w 40"/>
                    <a:gd name="T51" fmla="*/ 2 h 37"/>
                    <a:gd name="T52" fmla="*/ 10 w 40"/>
                    <a:gd name="T53" fmla="*/ 0 h 37"/>
                    <a:gd name="T54" fmla="*/ 14 w 40"/>
                    <a:gd name="T55" fmla="*/ 0 h 37"/>
                    <a:gd name="T56" fmla="*/ 17 w 40"/>
                    <a:gd name="T57" fmla="*/ 0 h 37"/>
                    <a:gd name="T58" fmla="*/ 22 w 40"/>
                    <a:gd name="T59" fmla="*/ 0 h 37"/>
                    <a:gd name="T60" fmla="*/ 26 w 40"/>
                    <a:gd name="T61" fmla="*/ 1 h 37"/>
                    <a:gd name="T62" fmla="*/ 28 w 40"/>
                    <a:gd name="T63" fmla="*/ 2 h 37"/>
                    <a:gd name="T64" fmla="*/ 32 w 40"/>
                    <a:gd name="T65" fmla="*/ 5 h 37"/>
                    <a:gd name="T66" fmla="*/ 34 w 40"/>
                    <a:gd name="T67" fmla="*/ 7 h 37"/>
                    <a:gd name="T68" fmla="*/ 36 w 40"/>
                    <a:gd name="T69" fmla="*/ 10 h 37"/>
                    <a:gd name="T70" fmla="*/ 39 w 40"/>
                    <a:gd name="T71" fmla="*/ 14 h 37"/>
                    <a:gd name="T72" fmla="*/ 40 w 40"/>
                    <a:gd name="T73" fmla="*/ 1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0" h="37">
                      <a:moveTo>
                        <a:pt x="40" y="18"/>
                      </a:moveTo>
                      <a:lnTo>
                        <a:pt x="40" y="18"/>
                      </a:lnTo>
                      <a:lnTo>
                        <a:pt x="40" y="21"/>
                      </a:lnTo>
                      <a:lnTo>
                        <a:pt x="40" y="25"/>
                      </a:lnTo>
                      <a:lnTo>
                        <a:pt x="39" y="28"/>
                      </a:lnTo>
                      <a:lnTo>
                        <a:pt x="36" y="31"/>
                      </a:lnTo>
                      <a:lnTo>
                        <a:pt x="34" y="33"/>
                      </a:lnTo>
                      <a:lnTo>
                        <a:pt x="32" y="35"/>
                      </a:lnTo>
                      <a:lnTo>
                        <a:pt x="28" y="37"/>
                      </a:lnTo>
                      <a:lnTo>
                        <a:pt x="26" y="37"/>
                      </a:lnTo>
                      <a:lnTo>
                        <a:pt x="21" y="37"/>
                      </a:lnTo>
                      <a:lnTo>
                        <a:pt x="17" y="37"/>
                      </a:lnTo>
                      <a:lnTo>
                        <a:pt x="14" y="35"/>
                      </a:lnTo>
                      <a:lnTo>
                        <a:pt x="10" y="34"/>
                      </a:lnTo>
                      <a:lnTo>
                        <a:pt x="8" y="32"/>
                      </a:lnTo>
                      <a:lnTo>
                        <a:pt x="5" y="29"/>
                      </a:lnTo>
                      <a:lnTo>
                        <a:pt x="3" y="26"/>
                      </a:lnTo>
                      <a:lnTo>
                        <a:pt x="1" y="24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15"/>
                      </a:lnTo>
                      <a:lnTo>
                        <a:pt x="0" y="12"/>
                      </a:lnTo>
                      <a:lnTo>
                        <a:pt x="1" y="9"/>
                      </a:lnTo>
                      <a:lnTo>
                        <a:pt x="3" y="6"/>
                      </a:lnTo>
                      <a:lnTo>
                        <a:pt x="4" y="3"/>
                      </a:lnTo>
                      <a:lnTo>
                        <a:pt x="8" y="2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7" y="0"/>
                      </a:lnTo>
                      <a:lnTo>
                        <a:pt x="22" y="0"/>
                      </a:lnTo>
                      <a:lnTo>
                        <a:pt x="26" y="1"/>
                      </a:lnTo>
                      <a:lnTo>
                        <a:pt x="28" y="2"/>
                      </a:lnTo>
                      <a:lnTo>
                        <a:pt x="32" y="5"/>
                      </a:lnTo>
                      <a:lnTo>
                        <a:pt x="34" y="7"/>
                      </a:lnTo>
                      <a:lnTo>
                        <a:pt x="36" y="10"/>
                      </a:lnTo>
                      <a:lnTo>
                        <a:pt x="39" y="14"/>
                      </a:lnTo>
                      <a:lnTo>
                        <a:pt x="40" y="18"/>
                      </a:lnTo>
                      <a:close/>
                    </a:path>
                  </a:pathLst>
                </a:custGeom>
                <a:solidFill>
                  <a:srgbClr val="FFE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74" name="Freeform 53">
                  <a:extLst>
                    <a:ext uri="{FF2B5EF4-FFF2-40B4-BE49-F238E27FC236}">
                      <a16:creationId xmlns:a16="http://schemas.microsoft.com/office/drawing/2014/main" id="{5B74E338-100E-4030-AAC0-5D4EDBA7A6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8142" y="5345119"/>
                  <a:ext cx="39688" cy="23813"/>
                </a:xfrm>
                <a:custGeom>
                  <a:avLst/>
                  <a:gdLst>
                    <a:gd name="T0" fmla="*/ 76 w 76"/>
                    <a:gd name="T1" fmla="*/ 19 h 43"/>
                    <a:gd name="T2" fmla="*/ 76 w 76"/>
                    <a:gd name="T3" fmla="*/ 19 h 43"/>
                    <a:gd name="T4" fmla="*/ 76 w 76"/>
                    <a:gd name="T5" fmla="*/ 24 h 43"/>
                    <a:gd name="T6" fmla="*/ 76 w 76"/>
                    <a:gd name="T7" fmla="*/ 27 h 43"/>
                    <a:gd name="T8" fmla="*/ 75 w 76"/>
                    <a:gd name="T9" fmla="*/ 31 h 43"/>
                    <a:gd name="T10" fmla="*/ 72 w 76"/>
                    <a:gd name="T11" fmla="*/ 34 h 43"/>
                    <a:gd name="T12" fmla="*/ 70 w 76"/>
                    <a:gd name="T13" fmla="*/ 37 h 43"/>
                    <a:gd name="T14" fmla="*/ 67 w 76"/>
                    <a:gd name="T15" fmla="*/ 38 h 43"/>
                    <a:gd name="T16" fmla="*/ 64 w 76"/>
                    <a:gd name="T17" fmla="*/ 40 h 43"/>
                    <a:gd name="T18" fmla="*/ 59 w 76"/>
                    <a:gd name="T19" fmla="*/ 40 h 43"/>
                    <a:gd name="T20" fmla="*/ 23 w 76"/>
                    <a:gd name="T21" fmla="*/ 43 h 43"/>
                    <a:gd name="T22" fmla="*/ 20 w 76"/>
                    <a:gd name="T23" fmla="*/ 41 h 43"/>
                    <a:gd name="T24" fmla="*/ 15 w 76"/>
                    <a:gd name="T25" fmla="*/ 41 h 43"/>
                    <a:gd name="T26" fmla="*/ 12 w 76"/>
                    <a:gd name="T27" fmla="*/ 39 h 43"/>
                    <a:gd name="T28" fmla="*/ 9 w 76"/>
                    <a:gd name="T29" fmla="*/ 37 h 43"/>
                    <a:gd name="T30" fmla="*/ 6 w 76"/>
                    <a:gd name="T31" fmla="*/ 34 h 43"/>
                    <a:gd name="T32" fmla="*/ 3 w 76"/>
                    <a:gd name="T33" fmla="*/ 31 h 43"/>
                    <a:gd name="T34" fmla="*/ 1 w 76"/>
                    <a:gd name="T35" fmla="*/ 27 h 43"/>
                    <a:gd name="T36" fmla="*/ 0 w 76"/>
                    <a:gd name="T37" fmla="*/ 22 h 43"/>
                    <a:gd name="T38" fmla="*/ 0 w 76"/>
                    <a:gd name="T39" fmla="*/ 22 h 43"/>
                    <a:gd name="T40" fmla="*/ 0 w 76"/>
                    <a:gd name="T41" fmla="*/ 19 h 43"/>
                    <a:gd name="T42" fmla="*/ 0 w 76"/>
                    <a:gd name="T43" fmla="*/ 15 h 43"/>
                    <a:gd name="T44" fmla="*/ 1 w 76"/>
                    <a:gd name="T45" fmla="*/ 12 h 43"/>
                    <a:gd name="T46" fmla="*/ 3 w 76"/>
                    <a:gd name="T47" fmla="*/ 8 h 43"/>
                    <a:gd name="T48" fmla="*/ 6 w 76"/>
                    <a:gd name="T49" fmla="*/ 6 h 43"/>
                    <a:gd name="T50" fmla="*/ 8 w 76"/>
                    <a:gd name="T51" fmla="*/ 3 h 43"/>
                    <a:gd name="T52" fmla="*/ 12 w 76"/>
                    <a:gd name="T53" fmla="*/ 2 h 43"/>
                    <a:gd name="T54" fmla="*/ 16 w 76"/>
                    <a:gd name="T55" fmla="*/ 2 h 43"/>
                    <a:gd name="T56" fmla="*/ 52 w 76"/>
                    <a:gd name="T57" fmla="*/ 0 h 43"/>
                    <a:gd name="T58" fmla="*/ 56 w 76"/>
                    <a:gd name="T59" fmla="*/ 0 h 43"/>
                    <a:gd name="T60" fmla="*/ 60 w 76"/>
                    <a:gd name="T61" fmla="*/ 1 h 43"/>
                    <a:gd name="T62" fmla="*/ 64 w 76"/>
                    <a:gd name="T63" fmla="*/ 2 h 43"/>
                    <a:gd name="T64" fmla="*/ 66 w 76"/>
                    <a:gd name="T65" fmla="*/ 5 h 43"/>
                    <a:gd name="T66" fmla="*/ 70 w 76"/>
                    <a:gd name="T67" fmla="*/ 8 h 43"/>
                    <a:gd name="T68" fmla="*/ 72 w 76"/>
                    <a:gd name="T69" fmla="*/ 12 h 43"/>
                    <a:gd name="T70" fmla="*/ 75 w 76"/>
                    <a:gd name="T71" fmla="*/ 15 h 43"/>
                    <a:gd name="T72" fmla="*/ 76 w 76"/>
                    <a:gd name="T73" fmla="*/ 19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6" h="43">
                      <a:moveTo>
                        <a:pt x="76" y="19"/>
                      </a:moveTo>
                      <a:lnTo>
                        <a:pt x="76" y="19"/>
                      </a:lnTo>
                      <a:lnTo>
                        <a:pt x="76" y="24"/>
                      </a:lnTo>
                      <a:lnTo>
                        <a:pt x="76" y="27"/>
                      </a:lnTo>
                      <a:lnTo>
                        <a:pt x="75" y="31"/>
                      </a:lnTo>
                      <a:lnTo>
                        <a:pt x="72" y="34"/>
                      </a:lnTo>
                      <a:lnTo>
                        <a:pt x="70" y="37"/>
                      </a:lnTo>
                      <a:lnTo>
                        <a:pt x="67" y="38"/>
                      </a:lnTo>
                      <a:lnTo>
                        <a:pt x="64" y="40"/>
                      </a:lnTo>
                      <a:lnTo>
                        <a:pt x="59" y="40"/>
                      </a:lnTo>
                      <a:lnTo>
                        <a:pt x="23" y="43"/>
                      </a:lnTo>
                      <a:lnTo>
                        <a:pt x="20" y="41"/>
                      </a:lnTo>
                      <a:lnTo>
                        <a:pt x="15" y="41"/>
                      </a:lnTo>
                      <a:lnTo>
                        <a:pt x="12" y="39"/>
                      </a:lnTo>
                      <a:lnTo>
                        <a:pt x="9" y="37"/>
                      </a:lnTo>
                      <a:lnTo>
                        <a:pt x="6" y="34"/>
                      </a:lnTo>
                      <a:lnTo>
                        <a:pt x="3" y="31"/>
                      </a:lnTo>
                      <a:lnTo>
                        <a:pt x="1" y="27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9"/>
                      </a:lnTo>
                      <a:lnTo>
                        <a:pt x="0" y="15"/>
                      </a:lnTo>
                      <a:lnTo>
                        <a:pt x="1" y="12"/>
                      </a:lnTo>
                      <a:lnTo>
                        <a:pt x="3" y="8"/>
                      </a:lnTo>
                      <a:lnTo>
                        <a:pt x="6" y="6"/>
                      </a:lnTo>
                      <a:lnTo>
                        <a:pt x="8" y="3"/>
                      </a:lnTo>
                      <a:lnTo>
                        <a:pt x="12" y="2"/>
                      </a:lnTo>
                      <a:lnTo>
                        <a:pt x="16" y="2"/>
                      </a:lnTo>
                      <a:lnTo>
                        <a:pt x="52" y="0"/>
                      </a:lnTo>
                      <a:lnTo>
                        <a:pt x="56" y="0"/>
                      </a:lnTo>
                      <a:lnTo>
                        <a:pt x="60" y="1"/>
                      </a:lnTo>
                      <a:lnTo>
                        <a:pt x="64" y="2"/>
                      </a:lnTo>
                      <a:lnTo>
                        <a:pt x="66" y="5"/>
                      </a:lnTo>
                      <a:lnTo>
                        <a:pt x="70" y="8"/>
                      </a:lnTo>
                      <a:lnTo>
                        <a:pt x="72" y="12"/>
                      </a:lnTo>
                      <a:lnTo>
                        <a:pt x="75" y="15"/>
                      </a:lnTo>
                      <a:lnTo>
                        <a:pt x="76" y="19"/>
                      </a:lnTo>
                      <a:close/>
                    </a:path>
                  </a:pathLst>
                </a:custGeom>
                <a:solidFill>
                  <a:srgbClr val="FFD7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75" name="Freeform 54">
                  <a:extLst>
                    <a:ext uri="{FF2B5EF4-FFF2-40B4-BE49-F238E27FC236}">
                      <a16:creationId xmlns:a16="http://schemas.microsoft.com/office/drawing/2014/main" id="{A84D9677-BB36-4171-8A79-44BFF4430F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9729" y="5346706"/>
                  <a:ext cx="19050" cy="19050"/>
                </a:xfrm>
                <a:custGeom>
                  <a:avLst/>
                  <a:gdLst>
                    <a:gd name="T0" fmla="*/ 37 w 37"/>
                    <a:gd name="T1" fmla="*/ 17 h 35"/>
                    <a:gd name="T2" fmla="*/ 37 w 37"/>
                    <a:gd name="T3" fmla="*/ 17 h 35"/>
                    <a:gd name="T4" fmla="*/ 37 w 37"/>
                    <a:gd name="T5" fmla="*/ 21 h 35"/>
                    <a:gd name="T6" fmla="*/ 37 w 37"/>
                    <a:gd name="T7" fmla="*/ 24 h 35"/>
                    <a:gd name="T8" fmla="*/ 36 w 37"/>
                    <a:gd name="T9" fmla="*/ 26 h 35"/>
                    <a:gd name="T10" fmla="*/ 35 w 37"/>
                    <a:gd name="T11" fmla="*/ 30 h 35"/>
                    <a:gd name="T12" fmla="*/ 33 w 37"/>
                    <a:gd name="T13" fmla="*/ 31 h 35"/>
                    <a:gd name="T14" fmla="*/ 30 w 37"/>
                    <a:gd name="T15" fmla="*/ 34 h 35"/>
                    <a:gd name="T16" fmla="*/ 27 w 37"/>
                    <a:gd name="T17" fmla="*/ 35 h 35"/>
                    <a:gd name="T18" fmla="*/ 24 w 37"/>
                    <a:gd name="T19" fmla="*/ 35 h 35"/>
                    <a:gd name="T20" fmla="*/ 21 w 37"/>
                    <a:gd name="T21" fmla="*/ 35 h 35"/>
                    <a:gd name="T22" fmla="*/ 17 w 37"/>
                    <a:gd name="T23" fmla="*/ 35 h 35"/>
                    <a:gd name="T24" fmla="*/ 14 w 37"/>
                    <a:gd name="T25" fmla="*/ 35 h 35"/>
                    <a:gd name="T26" fmla="*/ 11 w 37"/>
                    <a:gd name="T27" fmla="*/ 32 h 35"/>
                    <a:gd name="T28" fmla="*/ 8 w 37"/>
                    <a:gd name="T29" fmla="*/ 31 h 35"/>
                    <a:gd name="T30" fmla="*/ 5 w 37"/>
                    <a:gd name="T31" fmla="*/ 29 h 35"/>
                    <a:gd name="T32" fmla="*/ 3 w 37"/>
                    <a:gd name="T33" fmla="*/ 25 h 35"/>
                    <a:gd name="T34" fmla="*/ 2 w 37"/>
                    <a:gd name="T35" fmla="*/ 23 h 35"/>
                    <a:gd name="T36" fmla="*/ 0 w 37"/>
                    <a:gd name="T37" fmla="*/ 19 h 35"/>
                    <a:gd name="T38" fmla="*/ 0 w 37"/>
                    <a:gd name="T39" fmla="*/ 19 h 35"/>
                    <a:gd name="T40" fmla="*/ 0 w 37"/>
                    <a:gd name="T41" fmla="*/ 16 h 35"/>
                    <a:gd name="T42" fmla="*/ 0 w 37"/>
                    <a:gd name="T43" fmla="*/ 12 h 35"/>
                    <a:gd name="T44" fmla="*/ 2 w 37"/>
                    <a:gd name="T45" fmla="*/ 9 h 35"/>
                    <a:gd name="T46" fmla="*/ 3 w 37"/>
                    <a:gd name="T47" fmla="*/ 6 h 35"/>
                    <a:gd name="T48" fmla="*/ 5 w 37"/>
                    <a:gd name="T49" fmla="*/ 4 h 35"/>
                    <a:gd name="T50" fmla="*/ 8 w 37"/>
                    <a:gd name="T51" fmla="*/ 3 h 35"/>
                    <a:gd name="T52" fmla="*/ 11 w 37"/>
                    <a:gd name="T53" fmla="*/ 2 h 35"/>
                    <a:gd name="T54" fmla="*/ 14 w 37"/>
                    <a:gd name="T55" fmla="*/ 2 h 35"/>
                    <a:gd name="T56" fmla="*/ 17 w 37"/>
                    <a:gd name="T57" fmla="*/ 0 h 35"/>
                    <a:gd name="T58" fmla="*/ 21 w 37"/>
                    <a:gd name="T59" fmla="*/ 2 h 35"/>
                    <a:gd name="T60" fmla="*/ 24 w 37"/>
                    <a:gd name="T61" fmla="*/ 2 h 35"/>
                    <a:gd name="T62" fmla="*/ 27 w 37"/>
                    <a:gd name="T63" fmla="*/ 3 h 35"/>
                    <a:gd name="T64" fmla="*/ 30 w 37"/>
                    <a:gd name="T65" fmla="*/ 5 h 35"/>
                    <a:gd name="T66" fmla="*/ 33 w 37"/>
                    <a:gd name="T67" fmla="*/ 7 h 35"/>
                    <a:gd name="T68" fmla="*/ 35 w 37"/>
                    <a:gd name="T69" fmla="*/ 11 h 35"/>
                    <a:gd name="T70" fmla="*/ 36 w 37"/>
                    <a:gd name="T71" fmla="*/ 13 h 35"/>
                    <a:gd name="T72" fmla="*/ 37 w 37"/>
                    <a:gd name="T73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7" h="35">
                      <a:moveTo>
                        <a:pt x="37" y="17"/>
                      </a:moveTo>
                      <a:lnTo>
                        <a:pt x="37" y="17"/>
                      </a:lnTo>
                      <a:lnTo>
                        <a:pt x="37" y="21"/>
                      </a:lnTo>
                      <a:lnTo>
                        <a:pt x="37" y="24"/>
                      </a:lnTo>
                      <a:lnTo>
                        <a:pt x="36" y="26"/>
                      </a:lnTo>
                      <a:lnTo>
                        <a:pt x="35" y="30"/>
                      </a:lnTo>
                      <a:lnTo>
                        <a:pt x="33" y="31"/>
                      </a:lnTo>
                      <a:lnTo>
                        <a:pt x="30" y="34"/>
                      </a:lnTo>
                      <a:lnTo>
                        <a:pt x="27" y="35"/>
                      </a:lnTo>
                      <a:lnTo>
                        <a:pt x="24" y="35"/>
                      </a:lnTo>
                      <a:lnTo>
                        <a:pt x="21" y="35"/>
                      </a:lnTo>
                      <a:lnTo>
                        <a:pt x="17" y="35"/>
                      </a:lnTo>
                      <a:lnTo>
                        <a:pt x="14" y="35"/>
                      </a:lnTo>
                      <a:lnTo>
                        <a:pt x="11" y="32"/>
                      </a:lnTo>
                      <a:lnTo>
                        <a:pt x="8" y="31"/>
                      </a:lnTo>
                      <a:lnTo>
                        <a:pt x="5" y="29"/>
                      </a:lnTo>
                      <a:lnTo>
                        <a:pt x="3" y="25"/>
                      </a:lnTo>
                      <a:lnTo>
                        <a:pt x="2" y="23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2" y="9"/>
                      </a:lnTo>
                      <a:lnTo>
                        <a:pt x="3" y="6"/>
                      </a:lnTo>
                      <a:lnTo>
                        <a:pt x="5" y="4"/>
                      </a:lnTo>
                      <a:lnTo>
                        <a:pt x="8" y="3"/>
                      </a:lnTo>
                      <a:lnTo>
                        <a:pt x="11" y="2"/>
                      </a:lnTo>
                      <a:lnTo>
                        <a:pt x="14" y="2"/>
                      </a:lnTo>
                      <a:lnTo>
                        <a:pt x="17" y="0"/>
                      </a:lnTo>
                      <a:lnTo>
                        <a:pt x="21" y="2"/>
                      </a:lnTo>
                      <a:lnTo>
                        <a:pt x="24" y="2"/>
                      </a:lnTo>
                      <a:lnTo>
                        <a:pt x="27" y="3"/>
                      </a:lnTo>
                      <a:lnTo>
                        <a:pt x="30" y="5"/>
                      </a:lnTo>
                      <a:lnTo>
                        <a:pt x="33" y="7"/>
                      </a:lnTo>
                      <a:lnTo>
                        <a:pt x="35" y="11"/>
                      </a:lnTo>
                      <a:lnTo>
                        <a:pt x="36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solidFill>
                  <a:srgbClr val="FFE7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3428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0B81DAE-0A0E-44AF-A0A8-834A42B43C83}"/>
                  </a:ext>
                </a:extLst>
              </p:cNvPr>
              <p:cNvCxnSpPr/>
              <p:nvPr/>
            </p:nvCxnSpPr>
            <p:spPr>
              <a:xfrm>
                <a:off x="2125509" y="2996977"/>
                <a:ext cx="0" cy="18288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37441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333BC38-60BA-40CC-83C2-12EC0506FA37}"/>
                </a:ext>
              </a:extLst>
            </p:cNvPr>
            <p:cNvGrpSpPr/>
            <p:nvPr/>
          </p:nvGrpSpPr>
          <p:grpSpPr>
            <a:xfrm>
              <a:off x="8619574" y="4929368"/>
              <a:ext cx="1953176" cy="1600020"/>
              <a:chOff x="8589651" y="2190930"/>
              <a:chExt cx="430128" cy="352356"/>
            </a:xfrm>
            <a:solidFill>
              <a:srgbClr val="AAABB8">
                <a:lumMod val="40000"/>
                <a:lumOff val="60000"/>
              </a:srgbClr>
            </a:solidFill>
          </p:grpSpPr>
          <p:sp>
            <p:nvSpPr>
              <p:cNvPr id="17" name="Freeform 368">
                <a:extLst>
                  <a:ext uri="{FF2B5EF4-FFF2-40B4-BE49-F238E27FC236}">
                    <a16:creationId xmlns:a16="http://schemas.microsoft.com/office/drawing/2014/main" id="{2BA090DD-FB2C-4315-ABE0-FA27DDF3B6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32491" y="2190930"/>
                <a:ext cx="187288" cy="187288"/>
              </a:xfrm>
              <a:custGeom>
                <a:avLst/>
                <a:gdLst>
                  <a:gd name="T0" fmla="*/ 181 w 471"/>
                  <a:gd name="T1" fmla="*/ 413 h 471"/>
                  <a:gd name="T2" fmla="*/ 118 w 471"/>
                  <a:gd name="T3" fmla="*/ 379 h 471"/>
                  <a:gd name="T4" fmla="*/ 72 w 471"/>
                  <a:gd name="T5" fmla="*/ 324 h 471"/>
                  <a:gd name="T6" fmla="*/ 50 w 471"/>
                  <a:gd name="T7" fmla="*/ 255 h 471"/>
                  <a:gd name="T8" fmla="*/ 58 w 471"/>
                  <a:gd name="T9" fmla="*/ 180 h 471"/>
                  <a:gd name="T10" fmla="*/ 92 w 471"/>
                  <a:gd name="T11" fmla="*/ 117 h 471"/>
                  <a:gd name="T12" fmla="*/ 146 w 471"/>
                  <a:gd name="T13" fmla="*/ 72 h 471"/>
                  <a:gd name="T14" fmla="*/ 217 w 471"/>
                  <a:gd name="T15" fmla="*/ 51 h 471"/>
                  <a:gd name="T16" fmla="*/ 290 w 471"/>
                  <a:gd name="T17" fmla="*/ 59 h 471"/>
                  <a:gd name="T18" fmla="*/ 353 w 471"/>
                  <a:gd name="T19" fmla="*/ 93 h 471"/>
                  <a:gd name="T20" fmla="*/ 399 w 471"/>
                  <a:gd name="T21" fmla="*/ 147 h 471"/>
                  <a:gd name="T22" fmla="*/ 419 w 471"/>
                  <a:gd name="T23" fmla="*/ 217 h 471"/>
                  <a:gd name="T24" fmla="*/ 412 w 471"/>
                  <a:gd name="T25" fmla="*/ 291 h 471"/>
                  <a:gd name="T26" fmla="*/ 378 w 471"/>
                  <a:gd name="T27" fmla="*/ 353 h 471"/>
                  <a:gd name="T28" fmla="*/ 323 w 471"/>
                  <a:gd name="T29" fmla="*/ 399 h 471"/>
                  <a:gd name="T30" fmla="*/ 254 w 471"/>
                  <a:gd name="T31" fmla="*/ 420 h 471"/>
                  <a:gd name="T32" fmla="*/ 212 w 471"/>
                  <a:gd name="T33" fmla="*/ 1 h 471"/>
                  <a:gd name="T34" fmla="*/ 165 w 471"/>
                  <a:gd name="T35" fmla="*/ 10 h 471"/>
                  <a:gd name="T36" fmla="*/ 123 w 471"/>
                  <a:gd name="T37" fmla="*/ 29 h 471"/>
                  <a:gd name="T38" fmla="*/ 85 w 471"/>
                  <a:gd name="T39" fmla="*/ 53 h 471"/>
                  <a:gd name="T40" fmla="*/ 53 w 471"/>
                  <a:gd name="T41" fmla="*/ 85 h 471"/>
                  <a:gd name="T42" fmla="*/ 28 w 471"/>
                  <a:gd name="T43" fmla="*/ 123 h 471"/>
                  <a:gd name="T44" fmla="*/ 10 w 471"/>
                  <a:gd name="T45" fmla="*/ 165 h 471"/>
                  <a:gd name="T46" fmla="*/ 1 w 471"/>
                  <a:gd name="T47" fmla="*/ 211 h 471"/>
                  <a:gd name="T48" fmla="*/ 1 w 471"/>
                  <a:gd name="T49" fmla="*/ 259 h 471"/>
                  <a:gd name="T50" fmla="*/ 10 w 471"/>
                  <a:gd name="T51" fmla="*/ 306 h 471"/>
                  <a:gd name="T52" fmla="*/ 28 w 471"/>
                  <a:gd name="T53" fmla="*/ 348 h 471"/>
                  <a:gd name="T54" fmla="*/ 53 w 471"/>
                  <a:gd name="T55" fmla="*/ 385 h 471"/>
                  <a:gd name="T56" fmla="*/ 85 w 471"/>
                  <a:gd name="T57" fmla="*/ 417 h 471"/>
                  <a:gd name="T58" fmla="*/ 123 w 471"/>
                  <a:gd name="T59" fmla="*/ 443 h 471"/>
                  <a:gd name="T60" fmla="*/ 165 w 471"/>
                  <a:gd name="T61" fmla="*/ 461 h 471"/>
                  <a:gd name="T62" fmla="*/ 212 w 471"/>
                  <a:gd name="T63" fmla="*/ 470 h 471"/>
                  <a:gd name="T64" fmla="*/ 259 w 471"/>
                  <a:gd name="T65" fmla="*/ 470 h 471"/>
                  <a:gd name="T66" fmla="*/ 306 w 471"/>
                  <a:gd name="T67" fmla="*/ 461 h 471"/>
                  <a:gd name="T68" fmla="*/ 348 w 471"/>
                  <a:gd name="T69" fmla="*/ 443 h 471"/>
                  <a:gd name="T70" fmla="*/ 385 w 471"/>
                  <a:gd name="T71" fmla="*/ 417 h 471"/>
                  <a:gd name="T72" fmla="*/ 417 w 471"/>
                  <a:gd name="T73" fmla="*/ 385 h 471"/>
                  <a:gd name="T74" fmla="*/ 442 w 471"/>
                  <a:gd name="T75" fmla="*/ 348 h 471"/>
                  <a:gd name="T76" fmla="*/ 461 w 471"/>
                  <a:gd name="T77" fmla="*/ 306 h 471"/>
                  <a:gd name="T78" fmla="*/ 470 w 471"/>
                  <a:gd name="T79" fmla="*/ 259 h 471"/>
                  <a:gd name="T80" fmla="*/ 470 w 471"/>
                  <a:gd name="T81" fmla="*/ 211 h 471"/>
                  <a:gd name="T82" fmla="*/ 461 w 471"/>
                  <a:gd name="T83" fmla="*/ 165 h 471"/>
                  <a:gd name="T84" fmla="*/ 442 w 471"/>
                  <a:gd name="T85" fmla="*/ 123 h 471"/>
                  <a:gd name="T86" fmla="*/ 417 w 471"/>
                  <a:gd name="T87" fmla="*/ 85 h 471"/>
                  <a:gd name="T88" fmla="*/ 385 w 471"/>
                  <a:gd name="T89" fmla="*/ 53 h 471"/>
                  <a:gd name="T90" fmla="*/ 348 w 471"/>
                  <a:gd name="T91" fmla="*/ 29 h 471"/>
                  <a:gd name="T92" fmla="*/ 306 w 471"/>
                  <a:gd name="T93" fmla="*/ 10 h 471"/>
                  <a:gd name="T94" fmla="*/ 259 w 471"/>
                  <a:gd name="T95" fmla="*/ 1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71" h="471">
                    <a:moveTo>
                      <a:pt x="235" y="421"/>
                    </a:moveTo>
                    <a:lnTo>
                      <a:pt x="217" y="420"/>
                    </a:lnTo>
                    <a:lnTo>
                      <a:pt x="198" y="417"/>
                    </a:lnTo>
                    <a:lnTo>
                      <a:pt x="181" y="413"/>
                    </a:lnTo>
                    <a:lnTo>
                      <a:pt x="163" y="407"/>
                    </a:lnTo>
                    <a:lnTo>
                      <a:pt x="146" y="399"/>
                    </a:lnTo>
                    <a:lnTo>
                      <a:pt x="132" y="389"/>
                    </a:lnTo>
                    <a:lnTo>
                      <a:pt x="118" y="379"/>
                    </a:lnTo>
                    <a:lnTo>
                      <a:pt x="104" y="366"/>
                    </a:lnTo>
                    <a:lnTo>
                      <a:pt x="92" y="353"/>
                    </a:lnTo>
                    <a:lnTo>
                      <a:pt x="81" y="340"/>
                    </a:lnTo>
                    <a:lnTo>
                      <a:pt x="72" y="324"/>
                    </a:lnTo>
                    <a:lnTo>
                      <a:pt x="64" y="308"/>
                    </a:lnTo>
                    <a:lnTo>
                      <a:pt x="58" y="291"/>
                    </a:lnTo>
                    <a:lnTo>
                      <a:pt x="53" y="272"/>
                    </a:lnTo>
                    <a:lnTo>
                      <a:pt x="50" y="255"/>
                    </a:lnTo>
                    <a:lnTo>
                      <a:pt x="49" y="235"/>
                    </a:lnTo>
                    <a:lnTo>
                      <a:pt x="50" y="217"/>
                    </a:lnTo>
                    <a:lnTo>
                      <a:pt x="53" y="198"/>
                    </a:lnTo>
                    <a:lnTo>
                      <a:pt x="58" y="180"/>
                    </a:lnTo>
                    <a:lnTo>
                      <a:pt x="64" y="163"/>
                    </a:lnTo>
                    <a:lnTo>
                      <a:pt x="72" y="147"/>
                    </a:lnTo>
                    <a:lnTo>
                      <a:pt x="81" y="132"/>
                    </a:lnTo>
                    <a:lnTo>
                      <a:pt x="92" y="117"/>
                    </a:lnTo>
                    <a:lnTo>
                      <a:pt x="104" y="104"/>
                    </a:lnTo>
                    <a:lnTo>
                      <a:pt x="118" y="93"/>
                    </a:lnTo>
                    <a:lnTo>
                      <a:pt x="132" y="81"/>
                    </a:lnTo>
                    <a:lnTo>
                      <a:pt x="146" y="72"/>
                    </a:lnTo>
                    <a:lnTo>
                      <a:pt x="163" y="65"/>
                    </a:lnTo>
                    <a:lnTo>
                      <a:pt x="181" y="59"/>
                    </a:lnTo>
                    <a:lnTo>
                      <a:pt x="198" y="53"/>
                    </a:lnTo>
                    <a:lnTo>
                      <a:pt x="217" y="51"/>
                    </a:lnTo>
                    <a:lnTo>
                      <a:pt x="235" y="50"/>
                    </a:lnTo>
                    <a:lnTo>
                      <a:pt x="254" y="51"/>
                    </a:lnTo>
                    <a:lnTo>
                      <a:pt x="273" y="53"/>
                    </a:lnTo>
                    <a:lnTo>
                      <a:pt x="290" y="59"/>
                    </a:lnTo>
                    <a:lnTo>
                      <a:pt x="308" y="65"/>
                    </a:lnTo>
                    <a:lnTo>
                      <a:pt x="323" y="72"/>
                    </a:lnTo>
                    <a:lnTo>
                      <a:pt x="339" y="81"/>
                    </a:lnTo>
                    <a:lnTo>
                      <a:pt x="353" y="93"/>
                    </a:lnTo>
                    <a:lnTo>
                      <a:pt x="367" y="104"/>
                    </a:lnTo>
                    <a:lnTo>
                      <a:pt x="378" y="117"/>
                    </a:lnTo>
                    <a:lnTo>
                      <a:pt x="389" y="132"/>
                    </a:lnTo>
                    <a:lnTo>
                      <a:pt x="399" y="147"/>
                    </a:lnTo>
                    <a:lnTo>
                      <a:pt x="406" y="163"/>
                    </a:lnTo>
                    <a:lnTo>
                      <a:pt x="412" y="180"/>
                    </a:lnTo>
                    <a:lnTo>
                      <a:pt x="417" y="198"/>
                    </a:lnTo>
                    <a:lnTo>
                      <a:pt x="419" y="217"/>
                    </a:lnTo>
                    <a:lnTo>
                      <a:pt x="420" y="235"/>
                    </a:lnTo>
                    <a:lnTo>
                      <a:pt x="419" y="255"/>
                    </a:lnTo>
                    <a:lnTo>
                      <a:pt x="417" y="272"/>
                    </a:lnTo>
                    <a:lnTo>
                      <a:pt x="412" y="291"/>
                    </a:lnTo>
                    <a:lnTo>
                      <a:pt x="406" y="308"/>
                    </a:lnTo>
                    <a:lnTo>
                      <a:pt x="399" y="324"/>
                    </a:lnTo>
                    <a:lnTo>
                      <a:pt x="389" y="340"/>
                    </a:lnTo>
                    <a:lnTo>
                      <a:pt x="378" y="353"/>
                    </a:lnTo>
                    <a:lnTo>
                      <a:pt x="367" y="366"/>
                    </a:lnTo>
                    <a:lnTo>
                      <a:pt x="353" y="379"/>
                    </a:lnTo>
                    <a:lnTo>
                      <a:pt x="339" y="389"/>
                    </a:lnTo>
                    <a:lnTo>
                      <a:pt x="323" y="399"/>
                    </a:lnTo>
                    <a:lnTo>
                      <a:pt x="308" y="407"/>
                    </a:lnTo>
                    <a:lnTo>
                      <a:pt x="290" y="413"/>
                    </a:lnTo>
                    <a:lnTo>
                      <a:pt x="273" y="417"/>
                    </a:lnTo>
                    <a:lnTo>
                      <a:pt x="254" y="420"/>
                    </a:lnTo>
                    <a:lnTo>
                      <a:pt x="235" y="421"/>
                    </a:lnTo>
                    <a:close/>
                    <a:moveTo>
                      <a:pt x="235" y="0"/>
                    </a:moveTo>
                    <a:lnTo>
                      <a:pt x="223" y="0"/>
                    </a:lnTo>
                    <a:lnTo>
                      <a:pt x="212" y="1"/>
                    </a:lnTo>
                    <a:lnTo>
                      <a:pt x="199" y="3"/>
                    </a:lnTo>
                    <a:lnTo>
                      <a:pt x="188" y="5"/>
                    </a:lnTo>
                    <a:lnTo>
                      <a:pt x="176" y="7"/>
                    </a:lnTo>
                    <a:lnTo>
                      <a:pt x="165" y="10"/>
                    </a:lnTo>
                    <a:lnTo>
                      <a:pt x="155" y="14"/>
                    </a:lnTo>
                    <a:lnTo>
                      <a:pt x="143" y="18"/>
                    </a:lnTo>
                    <a:lnTo>
                      <a:pt x="133" y="23"/>
                    </a:lnTo>
                    <a:lnTo>
                      <a:pt x="123" y="29"/>
                    </a:lnTo>
                    <a:lnTo>
                      <a:pt x="113" y="34"/>
                    </a:lnTo>
                    <a:lnTo>
                      <a:pt x="103" y="40"/>
                    </a:lnTo>
                    <a:lnTo>
                      <a:pt x="95" y="46"/>
                    </a:lnTo>
                    <a:lnTo>
                      <a:pt x="85" y="53"/>
                    </a:lnTo>
                    <a:lnTo>
                      <a:pt x="77" y="61"/>
                    </a:lnTo>
                    <a:lnTo>
                      <a:pt x="69" y="69"/>
                    </a:lnTo>
                    <a:lnTo>
                      <a:pt x="61" y="77"/>
                    </a:lnTo>
                    <a:lnTo>
                      <a:pt x="53" y="85"/>
                    </a:lnTo>
                    <a:lnTo>
                      <a:pt x="46" y="95"/>
                    </a:lnTo>
                    <a:lnTo>
                      <a:pt x="40" y="104"/>
                    </a:lnTo>
                    <a:lnTo>
                      <a:pt x="34" y="113"/>
                    </a:lnTo>
                    <a:lnTo>
                      <a:pt x="28" y="123"/>
                    </a:lnTo>
                    <a:lnTo>
                      <a:pt x="22" y="133"/>
                    </a:lnTo>
                    <a:lnTo>
                      <a:pt x="18" y="143"/>
                    </a:lnTo>
                    <a:lnTo>
                      <a:pt x="14" y="155"/>
                    </a:lnTo>
                    <a:lnTo>
                      <a:pt x="10" y="165"/>
                    </a:lnTo>
                    <a:lnTo>
                      <a:pt x="7" y="176"/>
                    </a:lnTo>
                    <a:lnTo>
                      <a:pt x="5" y="188"/>
                    </a:lnTo>
                    <a:lnTo>
                      <a:pt x="3" y="199"/>
                    </a:lnTo>
                    <a:lnTo>
                      <a:pt x="1" y="211"/>
                    </a:lnTo>
                    <a:lnTo>
                      <a:pt x="0" y="223"/>
                    </a:lnTo>
                    <a:lnTo>
                      <a:pt x="0" y="235"/>
                    </a:lnTo>
                    <a:lnTo>
                      <a:pt x="0" y="248"/>
                    </a:lnTo>
                    <a:lnTo>
                      <a:pt x="1" y="259"/>
                    </a:lnTo>
                    <a:lnTo>
                      <a:pt x="3" y="271"/>
                    </a:lnTo>
                    <a:lnTo>
                      <a:pt x="5" y="283"/>
                    </a:lnTo>
                    <a:lnTo>
                      <a:pt x="7" y="294"/>
                    </a:lnTo>
                    <a:lnTo>
                      <a:pt x="10" y="306"/>
                    </a:lnTo>
                    <a:lnTo>
                      <a:pt x="14" y="317"/>
                    </a:lnTo>
                    <a:lnTo>
                      <a:pt x="18" y="327"/>
                    </a:lnTo>
                    <a:lnTo>
                      <a:pt x="22" y="338"/>
                    </a:lnTo>
                    <a:lnTo>
                      <a:pt x="28" y="348"/>
                    </a:lnTo>
                    <a:lnTo>
                      <a:pt x="34" y="357"/>
                    </a:lnTo>
                    <a:lnTo>
                      <a:pt x="40" y="368"/>
                    </a:lnTo>
                    <a:lnTo>
                      <a:pt x="46" y="377"/>
                    </a:lnTo>
                    <a:lnTo>
                      <a:pt x="53" y="385"/>
                    </a:lnTo>
                    <a:lnTo>
                      <a:pt x="61" y="394"/>
                    </a:lnTo>
                    <a:lnTo>
                      <a:pt x="69" y="402"/>
                    </a:lnTo>
                    <a:lnTo>
                      <a:pt x="77" y="410"/>
                    </a:lnTo>
                    <a:lnTo>
                      <a:pt x="85" y="417"/>
                    </a:lnTo>
                    <a:lnTo>
                      <a:pt x="95" y="424"/>
                    </a:lnTo>
                    <a:lnTo>
                      <a:pt x="103" y="431"/>
                    </a:lnTo>
                    <a:lnTo>
                      <a:pt x="113" y="437"/>
                    </a:lnTo>
                    <a:lnTo>
                      <a:pt x="123" y="443"/>
                    </a:lnTo>
                    <a:lnTo>
                      <a:pt x="133" y="448"/>
                    </a:lnTo>
                    <a:lnTo>
                      <a:pt x="143" y="452"/>
                    </a:lnTo>
                    <a:lnTo>
                      <a:pt x="155" y="456"/>
                    </a:lnTo>
                    <a:lnTo>
                      <a:pt x="165" y="461"/>
                    </a:lnTo>
                    <a:lnTo>
                      <a:pt x="176" y="464"/>
                    </a:lnTo>
                    <a:lnTo>
                      <a:pt x="188" y="467"/>
                    </a:lnTo>
                    <a:lnTo>
                      <a:pt x="199" y="469"/>
                    </a:lnTo>
                    <a:lnTo>
                      <a:pt x="212" y="470"/>
                    </a:lnTo>
                    <a:lnTo>
                      <a:pt x="223" y="471"/>
                    </a:lnTo>
                    <a:lnTo>
                      <a:pt x="235" y="471"/>
                    </a:lnTo>
                    <a:lnTo>
                      <a:pt x="248" y="471"/>
                    </a:lnTo>
                    <a:lnTo>
                      <a:pt x="259" y="470"/>
                    </a:lnTo>
                    <a:lnTo>
                      <a:pt x="272" y="469"/>
                    </a:lnTo>
                    <a:lnTo>
                      <a:pt x="283" y="467"/>
                    </a:lnTo>
                    <a:lnTo>
                      <a:pt x="294" y="464"/>
                    </a:lnTo>
                    <a:lnTo>
                      <a:pt x="306" y="461"/>
                    </a:lnTo>
                    <a:lnTo>
                      <a:pt x="316" y="456"/>
                    </a:lnTo>
                    <a:lnTo>
                      <a:pt x="327" y="452"/>
                    </a:lnTo>
                    <a:lnTo>
                      <a:pt x="338" y="448"/>
                    </a:lnTo>
                    <a:lnTo>
                      <a:pt x="348" y="443"/>
                    </a:lnTo>
                    <a:lnTo>
                      <a:pt x="357" y="437"/>
                    </a:lnTo>
                    <a:lnTo>
                      <a:pt x="367" y="431"/>
                    </a:lnTo>
                    <a:lnTo>
                      <a:pt x="376" y="424"/>
                    </a:lnTo>
                    <a:lnTo>
                      <a:pt x="385" y="417"/>
                    </a:lnTo>
                    <a:lnTo>
                      <a:pt x="393" y="410"/>
                    </a:lnTo>
                    <a:lnTo>
                      <a:pt x="402" y="402"/>
                    </a:lnTo>
                    <a:lnTo>
                      <a:pt x="410" y="394"/>
                    </a:lnTo>
                    <a:lnTo>
                      <a:pt x="417" y="385"/>
                    </a:lnTo>
                    <a:lnTo>
                      <a:pt x="424" y="377"/>
                    </a:lnTo>
                    <a:lnTo>
                      <a:pt x="431" y="368"/>
                    </a:lnTo>
                    <a:lnTo>
                      <a:pt x="437" y="357"/>
                    </a:lnTo>
                    <a:lnTo>
                      <a:pt x="442" y="348"/>
                    </a:lnTo>
                    <a:lnTo>
                      <a:pt x="448" y="338"/>
                    </a:lnTo>
                    <a:lnTo>
                      <a:pt x="452" y="327"/>
                    </a:lnTo>
                    <a:lnTo>
                      <a:pt x="457" y="317"/>
                    </a:lnTo>
                    <a:lnTo>
                      <a:pt x="461" y="306"/>
                    </a:lnTo>
                    <a:lnTo>
                      <a:pt x="464" y="294"/>
                    </a:lnTo>
                    <a:lnTo>
                      <a:pt x="466" y="283"/>
                    </a:lnTo>
                    <a:lnTo>
                      <a:pt x="468" y="271"/>
                    </a:lnTo>
                    <a:lnTo>
                      <a:pt x="470" y="259"/>
                    </a:lnTo>
                    <a:lnTo>
                      <a:pt x="471" y="248"/>
                    </a:lnTo>
                    <a:lnTo>
                      <a:pt x="471" y="235"/>
                    </a:lnTo>
                    <a:lnTo>
                      <a:pt x="471" y="223"/>
                    </a:lnTo>
                    <a:lnTo>
                      <a:pt x="470" y="211"/>
                    </a:lnTo>
                    <a:lnTo>
                      <a:pt x="468" y="199"/>
                    </a:lnTo>
                    <a:lnTo>
                      <a:pt x="466" y="188"/>
                    </a:lnTo>
                    <a:lnTo>
                      <a:pt x="464" y="176"/>
                    </a:lnTo>
                    <a:lnTo>
                      <a:pt x="461" y="165"/>
                    </a:lnTo>
                    <a:lnTo>
                      <a:pt x="457" y="155"/>
                    </a:lnTo>
                    <a:lnTo>
                      <a:pt x="452" y="143"/>
                    </a:lnTo>
                    <a:lnTo>
                      <a:pt x="448" y="133"/>
                    </a:lnTo>
                    <a:lnTo>
                      <a:pt x="442" y="123"/>
                    </a:lnTo>
                    <a:lnTo>
                      <a:pt x="437" y="113"/>
                    </a:lnTo>
                    <a:lnTo>
                      <a:pt x="431" y="104"/>
                    </a:lnTo>
                    <a:lnTo>
                      <a:pt x="424" y="95"/>
                    </a:lnTo>
                    <a:lnTo>
                      <a:pt x="417" y="85"/>
                    </a:lnTo>
                    <a:lnTo>
                      <a:pt x="410" y="77"/>
                    </a:lnTo>
                    <a:lnTo>
                      <a:pt x="402" y="69"/>
                    </a:lnTo>
                    <a:lnTo>
                      <a:pt x="393" y="61"/>
                    </a:lnTo>
                    <a:lnTo>
                      <a:pt x="385" y="53"/>
                    </a:lnTo>
                    <a:lnTo>
                      <a:pt x="376" y="46"/>
                    </a:lnTo>
                    <a:lnTo>
                      <a:pt x="367" y="40"/>
                    </a:lnTo>
                    <a:lnTo>
                      <a:pt x="357" y="34"/>
                    </a:lnTo>
                    <a:lnTo>
                      <a:pt x="348" y="29"/>
                    </a:lnTo>
                    <a:lnTo>
                      <a:pt x="338" y="23"/>
                    </a:lnTo>
                    <a:lnTo>
                      <a:pt x="327" y="18"/>
                    </a:lnTo>
                    <a:lnTo>
                      <a:pt x="316" y="14"/>
                    </a:lnTo>
                    <a:lnTo>
                      <a:pt x="306" y="10"/>
                    </a:lnTo>
                    <a:lnTo>
                      <a:pt x="294" y="7"/>
                    </a:lnTo>
                    <a:lnTo>
                      <a:pt x="283" y="5"/>
                    </a:lnTo>
                    <a:lnTo>
                      <a:pt x="272" y="3"/>
                    </a:lnTo>
                    <a:lnTo>
                      <a:pt x="259" y="1"/>
                    </a:lnTo>
                    <a:lnTo>
                      <a:pt x="248" y="0"/>
                    </a:lnTo>
                    <a:lnTo>
                      <a:pt x="2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8" name="Freeform 369">
                <a:extLst>
                  <a:ext uri="{FF2B5EF4-FFF2-40B4-BE49-F238E27FC236}">
                    <a16:creationId xmlns:a16="http://schemas.microsoft.com/office/drawing/2014/main" id="{BAF562E2-A3FB-4103-82A6-EDD4BBE9D4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7566" y="2230610"/>
                <a:ext cx="58726" cy="111103"/>
              </a:xfrm>
              <a:custGeom>
                <a:avLst/>
                <a:gdLst>
                  <a:gd name="T0" fmla="*/ 99 w 150"/>
                  <a:gd name="T1" fmla="*/ 224 h 280"/>
                  <a:gd name="T2" fmla="*/ 116 w 150"/>
                  <a:gd name="T3" fmla="*/ 208 h 280"/>
                  <a:gd name="T4" fmla="*/ 121 w 150"/>
                  <a:gd name="T5" fmla="*/ 185 h 280"/>
                  <a:gd name="T6" fmla="*/ 117 w 150"/>
                  <a:gd name="T7" fmla="*/ 165 h 280"/>
                  <a:gd name="T8" fmla="*/ 102 w 150"/>
                  <a:gd name="T9" fmla="*/ 152 h 280"/>
                  <a:gd name="T10" fmla="*/ 84 w 150"/>
                  <a:gd name="T11" fmla="*/ 228 h 280"/>
                  <a:gd name="T12" fmla="*/ 54 w 150"/>
                  <a:gd name="T13" fmla="*/ 41 h 280"/>
                  <a:gd name="T14" fmla="*/ 38 w 150"/>
                  <a:gd name="T15" fmla="*/ 55 h 280"/>
                  <a:gd name="T16" fmla="*/ 33 w 150"/>
                  <a:gd name="T17" fmla="*/ 74 h 280"/>
                  <a:gd name="T18" fmla="*/ 37 w 150"/>
                  <a:gd name="T19" fmla="*/ 93 h 280"/>
                  <a:gd name="T20" fmla="*/ 52 w 150"/>
                  <a:gd name="T21" fmla="*/ 106 h 280"/>
                  <a:gd name="T22" fmla="*/ 67 w 150"/>
                  <a:gd name="T23" fmla="*/ 37 h 280"/>
                  <a:gd name="T24" fmla="*/ 58 w 150"/>
                  <a:gd name="T25" fmla="*/ 250 h 280"/>
                  <a:gd name="T26" fmla="*/ 34 w 150"/>
                  <a:gd name="T27" fmla="*/ 243 h 280"/>
                  <a:gd name="T28" fmla="*/ 16 w 150"/>
                  <a:gd name="T29" fmla="*/ 228 h 280"/>
                  <a:gd name="T30" fmla="*/ 4 w 150"/>
                  <a:gd name="T31" fmla="*/ 204 h 280"/>
                  <a:gd name="T32" fmla="*/ 28 w 150"/>
                  <a:gd name="T33" fmla="*/ 180 h 280"/>
                  <a:gd name="T34" fmla="*/ 36 w 150"/>
                  <a:gd name="T35" fmla="*/ 205 h 280"/>
                  <a:gd name="T36" fmla="*/ 53 w 150"/>
                  <a:gd name="T37" fmla="*/ 223 h 280"/>
                  <a:gd name="T38" fmla="*/ 67 w 150"/>
                  <a:gd name="T39" fmla="*/ 140 h 280"/>
                  <a:gd name="T40" fmla="*/ 41 w 150"/>
                  <a:gd name="T41" fmla="*/ 131 h 280"/>
                  <a:gd name="T42" fmla="*/ 21 w 150"/>
                  <a:gd name="T43" fmla="*/ 118 h 280"/>
                  <a:gd name="T44" fmla="*/ 9 w 150"/>
                  <a:gd name="T45" fmla="*/ 99 h 280"/>
                  <a:gd name="T46" fmla="*/ 5 w 150"/>
                  <a:gd name="T47" fmla="*/ 76 h 280"/>
                  <a:gd name="T48" fmla="*/ 8 w 150"/>
                  <a:gd name="T49" fmla="*/ 56 h 280"/>
                  <a:gd name="T50" fmla="*/ 16 w 150"/>
                  <a:gd name="T51" fmla="*/ 38 h 280"/>
                  <a:gd name="T52" fmla="*/ 34 w 150"/>
                  <a:gd name="T53" fmla="*/ 23 h 280"/>
                  <a:gd name="T54" fmla="*/ 67 w 150"/>
                  <a:gd name="T55" fmla="*/ 13 h 280"/>
                  <a:gd name="T56" fmla="*/ 84 w 150"/>
                  <a:gd name="T57" fmla="*/ 13 h 280"/>
                  <a:gd name="T58" fmla="*/ 115 w 150"/>
                  <a:gd name="T59" fmla="*/ 23 h 280"/>
                  <a:gd name="T60" fmla="*/ 130 w 150"/>
                  <a:gd name="T61" fmla="*/ 36 h 280"/>
                  <a:gd name="T62" fmla="*/ 139 w 150"/>
                  <a:gd name="T63" fmla="*/ 51 h 280"/>
                  <a:gd name="T64" fmla="*/ 145 w 150"/>
                  <a:gd name="T65" fmla="*/ 69 h 280"/>
                  <a:gd name="T66" fmla="*/ 112 w 150"/>
                  <a:gd name="T67" fmla="*/ 59 h 280"/>
                  <a:gd name="T68" fmla="*/ 101 w 150"/>
                  <a:gd name="T69" fmla="*/ 44 h 280"/>
                  <a:gd name="T70" fmla="*/ 84 w 150"/>
                  <a:gd name="T71" fmla="*/ 37 h 280"/>
                  <a:gd name="T72" fmla="*/ 112 w 150"/>
                  <a:gd name="T73" fmla="*/ 125 h 280"/>
                  <a:gd name="T74" fmla="*/ 128 w 150"/>
                  <a:gd name="T75" fmla="*/ 135 h 280"/>
                  <a:gd name="T76" fmla="*/ 141 w 150"/>
                  <a:gd name="T77" fmla="*/ 148 h 280"/>
                  <a:gd name="T78" fmla="*/ 148 w 150"/>
                  <a:gd name="T79" fmla="*/ 164 h 280"/>
                  <a:gd name="T80" fmla="*/ 150 w 150"/>
                  <a:gd name="T81" fmla="*/ 183 h 280"/>
                  <a:gd name="T82" fmla="*/ 147 w 150"/>
                  <a:gd name="T83" fmla="*/ 203 h 280"/>
                  <a:gd name="T84" fmla="*/ 139 w 150"/>
                  <a:gd name="T85" fmla="*/ 221 h 280"/>
                  <a:gd name="T86" fmla="*/ 127 w 150"/>
                  <a:gd name="T87" fmla="*/ 235 h 280"/>
                  <a:gd name="T88" fmla="*/ 111 w 150"/>
                  <a:gd name="T89" fmla="*/ 246 h 280"/>
                  <a:gd name="T90" fmla="*/ 91 w 150"/>
                  <a:gd name="T91" fmla="*/ 251 h 280"/>
                  <a:gd name="T92" fmla="*/ 67 w 150"/>
                  <a:gd name="T93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0" h="280">
                    <a:moveTo>
                      <a:pt x="84" y="228"/>
                    </a:moveTo>
                    <a:lnTo>
                      <a:pt x="92" y="227"/>
                    </a:lnTo>
                    <a:lnTo>
                      <a:pt x="99" y="224"/>
                    </a:lnTo>
                    <a:lnTo>
                      <a:pt x="105" y="220"/>
                    </a:lnTo>
                    <a:lnTo>
                      <a:pt x="111" y="215"/>
                    </a:lnTo>
                    <a:lnTo>
                      <a:pt x="116" y="208"/>
                    </a:lnTo>
                    <a:lnTo>
                      <a:pt x="119" y="201"/>
                    </a:lnTo>
                    <a:lnTo>
                      <a:pt x="121" y="193"/>
                    </a:lnTo>
                    <a:lnTo>
                      <a:pt x="121" y="185"/>
                    </a:lnTo>
                    <a:lnTo>
                      <a:pt x="121" y="178"/>
                    </a:lnTo>
                    <a:lnTo>
                      <a:pt x="120" y="171"/>
                    </a:lnTo>
                    <a:lnTo>
                      <a:pt x="117" y="165"/>
                    </a:lnTo>
                    <a:lnTo>
                      <a:pt x="114" y="160"/>
                    </a:lnTo>
                    <a:lnTo>
                      <a:pt x="110" y="156"/>
                    </a:lnTo>
                    <a:lnTo>
                      <a:pt x="102" y="152"/>
                    </a:lnTo>
                    <a:lnTo>
                      <a:pt x="94" y="148"/>
                    </a:lnTo>
                    <a:lnTo>
                      <a:pt x="84" y="143"/>
                    </a:lnTo>
                    <a:lnTo>
                      <a:pt x="84" y="228"/>
                    </a:lnTo>
                    <a:close/>
                    <a:moveTo>
                      <a:pt x="67" y="37"/>
                    </a:moveTo>
                    <a:lnTo>
                      <a:pt x="60" y="38"/>
                    </a:lnTo>
                    <a:lnTo>
                      <a:pt x="54" y="41"/>
                    </a:lnTo>
                    <a:lnTo>
                      <a:pt x="47" y="45"/>
                    </a:lnTo>
                    <a:lnTo>
                      <a:pt x="42" y="49"/>
                    </a:lnTo>
                    <a:lnTo>
                      <a:pt x="38" y="55"/>
                    </a:lnTo>
                    <a:lnTo>
                      <a:pt x="35" y="61"/>
                    </a:lnTo>
                    <a:lnTo>
                      <a:pt x="33" y="67"/>
                    </a:lnTo>
                    <a:lnTo>
                      <a:pt x="33" y="74"/>
                    </a:lnTo>
                    <a:lnTo>
                      <a:pt x="33" y="81"/>
                    </a:lnTo>
                    <a:lnTo>
                      <a:pt x="35" y="88"/>
                    </a:lnTo>
                    <a:lnTo>
                      <a:pt x="37" y="93"/>
                    </a:lnTo>
                    <a:lnTo>
                      <a:pt x="40" y="98"/>
                    </a:lnTo>
                    <a:lnTo>
                      <a:pt x="45" y="103"/>
                    </a:lnTo>
                    <a:lnTo>
                      <a:pt x="52" y="106"/>
                    </a:lnTo>
                    <a:lnTo>
                      <a:pt x="59" y="110"/>
                    </a:lnTo>
                    <a:lnTo>
                      <a:pt x="67" y="113"/>
                    </a:lnTo>
                    <a:lnTo>
                      <a:pt x="67" y="37"/>
                    </a:lnTo>
                    <a:close/>
                    <a:moveTo>
                      <a:pt x="67" y="280"/>
                    </a:moveTo>
                    <a:lnTo>
                      <a:pt x="67" y="252"/>
                    </a:lnTo>
                    <a:lnTo>
                      <a:pt x="58" y="250"/>
                    </a:lnTo>
                    <a:lnTo>
                      <a:pt x="49" y="248"/>
                    </a:lnTo>
                    <a:lnTo>
                      <a:pt x="41" y="246"/>
                    </a:lnTo>
                    <a:lnTo>
                      <a:pt x="34" y="243"/>
                    </a:lnTo>
                    <a:lnTo>
                      <a:pt x="28" y="239"/>
                    </a:lnTo>
                    <a:lnTo>
                      <a:pt x="22" y="233"/>
                    </a:lnTo>
                    <a:lnTo>
                      <a:pt x="16" y="228"/>
                    </a:lnTo>
                    <a:lnTo>
                      <a:pt x="11" y="221"/>
                    </a:lnTo>
                    <a:lnTo>
                      <a:pt x="7" y="213"/>
                    </a:lnTo>
                    <a:lnTo>
                      <a:pt x="4" y="204"/>
                    </a:lnTo>
                    <a:lnTo>
                      <a:pt x="2" y="195"/>
                    </a:lnTo>
                    <a:lnTo>
                      <a:pt x="0" y="185"/>
                    </a:lnTo>
                    <a:lnTo>
                      <a:pt x="28" y="180"/>
                    </a:lnTo>
                    <a:lnTo>
                      <a:pt x="30" y="190"/>
                    </a:lnTo>
                    <a:lnTo>
                      <a:pt x="33" y="198"/>
                    </a:lnTo>
                    <a:lnTo>
                      <a:pt x="36" y="205"/>
                    </a:lnTo>
                    <a:lnTo>
                      <a:pt x="39" y="212"/>
                    </a:lnTo>
                    <a:lnTo>
                      <a:pt x="45" y="219"/>
                    </a:lnTo>
                    <a:lnTo>
                      <a:pt x="53" y="223"/>
                    </a:lnTo>
                    <a:lnTo>
                      <a:pt x="60" y="227"/>
                    </a:lnTo>
                    <a:lnTo>
                      <a:pt x="67" y="228"/>
                    </a:lnTo>
                    <a:lnTo>
                      <a:pt x="67" y="140"/>
                    </a:lnTo>
                    <a:lnTo>
                      <a:pt x="59" y="138"/>
                    </a:lnTo>
                    <a:lnTo>
                      <a:pt x="51" y="135"/>
                    </a:lnTo>
                    <a:lnTo>
                      <a:pt x="41" y="131"/>
                    </a:lnTo>
                    <a:lnTo>
                      <a:pt x="33" y="127"/>
                    </a:lnTo>
                    <a:lnTo>
                      <a:pt x="27" y="123"/>
                    </a:lnTo>
                    <a:lnTo>
                      <a:pt x="21" y="118"/>
                    </a:lnTo>
                    <a:lnTo>
                      <a:pt x="16" y="112"/>
                    </a:lnTo>
                    <a:lnTo>
                      <a:pt x="12" y="106"/>
                    </a:lnTo>
                    <a:lnTo>
                      <a:pt x="9" y="99"/>
                    </a:lnTo>
                    <a:lnTo>
                      <a:pt x="7" y="93"/>
                    </a:lnTo>
                    <a:lnTo>
                      <a:pt x="5" y="85"/>
                    </a:lnTo>
                    <a:lnTo>
                      <a:pt x="5" y="76"/>
                    </a:lnTo>
                    <a:lnTo>
                      <a:pt x="5" y="69"/>
                    </a:lnTo>
                    <a:lnTo>
                      <a:pt x="6" y="63"/>
                    </a:lnTo>
                    <a:lnTo>
                      <a:pt x="8" y="56"/>
                    </a:lnTo>
                    <a:lnTo>
                      <a:pt x="10" y="49"/>
                    </a:lnTo>
                    <a:lnTo>
                      <a:pt x="13" y="44"/>
                    </a:lnTo>
                    <a:lnTo>
                      <a:pt x="16" y="38"/>
                    </a:lnTo>
                    <a:lnTo>
                      <a:pt x="21" y="34"/>
                    </a:lnTo>
                    <a:lnTo>
                      <a:pt x="26" y="29"/>
                    </a:lnTo>
                    <a:lnTo>
                      <a:pt x="34" y="23"/>
                    </a:lnTo>
                    <a:lnTo>
                      <a:pt x="43" y="18"/>
                    </a:lnTo>
                    <a:lnTo>
                      <a:pt x="55" y="15"/>
                    </a:lnTo>
                    <a:lnTo>
                      <a:pt x="67" y="13"/>
                    </a:lnTo>
                    <a:lnTo>
                      <a:pt x="67" y="0"/>
                    </a:lnTo>
                    <a:lnTo>
                      <a:pt x="84" y="0"/>
                    </a:lnTo>
                    <a:lnTo>
                      <a:pt x="84" y="13"/>
                    </a:lnTo>
                    <a:lnTo>
                      <a:pt x="95" y="15"/>
                    </a:lnTo>
                    <a:lnTo>
                      <a:pt x="105" y="18"/>
                    </a:lnTo>
                    <a:lnTo>
                      <a:pt x="115" y="23"/>
                    </a:lnTo>
                    <a:lnTo>
                      <a:pt x="122" y="28"/>
                    </a:lnTo>
                    <a:lnTo>
                      <a:pt x="127" y="32"/>
                    </a:lnTo>
                    <a:lnTo>
                      <a:pt x="130" y="36"/>
                    </a:lnTo>
                    <a:lnTo>
                      <a:pt x="134" y="40"/>
                    </a:lnTo>
                    <a:lnTo>
                      <a:pt x="137" y="45"/>
                    </a:lnTo>
                    <a:lnTo>
                      <a:pt x="139" y="51"/>
                    </a:lnTo>
                    <a:lnTo>
                      <a:pt x="142" y="57"/>
                    </a:lnTo>
                    <a:lnTo>
                      <a:pt x="144" y="63"/>
                    </a:lnTo>
                    <a:lnTo>
                      <a:pt x="145" y="69"/>
                    </a:lnTo>
                    <a:lnTo>
                      <a:pt x="116" y="73"/>
                    </a:lnTo>
                    <a:lnTo>
                      <a:pt x="114" y="66"/>
                    </a:lnTo>
                    <a:lnTo>
                      <a:pt x="112" y="59"/>
                    </a:lnTo>
                    <a:lnTo>
                      <a:pt x="108" y="54"/>
                    </a:lnTo>
                    <a:lnTo>
                      <a:pt x="105" y="48"/>
                    </a:lnTo>
                    <a:lnTo>
                      <a:pt x="101" y="44"/>
                    </a:lnTo>
                    <a:lnTo>
                      <a:pt x="96" y="41"/>
                    </a:lnTo>
                    <a:lnTo>
                      <a:pt x="91" y="39"/>
                    </a:lnTo>
                    <a:lnTo>
                      <a:pt x="84" y="37"/>
                    </a:lnTo>
                    <a:lnTo>
                      <a:pt x="84" y="117"/>
                    </a:lnTo>
                    <a:lnTo>
                      <a:pt x="101" y="122"/>
                    </a:lnTo>
                    <a:lnTo>
                      <a:pt x="112" y="125"/>
                    </a:lnTo>
                    <a:lnTo>
                      <a:pt x="118" y="128"/>
                    </a:lnTo>
                    <a:lnTo>
                      <a:pt x="124" y="131"/>
                    </a:lnTo>
                    <a:lnTo>
                      <a:pt x="128" y="135"/>
                    </a:lnTo>
                    <a:lnTo>
                      <a:pt x="133" y="139"/>
                    </a:lnTo>
                    <a:lnTo>
                      <a:pt x="136" y="143"/>
                    </a:lnTo>
                    <a:lnTo>
                      <a:pt x="141" y="148"/>
                    </a:lnTo>
                    <a:lnTo>
                      <a:pt x="143" y="153"/>
                    </a:lnTo>
                    <a:lnTo>
                      <a:pt x="146" y="158"/>
                    </a:lnTo>
                    <a:lnTo>
                      <a:pt x="148" y="164"/>
                    </a:lnTo>
                    <a:lnTo>
                      <a:pt x="149" y="170"/>
                    </a:lnTo>
                    <a:lnTo>
                      <a:pt x="150" y="177"/>
                    </a:lnTo>
                    <a:lnTo>
                      <a:pt x="150" y="183"/>
                    </a:lnTo>
                    <a:lnTo>
                      <a:pt x="150" y="190"/>
                    </a:lnTo>
                    <a:lnTo>
                      <a:pt x="149" y="196"/>
                    </a:lnTo>
                    <a:lnTo>
                      <a:pt x="147" y="203"/>
                    </a:lnTo>
                    <a:lnTo>
                      <a:pt x="146" y="210"/>
                    </a:lnTo>
                    <a:lnTo>
                      <a:pt x="143" y="215"/>
                    </a:lnTo>
                    <a:lnTo>
                      <a:pt x="139" y="221"/>
                    </a:lnTo>
                    <a:lnTo>
                      <a:pt x="135" y="226"/>
                    </a:lnTo>
                    <a:lnTo>
                      <a:pt x="131" y="231"/>
                    </a:lnTo>
                    <a:lnTo>
                      <a:pt x="127" y="235"/>
                    </a:lnTo>
                    <a:lnTo>
                      <a:pt x="122" y="240"/>
                    </a:lnTo>
                    <a:lnTo>
                      <a:pt x="116" y="243"/>
                    </a:lnTo>
                    <a:lnTo>
                      <a:pt x="111" y="246"/>
                    </a:lnTo>
                    <a:lnTo>
                      <a:pt x="104" y="248"/>
                    </a:lnTo>
                    <a:lnTo>
                      <a:pt x="98" y="250"/>
                    </a:lnTo>
                    <a:lnTo>
                      <a:pt x="91" y="251"/>
                    </a:lnTo>
                    <a:lnTo>
                      <a:pt x="84" y="252"/>
                    </a:lnTo>
                    <a:lnTo>
                      <a:pt x="84" y="280"/>
                    </a:lnTo>
                    <a:lnTo>
                      <a:pt x="67" y="2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19" name="Freeform 370">
                <a:extLst>
                  <a:ext uri="{FF2B5EF4-FFF2-40B4-BE49-F238E27FC236}">
                    <a16:creationId xmlns:a16="http://schemas.microsoft.com/office/drawing/2014/main" id="{F9B05119-38E1-4447-9E1F-60CBBFD37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89651" y="2192518"/>
                <a:ext cx="184114" cy="184114"/>
              </a:xfrm>
              <a:custGeom>
                <a:avLst/>
                <a:gdLst>
                  <a:gd name="T0" fmla="*/ 179 w 466"/>
                  <a:gd name="T1" fmla="*/ 408 h 466"/>
                  <a:gd name="T2" fmla="*/ 117 w 466"/>
                  <a:gd name="T3" fmla="*/ 374 h 466"/>
                  <a:gd name="T4" fmla="*/ 72 w 466"/>
                  <a:gd name="T5" fmla="*/ 320 h 466"/>
                  <a:gd name="T6" fmla="*/ 50 w 466"/>
                  <a:gd name="T7" fmla="*/ 251 h 466"/>
                  <a:gd name="T8" fmla="*/ 58 w 466"/>
                  <a:gd name="T9" fmla="*/ 177 h 466"/>
                  <a:gd name="T10" fmla="*/ 92 w 466"/>
                  <a:gd name="T11" fmla="*/ 115 h 466"/>
                  <a:gd name="T12" fmla="*/ 145 w 466"/>
                  <a:gd name="T13" fmla="*/ 71 h 466"/>
                  <a:gd name="T14" fmla="*/ 215 w 466"/>
                  <a:gd name="T15" fmla="*/ 50 h 466"/>
                  <a:gd name="T16" fmla="*/ 288 w 466"/>
                  <a:gd name="T17" fmla="*/ 58 h 466"/>
                  <a:gd name="T18" fmla="*/ 350 w 466"/>
                  <a:gd name="T19" fmla="*/ 91 h 466"/>
                  <a:gd name="T20" fmla="*/ 395 w 466"/>
                  <a:gd name="T21" fmla="*/ 145 h 466"/>
                  <a:gd name="T22" fmla="*/ 415 w 466"/>
                  <a:gd name="T23" fmla="*/ 214 h 466"/>
                  <a:gd name="T24" fmla="*/ 408 w 466"/>
                  <a:gd name="T25" fmla="*/ 287 h 466"/>
                  <a:gd name="T26" fmla="*/ 375 w 466"/>
                  <a:gd name="T27" fmla="*/ 349 h 466"/>
                  <a:gd name="T28" fmla="*/ 320 w 466"/>
                  <a:gd name="T29" fmla="*/ 393 h 466"/>
                  <a:gd name="T30" fmla="*/ 252 w 466"/>
                  <a:gd name="T31" fmla="*/ 415 h 466"/>
                  <a:gd name="T32" fmla="*/ 210 w 466"/>
                  <a:gd name="T33" fmla="*/ 1 h 466"/>
                  <a:gd name="T34" fmla="*/ 164 w 466"/>
                  <a:gd name="T35" fmla="*/ 10 h 466"/>
                  <a:gd name="T36" fmla="*/ 122 w 466"/>
                  <a:gd name="T37" fmla="*/ 28 h 466"/>
                  <a:gd name="T38" fmla="*/ 84 w 466"/>
                  <a:gd name="T39" fmla="*/ 52 h 466"/>
                  <a:gd name="T40" fmla="*/ 53 w 466"/>
                  <a:gd name="T41" fmla="*/ 84 h 466"/>
                  <a:gd name="T42" fmla="*/ 29 w 466"/>
                  <a:gd name="T43" fmla="*/ 122 h 466"/>
                  <a:gd name="T44" fmla="*/ 10 w 466"/>
                  <a:gd name="T45" fmla="*/ 163 h 466"/>
                  <a:gd name="T46" fmla="*/ 1 w 466"/>
                  <a:gd name="T47" fmla="*/ 208 h 466"/>
                  <a:gd name="T48" fmla="*/ 1 w 466"/>
                  <a:gd name="T49" fmla="*/ 256 h 466"/>
                  <a:gd name="T50" fmla="*/ 10 w 466"/>
                  <a:gd name="T51" fmla="*/ 301 h 466"/>
                  <a:gd name="T52" fmla="*/ 29 w 466"/>
                  <a:gd name="T53" fmla="*/ 344 h 466"/>
                  <a:gd name="T54" fmla="*/ 53 w 466"/>
                  <a:gd name="T55" fmla="*/ 381 h 466"/>
                  <a:gd name="T56" fmla="*/ 84 w 466"/>
                  <a:gd name="T57" fmla="*/ 412 h 466"/>
                  <a:gd name="T58" fmla="*/ 122 w 466"/>
                  <a:gd name="T59" fmla="*/ 437 h 466"/>
                  <a:gd name="T60" fmla="*/ 164 w 466"/>
                  <a:gd name="T61" fmla="*/ 455 h 466"/>
                  <a:gd name="T62" fmla="*/ 210 w 466"/>
                  <a:gd name="T63" fmla="*/ 464 h 466"/>
                  <a:gd name="T64" fmla="*/ 257 w 466"/>
                  <a:gd name="T65" fmla="*/ 464 h 466"/>
                  <a:gd name="T66" fmla="*/ 303 w 466"/>
                  <a:gd name="T67" fmla="*/ 455 h 466"/>
                  <a:gd name="T68" fmla="*/ 344 w 466"/>
                  <a:gd name="T69" fmla="*/ 437 h 466"/>
                  <a:gd name="T70" fmla="*/ 381 w 466"/>
                  <a:gd name="T71" fmla="*/ 412 h 466"/>
                  <a:gd name="T72" fmla="*/ 413 w 466"/>
                  <a:gd name="T73" fmla="*/ 381 h 466"/>
                  <a:gd name="T74" fmla="*/ 438 w 466"/>
                  <a:gd name="T75" fmla="*/ 344 h 466"/>
                  <a:gd name="T76" fmla="*/ 456 w 466"/>
                  <a:gd name="T77" fmla="*/ 301 h 466"/>
                  <a:gd name="T78" fmla="*/ 465 w 466"/>
                  <a:gd name="T79" fmla="*/ 256 h 466"/>
                  <a:gd name="T80" fmla="*/ 465 w 466"/>
                  <a:gd name="T81" fmla="*/ 208 h 466"/>
                  <a:gd name="T82" fmla="*/ 456 w 466"/>
                  <a:gd name="T83" fmla="*/ 163 h 466"/>
                  <a:gd name="T84" fmla="*/ 438 w 466"/>
                  <a:gd name="T85" fmla="*/ 122 h 466"/>
                  <a:gd name="T86" fmla="*/ 413 w 466"/>
                  <a:gd name="T87" fmla="*/ 84 h 466"/>
                  <a:gd name="T88" fmla="*/ 381 w 466"/>
                  <a:gd name="T89" fmla="*/ 52 h 466"/>
                  <a:gd name="T90" fmla="*/ 344 w 466"/>
                  <a:gd name="T91" fmla="*/ 28 h 466"/>
                  <a:gd name="T92" fmla="*/ 303 w 466"/>
                  <a:gd name="T93" fmla="*/ 10 h 466"/>
                  <a:gd name="T94" fmla="*/ 257 w 466"/>
                  <a:gd name="T95" fmla="*/ 1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66" h="466">
                    <a:moveTo>
                      <a:pt x="233" y="416"/>
                    </a:moveTo>
                    <a:lnTo>
                      <a:pt x="215" y="415"/>
                    </a:lnTo>
                    <a:lnTo>
                      <a:pt x="196" y="412"/>
                    </a:lnTo>
                    <a:lnTo>
                      <a:pt x="179" y="408"/>
                    </a:lnTo>
                    <a:lnTo>
                      <a:pt x="162" y="402"/>
                    </a:lnTo>
                    <a:lnTo>
                      <a:pt x="145" y="393"/>
                    </a:lnTo>
                    <a:lnTo>
                      <a:pt x="131" y="384"/>
                    </a:lnTo>
                    <a:lnTo>
                      <a:pt x="117" y="374"/>
                    </a:lnTo>
                    <a:lnTo>
                      <a:pt x="103" y="362"/>
                    </a:lnTo>
                    <a:lnTo>
                      <a:pt x="92" y="349"/>
                    </a:lnTo>
                    <a:lnTo>
                      <a:pt x="81" y="335"/>
                    </a:lnTo>
                    <a:lnTo>
                      <a:pt x="72" y="320"/>
                    </a:lnTo>
                    <a:lnTo>
                      <a:pt x="64" y="304"/>
                    </a:lnTo>
                    <a:lnTo>
                      <a:pt x="58" y="287"/>
                    </a:lnTo>
                    <a:lnTo>
                      <a:pt x="53" y="269"/>
                    </a:lnTo>
                    <a:lnTo>
                      <a:pt x="50" y="251"/>
                    </a:lnTo>
                    <a:lnTo>
                      <a:pt x="49" y="232"/>
                    </a:lnTo>
                    <a:lnTo>
                      <a:pt x="50" y="214"/>
                    </a:lnTo>
                    <a:lnTo>
                      <a:pt x="53" y="195"/>
                    </a:lnTo>
                    <a:lnTo>
                      <a:pt x="58" y="177"/>
                    </a:lnTo>
                    <a:lnTo>
                      <a:pt x="64" y="161"/>
                    </a:lnTo>
                    <a:lnTo>
                      <a:pt x="72" y="145"/>
                    </a:lnTo>
                    <a:lnTo>
                      <a:pt x="81" y="130"/>
                    </a:lnTo>
                    <a:lnTo>
                      <a:pt x="92" y="115"/>
                    </a:lnTo>
                    <a:lnTo>
                      <a:pt x="103" y="103"/>
                    </a:lnTo>
                    <a:lnTo>
                      <a:pt x="117" y="91"/>
                    </a:lnTo>
                    <a:lnTo>
                      <a:pt x="131" y="80"/>
                    </a:lnTo>
                    <a:lnTo>
                      <a:pt x="145" y="71"/>
                    </a:lnTo>
                    <a:lnTo>
                      <a:pt x="162" y="64"/>
                    </a:lnTo>
                    <a:lnTo>
                      <a:pt x="179" y="58"/>
                    </a:lnTo>
                    <a:lnTo>
                      <a:pt x="196" y="52"/>
                    </a:lnTo>
                    <a:lnTo>
                      <a:pt x="215" y="50"/>
                    </a:lnTo>
                    <a:lnTo>
                      <a:pt x="233" y="49"/>
                    </a:lnTo>
                    <a:lnTo>
                      <a:pt x="252" y="50"/>
                    </a:lnTo>
                    <a:lnTo>
                      <a:pt x="271" y="52"/>
                    </a:lnTo>
                    <a:lnTo>
                      <a:pt x="288" y="58"/>
                    </a:lnTo>
                    <a:lnTo>
                      <a:pt x="305" y="64"/>
                    </a:lnTo>
                    <a:lnTo>
                      <a:pt x="320" y="71"/>
                    </a:lnTo>
                    <a:lnTo>
                      <a:pt x="336" y="80"/>
                    </a:lnTo>
                    <a:lnTo>
                      <a:pt x="350" y="91"/>
                    </a:lnTo>
                    <a:lnTo>
                      <a:pt x="363" y="103"/>
                    </a:lnTo>
                    <a:lnTo>
                      <a:pt x="375" y="115"/>
                    </a:lnTo>
                    <a:lnTo>
                      <a:pt x="385" y="130"/>
                    </a:lnTo>
                    <a:lnTo>
                      <a:pt x="395" y="145"/>
                    </a:lnTo>
                    <a:lnTo>
                      <a:pt x="402" y="161"/>
                    </a:lnTo>
                    <a:lnTo>
                      <a:pt x="408" y="177"/>
                    </a:lnTo>
                    <a:lnTo>
                      <a:pt x="413" y="195"/>
                    </a:lnTo>
                    <a:lnTo>
                      <a:pt x="415" y="214"/>
                    </a:lnTo>
                    <a:lnTo>
                      <a:pt x="416" y="232"/>
                    </a:lnTo>
                    <a:lnTo>
                      <a:pt x="415" y="251"/>
                    </a:lnTo>
                    <a:lnTo>
                      <a:pt x="413" y="269"/>
                    </a:lnTo>
                    <a:lnTo>
                      <a:pt x="408" y="287"/>
                    </a:lnTo>
                    <a:lnTo>
                      <a:pt x="402" y="304"/>
                    </a:lnTo>
                    <a:lnTo>
                      <a:pt x="395" y="320"/>
                    </a:lnTo>
                    <a:lnTo>
                      <a:pt x="385" y="335"/>
                    </a:lnTo>
                    <a:lnTo>
                      <a:pt x="375" y="349"/>
                    </a:lnTo>
                    <a:lnTo>
                      <a:pt x="363" y="362"/>
                    </a:lnTo>
                    <a:lnTo>
                      <a:pt x="350" y="374"/>
                    </a:lnTo>
                    <a:lnTo>
                      <a:pt x="336" y="384"/>
                    </a:lnTo>
                    <a:lnTo>
                      <a:pt x="320" y="393"/>
                    </a:lnTo>
                    <a:lnTo>
                      <a:pt x="305" y="402"/>
                    </a:lnTo>
                    <a:lnTo>
                      <a:pt x="288" y="408"/>
                    </a:lnTo>
                    <a:lnTo>
                      <a:pt x="271" y="412"/>
                    </a:lnTo>
                    <a:lnTo>
                      <a:pt x="252" y="415"/>
                    </a:lnTo>
                    <a:lnTo>
                      <a:pt x="233" y="416"/>
                    </a:lnTo>
                    <a:close/>
                    <a:moveTo>
                      <a:pt x="233" y="0"/>
                    </a:moveTo>
                    <a:lnTo>
                      <a:pt x="221" y="0"/>
                    </a:lnTo>
                    <a:lnTo>
                      <a:pt x="210" y="1"/>
                    </a:lnTo>
                    <a:lnTo>
                      <a:pt x="198" y="2"/>
                    </a:lnTo>
                    <a:lnTo>
                      <a:pt x="186" y="4"/>
                    </a:lnTo>
                    <a:lnTo>
                      <a:pt x="174" y="7"/>
                    </a:lnTo>
                    <a:lnTo>
                      <a:pt x="164" y="10"/>
                    </a:lnTo>
                    <a:lnTo>
                      <a:pt x="153" y="13"/>
                    </a:lnTo>
                    <a:lnTo>
                      <a:pt x="142" y="17"/>
                    </a:lnTo>
                    <a:lnTo>
                      <a:pt x="132" y="22"/>
                    </a:lnTo>
                    <a:lnTo>
                      <a:pt x="122" y="28"/>
                    </a:lnTo>
                    <a:lnTo>
                      <a:pt x="112" y="33"/>
                    </a:lnTo>
                    <a:lnTo>
                      <a:pt x="103" y="39"/>
                    </a:lnTo>
                    <a:lnTo>
                      <a:pt x="94" y="45"/>
                    </a:lnTo>
                    <a:lnTo>
                      <a:pt x="84" y="52"/>
                    </a:lnTo>
                    <a:lnTo>
                      <a:pt x="76" y="60"/>
                    </a:lnTo>
                    <a:lnTo>
                      <a:pt x="68" y="68"/>
                    </a:lnTo>
                    <a:lnTo>
                      <a:pt x="61" y="76"/>
                    </a:lnTo>
                    <a:lnTo>
                      <a:pt x="53" y="84"/>
                    </a:lnTo>
                    <a:lnTo>
                      <a:pt x="46" y="93"/>
                    </a:lnTo>
                    <a:lnTo>
                      <a:pt x="40" y="102"/>
                    </a:lnTo>
                    <a:lnTo>
                      <a:pt x="34" y="111"/>
                    </a:lnTo>
                    <a:lnTo>
                      <a:pt x="29" y="122"/>
                    </a:lnTo>
                    <a:lnTo>
                      <a:pt x="23" y="131"/>
                    </a:lnTo>
                    <a:lnTo>
                      <a:pt x="18" y="141"/>
                    </a:lnTo>
                    <a:lnTo>
                      <a:pt x="14" y="153"/>
                    </a:lnTo>
                    <a:lnTo>
                      <a:pt x="10" y="163"/>
                    </a:lnTo>
                    <a:lnTo>
                      <a:pt x="7" y="174"/>
                    </a:lnTo>
                    <a:lnTo>
                      <a:pt x="5" y="186"/>
                    </a:lnTo>
                    <a:lnTo>
                      <a:pt x="3" y="197"/>
                    </a:lnTo>
                    <a:lnTo>
                      <a:pt x="1" y="208"/>
                    </a:lnTo>
                    <a:lnTo>
                      <a:pt x="1" y="221"/>
                    </a:lnTo>
                    <a:lnTo>
                      <a:pt x="0" y="232"/>
                    </a:lnTo>
                    <a:lnTo>
                      <a:pt x="1" y="245"/>
                    </a:lnTo>
                    <a:lnTo>
                      <a:pt x="1" y="256"/>
                    </a:lnTo>
                    <a:lnTo>
                      <a:pt x="3" y="268"/>
                    </a:lnTo>
                    <a:lnTo>
                      <a:pt x="5" y="280"/>
                    </a:lnTo>
                    <a:lnTo>
                      <a:pt x="7" y="291"/>
                    </a:lnTo>
                    <a:lnTo>
                      <a:pt x="10" y="301"/>
                    </a:lnTo>
                    <a:lnTo>
                      <a:pt x="14" y="313"/>
                    </a:lnTo>
                    <a:lnTo>
                      <a:pt x="18" y="323"/>
                    </a:lnTo>
                    <a:lnTo>
                      <a:pt x="23" y="334"/>
                    </a:lnTo>
                    <a:lnTo>
                      <a:pt x="29" y="344"/>
                    </a:lnTo>
                    <a:lnTo>
                      <a:pt x="34" y="353"/>
                    </a:lnTo>
                    <a:lnTo>
                      <a:pt x="40" y="362"/>
                    </a:lnTo>
                    <a:lnTo>
                      <a:pt x="46" y="372"/>
                    </a:lnTo>
                    <a:lnTo>
                      <a:pt x="53" y="381"/>
                    </a:lnTo>
                    <a:lnTo>
                      <a:pt x="61" y="389"/>
                    </a:lnTo>
                    <a:lnTo>
                      <a:pt x="68" y="398"/>
                    </a:lnTo>
                    <a:lnTo>
                      <a:pt x="76" y="405"/>
                    </a:lnTo>
                    <a:lnTo>
                      <a:pt x="84" y="412"/>
                    </a:lnTo>
                    <a:lnTo>
                      <a:pt x="94" y="419"/>
                    </a:lnTo>
                    <a:lnTo>
                      <a:pt x="103" y="426"/>
                    </a:lnTo>
                    <a:lnTo>
                      <a:pt x="112" y="432"/>
                    </a:lnTo>
                    <a:lnTo>
                      <a:pt x="122" y="437"/>
                    </a:lnTo>
                    <a:lnTo>
                      <a:pt x="132" y="442"/>
                    </a:lnTo>
                    <a:lnTo>
                      <a:pt x="142" y="447"/>
                    </a:lnTo>
                    <a:lnTo>
                      <a:pt x="153" y="451"/>
                    </a:lnTo>
                    <a:lnTo>
                      <a:pt x="164" y="455"/>
                    </a:lnTo>
                    <a:lnTo>
                      <a:pt x="174" y="459"/>
                    </a:lnTo>
                    <a:lnTo>
                      <a:pt x="186" y="461"/>
                    </a:lnTo>
                    <a:lnTo>
                      <a:pt x="198" y="463"/>
                    </a:lnTo>
                    <a:lnTo>
                      <a:pt x="210" y="464"/>
                    </a:lnTo>
                    <a:lnTo>
                      <a:pt x="221" y="465"/>
                    </a:lnTo>
                    <a:lnTo>
                      <a:pt x="233" y="466"/>
                    </a:lnTo>
                    <a:lnTo>
                      <a:pt x="245" y="465"/>
                    </a:lnTo>
                    <a:lnTo>
                      <a:pt x="257" y="464"/>
                    </a:lnTo>
                    <a:lnTo>
                      <a:pt x="268" y="463"/>
                    </a:lnTo>
                    <a:lnTo>
                      <a:pt x="280" y="461"/>
                    </a:lnTo>
                    <a:lnTo>
                      <a:pt x="291" y="459"/>
                    </a:lnTo>
                    <a:lnTo>
                      <a:pt x="303" y="455"/>
                    </a:lnTo>
                    <a:lnTo>
                      <a:pt x="313" y="451"/>
                    </a:lnTo>
                    <a:lnTo>
                      <a:pt x="324" y="447"/>
                    </a:lnTo>
                    <a:lnTo>
                      <a:pt x="335" y="442"/>
                    </a:lnTo>
                    <a:lnTo>
                      <a:pt x="344" y="437"/>
                    </a:lnTo>
                    <a:lnTo>
                      <a:pt x="354" y="432"/>
                    </a:lnTo>
                    <a:lnTo>
                      <a:pt x="364" y="426"/>
                    </a:lnTo>
                    <a:lnTo>
                      <a:pt x="373" y="419"/>
                    </a:lnTo>
                    <a:lnTo>
                      <a:pt x="381" y="412"/>
                    </a:lnTo>
                    <a:lnTo>
                      <a:pt x="389" y="405"/>
                    </a:lnTo>
                    <a:lnTo>
                      <a:pt x="398" y="398"/>
                    </a:lnTo>
                    <a:lnTo>
                      <a:pt x="406" y="389"/>
                    </a:lnTo>
                    <a:lnTo>
                      <a:pt x="413" y="381"/>
                    </a:lnTo>
                    <a:lnTo>
                      <a:pt x="420" y="372"/>
                    </a:lnTo>
                    <a:lnTo>
                      <a:pt x="427" y="362"/>
                    </a:lnTo>
                    <a:lnTo>
                      <a:pt x="433" y="353"/>
                    </a:lnTo>
                    <a:lnTo>
                      <a:pt x="438" y="344"/>
                    </a:lnTo>
                    <a:lnTo>
                      <a:pt x="443" y="334"/>
                    </a:lnTo>
                    <a:lnTo>
                      <a:pt x="448" y="323"/>
                    </a:lnTo>
                    <a:lnTo>
                      <a:pt x="452" y="313"/>
                    </a:lnTo>
                    <a:lnTo>
                      <a:pt x="456" y="301"/>
                    </a:lnTo>
                    <a:lnTo>
                      <a:pt x="459" y="291"/>
                    </a:lnTo>
                    <a:lnTo>
                      <a:pt x="462" y="280"/>
                    </a:lnTo>
                    <a:lnTo>
                      <a:pt x="464" y="268"/>
                    </a:lnTo>
                    <a:lnTo>
                      <a:pt x="465" y="256"/>
                    </a:lnTo>
                    <a:lnTo>
                      <a:pt x="466" y="245"/>
                    </a:lnTo>
                    <a:lnTo>
                      <a:pt x="466" y="232"/>
                    </a:lnTo>
                    <a:lnTo>
                      <a:pt x="466" y="221"/>
                    </a:lnTo>
                    <a:lnTo>
                      <a:pt x="465" y="208"/>
                    </a:lnTo>
                    <a:lnTo>
                      <a:pt x="464" y="197"/>
                    </a:lnTo>
                    <a:lnTo>
                      <a:pt x="462" y="186"/>
                    </a:lnTo>
                    <a:lnTo>
                      <a:pt x="459" y="174"/>
                    </a:lnTo>
                    <a:lnTo>
                      <a:pt x="456" y="163"/>
                    </a:lnTo>
                    <a:lnTo>
                      <a:pt x="452" y="153"/>
                    </a:lnTo>
                    <a:lnTo>
                      <a:pt x="448" y="141"/>
                    </a:lnTo>
                    <a:lnTo>
                      <a:pt x="443" y="131"/>
                    </a:lnTo>
                    <a:lnTo>
                      <a:pt x="438" y="122"/>
                    </a:lnTo>
                    <a:lnTo>
                      <a:pt x="433" y="111"/>
                    </a:lnTo>
                    <a:lnTo>
                      <a:pt x="427" y="102"/>
                    </a:lnTo>
                    <a:lnTo>
                      <a:pt x="420" y="93"/>
                    </a:lnTo>
                    <a:lnTo>
                      <a:pt x="413" y="84"/>
                    </a:lnTo>
                    <a:lnTo>
                      <a:pt x="406" y="76"/>
                    </a:lnTo>
                    <a:lnTo>
                      <a:pt x="398" y="68"/>
                    </a:lnTo>
                    <a:lnTo>
                      <a:pt x="389" y="60"/>
                    </a:lnTo>
                    <a:lnTo>
                      <a:pt x="381" y="52"/>
                    </a:lnTo>
                    <a:lnTo>
                      <a:pt x="373" y="45"/>
                    </a:lnTo>
                    <a:lnTo>
                      <a:pt x="364" y="39"/>
                    </a:lnTo>
                    <a:lnTo>
                      <a:pt x="354" y="33"/>
                    </a:lnTo>
                    <a:lnTo>
                      <a:pt x="344" y="28"/>
                    </a:lnTo>
                    <a:lnTo>
                      <a:pt x="335" y="22"/>
                    </a:lnTo>
                    <a:lnTo>
                      <a:pt x="324" y="17"/>
                    </a:lnTo>
                    <a:lnTo>
                      <a:pt x="313" y="13"/>
                    </a:lnTo>
                    <a:lnTo>
                      <a:pt x="303" y="10"/>
                    </a:lnTo>
                    <a:lnTo>
                      <a:pt x="291" y="7"/>
                    </a:lnTo>
                    <a:lnTo>
                      <a:pt x="280" y="4"/>
                    </a:lnTo>
                    <a:lnTo>
                      <a:pt x="268" y="2"/>
                    </a:lnTo>
                    <a:lnTo>
                      <a:pt x="257" y="1"/>
                    </a:lnTo>
                    <a:lnTo>
                      <a:pt x="245" y="0"/>
                    </a:lnTo>
                    <a:lnTo>
                      <a:pt x="23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0" name="Freeform 371">
                <a:extLst>
                  <a:ext uri="{FF2B5EF4-FFF2-40B4-BE49-F238E27FC236}">
                    <a16:creationId xmlns:a16="http://schemas.microsoft.com/office/drawing/2014/main" id="{C62F7D27-09E2-4AE3-8623-AB28087CF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3771" y="2276638"/>
                <a:ext cx="15872" cy="15872"/>
              </a:xfrm>
              <a:custGeom>
                <a:avLst/>
                <a:gdLst>
                  <a:gd name="T0" fmla="*/ 40 w 40"/>
                  <a:gd name="T1" fmla="*/ 21 h 41"/>
                  <a:gd name="T2" fmla="*/ 40 w 40"/>
                  <a:gd name="T3" fmla="*/ 24 h 41"/>
                  <a:gd name="T4" fmla="*/ 39 w 40"/>
                  <a:gd name="T5" fmla="*/ 29 h 41"/>
                  <a:gd name="T6" fmla="*/ 37 w 40"/>
                  <a:gd name="T7" fmla="*/ 33 h 41"/>
                  <a:gd name="T8" fmla="*/ 34 w 40"/>
                  <a:gd name="T9" fmla="*/ 35 h 41"/>
                  <a:gd name="T10" fmla="*/ 31 w 40"/>
                  <a:gd name="T11" fmla="*/ 38 h 41"/>
                  <a:gd name="T12" fmla="*/ 28 w 40"/>
                  <a:gd name="T13" fmla="*/ 40 h 41"/>
                  <a:gd name="T14" fmla="*/ 23 w 40"/>
                  <a:gd name="T15" fmla="*/ 41 h 41"/>
                  <a:gd name="T16" fmla="*/ 19 w 40"/>
                  <a:gd name="T17" fmla="*/ 41 h 41"/>
                  <a:gd name="T18" fmla="*/ 15 w 40"/>
                  <a:gd name="T19" fmla="*/ 41 h 41"/>
                  <a:gd name="T20" fmla="*/ 11 w 40"/>
                  <a:gd name="T21" fmla="*/ 39 h 41"/>
                  <a:gd name="T22" fmla="*/ 8 w 40"/>
                  <a:gd name="T23" fmla="*/ 37 h 41"/>
                  <a:gd name="T24" fmla="*/ 5 w 40"/>
                  <a:gd name="T25" fmla="*/ 35 h 41"/>
                  <a:gd name="T26" fmla="*/ 3 w 40"/>
                  <a:gd name="T27" fmla="*/ 32 h 41"/>
                  <a:gd name="T28" fmla="*/ 1 w 40"/>
                  <a:gd name="T29" fmla="*/ 29 h 41"/>
                  <a:gd name="T30" fmla="*/ 0 w 40"/>
                  <a:gd name="T31" fmla="*/ 24 h 41"/>
                  <a:gd name="T32" fmla="*/ 0 w 40"/>
                  <a:gd name="T33" fmla="*/ 20 h 41"/>
                  <a:gd name="T34" fmla="*/ 0 w 40"/>
                  <a:gd name="T35" fmla="*/ 16 h 41"/>
                  <a:gd name="T36" fmla="*/ 1 w 40"/>
                  <a:gd name="T37" fmla="*/ 12 h 41"/>
                  <a:gd name="T38" fmla="*/ 3 w 40"/>
                  <a:gd name="T39" fmla="*/ 9 h 41"/>
                  <a:gd name="T40" fmla="*/ 6 w 40"/>
                  <a:gd name="T41" fmla="*/ 6 h 41"/>
                  <a:gd name="T42" fmla="*/ 9 w 40"/>
                  <a:gd name="T43" fmla="*/ 4 h 41"/>
                  <a:gd name="T44" fmla="*/ 12 w 40"/>
                  <a:gd name="T45" fmla="*/ 2 h 41"/>
                  <a:gd name="T46" fmla="*/ 16 w 40"/>
                  <a:gd name="T47" fmla="*/ 1 h 41"/>
                  <a:gd name="T48" fmla="*/ 20 w 40"/>
                  <a:gd name="T49" fmla="*/ 0 h 41"/>
                  <a:gd name="T50" fmla="*/ 24 w 40"/>
                  <a:gd name="T51" fmla="*/ 1 h 41"/>
                  <a:gd name="T52" fmla="*/ 28 w 40"/>
                  <a:gd name="T53" fmla="*/ 2 h 41"/>
                  <a:gd name="T54" fmla="*/ 32 w 40"/>
                  <a:gd name="T55" fmla="*/ 4 h 41"/>
                  <a:gd name="T56" fmla="*/ 35 w 40"/>
                  <a:gd name="T57" fmla="*/ 6 h 41"/>
                  <a:gd name="T58" fmla="*/ 37 w 40"/>
                  <a:gd name="T59" fmla="*/ 9 h 41"/>
                  <a:gd name="T60" fmla="*/ 39 w 40"/>
                  <a:gd name="T61" fmla="*/ 13 h 41"/>
                  <a:gd name="T62" fmla="*/ 40 w 40"/>
                  <a:gd name="T63" fmla="*/ 16 h 41"/>
                  <a:gd name="T64" fmla="*/ 40 w 40"/>
                  <a:gd name="T65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0" h="41">
                    <a:moveTo>
                      <a:pt x="40" y="21"/>
                    </a:moveTo>
                    <a:lnTo>
                      <a:pt x="40" y="24"/>
                    </a:lnTo>
                    <a:lnTo>
                      <a:pt x="39" y="29"/>
                    </a:lnTo>
                    <a:lnTo>
                      <a:pt x="37" y="33"/>
                    </a:lnTo>
                    <a:lnTo>
                      <a:pt x="34" y="35"/>
                    </a:lnTo>
                    <a:lnTo>
                      <a:pt x="31" y="38"/>
                    </a:lnTo>
                    <a:lnTo>
                      <a:pt x="28" y="40"/>
                    </a:lnTo>
                    <a:lnTo>
                      <a:pt x="23" y="41"/>
                    </a:lnTo>
                    <a:lnTo>
                      <a:pt x="19" y="41"/>
                    </a:lnTo>
                    <a:lnTo>
                      <a:pt x="15" y="41"/>
                    </a:lnTo>
                    <a:lnTo>
                      <a:pt x="11" y="39"/>
                    </a:lnTo>
                    <a:lnTo>
                      <a:pt x="8" y="37"/>
                    </a:lnTo>
                    <a:lnTo>
                      <a:pt x="5" y="35"/>
                    </a:lnTo>
                    <a:lnTo>
                      <a:pt x="3" y="32"/>
                    </a:lnTo>
                    <a:lnTo>
                      <a:pt x="1" y="29"/>
                    </a:lnTo>
                    <a:lnTo>
                      <a:pt x="0" y="24"/>
                    </a:lnTo>
                    <a:lnTo>
                      <a:pt x="0" y="20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9"/>
                    </a:lnTo>
                    <a:lnTo>
                      <a:pt x="6" y="6"/>
                    </a:lnTo>
                    <a:lnTo>
                      <a:pt x="9" y="4"/>
                    </a:lnTo>
                    <a:lnTo>
                      <a:pt x="12" y="2"/>
                    </a:lnTo>
                    <a:lnTo>
                      <a:pt x="16" y="1"/>
                    </a:lnTo>
                    <a:lnTo>
                      <a:pt x="20" y="0"/>
                    </a:lnTo>
                    <a:lnTo>
                      <a:pt x="24" y="1"/>
                    </a:lnTo>
                    <a:lnTo>
                      <a:pt x="28" y="2"/>
                    </a:lnTo>
                    <a:lnTo>
                      <a:pt x="32" y="4"/>
                    </a:lnTo>
                    <a:lnTo>
                      <a:pt x="35" y="6"/>
                    </a:lnTo>
                    <a:lnTo>
                      <a:pt x="37" y="9"/>
                    </a:lnTo>
                    <a:lnTo>
                      <a:pt x="39" y="13"/>
                    </a:lnTo>
                    <a:lnTo>
                      <a:pt x="40" y="16"/>
                    </a:lnTo>
                    <a:lnTo>
                      <a:pt x="4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1" name="Freeform 372">
                <a:extLst>
                  <a:ext uri="{FF2B5EF4-FFF2-40B4-BE49-F238E27FC236}">
                    <a16:creationId xmlns:a16="http://schemas.microsoft.com/office/drawing/2014/main" id="{76625DC2-C375-43A7-9FD4-4AC9FA4CAE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1231" y="2282987"/>
                <a:ext cx="41267" cy="6349"/>
              </a:xfrm>
              <a:custGeom>
                <a:avLst/>
                <a:gdLst>
                  <a:gd name="T0" fmla="*/ 6 w 102"/>
                  <a:gd name="T1" fmla="*/ 16 h 17"/>
                  <a:gd name="T2" fmla="*/ 4 w 102"/>
                  <a:gd name="T3" fmla="*/ 16 h 17"/>
                  <a:gd name="T4" fmla="*/ 2 w 102"/>
                  <a:gd name="T5" fmla="*/ 13 h 17"/>
                  <a:gd name="T6" fmla="*/ 0 w 102"/>
                  <a:gd name="T7" fmla="*/ 11 h 17"/>
                  <a:gd name="T8" fmla="*/ 0 w 102"/>
                  <a:gd name="T9" fmla="*/ 8 h 17"/>
                  <a:gd name="T10" fmla="*/ 0 w 102"/>
                  <a:gd name="T11" fmla="*/ 8 h 17"/>
                  <a:gd name="T12" fmla="*/ 1 w 102"/>
                  <a:gd name="T13" fmla="*/ 5 h 17"/>
                  <a:gd name="T14" fmla="*/ 2 w 102"/>
                  <a:gd name="T15" fmla="*/ 2 h 17"/>
                  <a:gd name="T16" fmla="*/ 4 w 102"/>
                  <a:gd name="T17" fmla="*/ 1 h 17"/>
                  <a:gd name="T18" fmla="*/ 7 w 102"/>
                  <a:gd name="T19" fmla="*/ 0 h 17"/>
                  <a:gd name="T20" fmla="*/ 96 w 102"/>
                  <a:gd name="T21" fmla="*/ 1 h 17"/>
                  <a:gd name="T22" fmla="*/ 98 w 102"/>
                  <a:gd name="T23" fmla="*/ 2 h 17"/>
                  <a:gd name="T24" fmla="*/ 100 w 102"/>
                  <a:gd name="T25" fmla="*/ 4 h 17"/>
                  <a:gd name="T26" fmla="*/ 101 w 102"/>
                  <a:gd name="T27" fmla="*/ 6 h 17"/>
                  <a:gd name="T28" fmla="*/ 102 w 102"/>
                  <a:gd name="T29" fmla="*/ 9 h 17"/>
                  <a:gd name="T30" fmla="*/ 102 w 102"/>
                  <a:gd name="T31" fmla="*/ 9 h 17"/>
                  <a:gd name="T32" fmla="*/ 101 w 102"/>
                  <a:gd name="T33" fmla="*/ 12 h 17"/>
                  <a:gd name="T34" fmla="*/ 100 w 102"/>
                  <a:gd name="T35" fmla="*/ 15 h 17"/>
                  <a:gd name="T36" fmla="*/ 98 w 102"/>
                  <a:gd name="T37" fmla="*/ 17 h 17"/>
                  <a:gd name="T38" fmla="*/ 95 w 102"/>
                  <a:gd name="T39" fmla="*/ 17 h 17"/>
                  <a:gd name="T40" fmla="*/ 6 w 102"/>
                  <a:gd name="T4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" h="17">
                    <a:moveTo>
                      <a:pt x="6" y="16"/>
                    </a:moveTo>
                    <a:lnTo>
                      <a:pt x="4" y="16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5"/>
                    </a:lnTo>
                    <a:lnTo>
                      <a:pt x="2" y="2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96" y="1"/>
                    </a:lnTo>
                    <a:lnTo>
                      <a:pt x="98" y="2"/>
                    </a:lnTo>
                    <a:lnTo>
                      <a:pt x="100" y="4"/>
                    </a:lnTo>
                    <a:lnTo>
                      <a:pt x="101" y="6"/>
                    </a:lnTo>
                    <a:lnTo>
                      <a:pt x="102" y="9"/>
                    </a:lnTo>
                    <a:lnTo>
                      <a:pt x="102" y="9"/>
                    </a:lnTo>
                    <a:lnTo>
                      <a:pt x="101" y="12"/>
                    </a:lnTo>
                    <a:lnTo>
                      <a:pt x="100" y="15"/>
                    </a:lnTo>
                    <a:lnTo>
                      <a:pt x="98" y="17"/>
                    </a:lnTo>
                    <a:lnTo>
                      <a:pt x="95" y="17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2" name="Freeform 373">
                <a:extLst>
                  <a:ext uri="{FF2B5EF4-FFF2-40B4-BE49-F238E27FC236}">
                    <a16:creationId xmlns:a16="http://schemas.microsoft.com/office/drawing/2014/main" id="{3D7873D1-8C71-4C0B-8C58-88EE935A46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8534" y="2222674"/>
                <a:ext cx="6349" cy="52378"/>
              </a:xfrm>
              <a:custGeom>
                <a:avLst/>
                <a:gdLst>
                  <a:gd name="T0" fmla="*/ 16 w 17"/>
                  <a:gd name="T1" fmla="*/ 125 h 134"/>
                  <a:gd name="T2" fmla="*/ 15 w 17"/>
                  <a:gd name="T3" fmla="*/ 129 h 134"/>
                  <a:gd name="T4" fmla="*/ 12 w 17"/>
                  <a:gd name="T5" fmla="*/ 131 h 134"/>
                  <a:gd name="T6" fmla="*/ 10 w 17"/>
                  <a:gd name="T7" fmla="*/ 133 h 134"/>
                  <a:gd name="T8" fmla="*/ 7 w 17"/>
                  <a:gd name="T9" fmla="*/ 134 h 134"/>
                  <a:gd name="T10" fmla="*/ 7 w 17"/>
                  <a:gd name="T11" fmla="*/ 134 h 134"/>
                  <a:gd name="T12" fmla="*/ 4 w 17"/>
                  <a:gd name="T13" fmla="*/ 133 h 134"/>
                  <a:gd name="T14" fmla="*/ 2 w 17"/>
                  <a:gd name="T15" fmla="*/ 131 h 134"/>
                  <a:gd name="T16" fmla="*/ 0 w 17"/>
                  <a:gd name="T17" fmla="*/ 128 h 134"/>
                  <a:gd name="T18" fmla="*/ 0 w 17"/>
                  <a:gd name="T19" fmla="*/ 125 h 134"/>
                  <a:gd name="T20" fmla="*/ 1 w 17"/>
                  <a:gd name="T21" fmla="*/ 8 h 134"/>
                  <a:gd name="T22" fmla="*/ 2 w 17"/>
                  <a:gd name="T23" fmla="*/ 5 h 134"/>
                  <a:gd name="T24" fmla="*/ 4 w 17"/>
                  <a:gd name="T25" fmla="*/ 2 h 134"/>
                  <a:gd name="T26" fmla="*/ 6 w 17"/>
                  <a:gd name="T27" fmla="*/ 0 h 134"/>
                  <a:gd name="T28" fmla="*/ 9 w 17"/>
                  <a:gd name="T29" fmla="*/ 0 h 134"/>
                  <a:gd name="T30" fmla="*/ 9 w 17"/>
                  <a:gd name="T31" fmla="*/ 0 h 134"/>
                  <a:gd name="T32" fmla="*/ 12 w 17"/>
                  <a:gd name="T33" fmla="*/ 0 h 134"/>
                  <a:gd name="T34" fmla="*/ 15 w 17"/>
                  <a:gd name="T35" fmla="*/ 2 h 134"/>
                  <a:gd name="T36" fmla="*/ 17 w 17"/>
                  <a:gd name="T37" fmla="*/ 5 h 134"/>
                  <a:gd name="T38" fmla="*/ 17 w 17"/>
                  <a:gd name="T39" fmla="*/ 8 h 134"/>
                  <a:gd name="T40" fmla="*/ 16 w 17"/>
                  <a:gd name="T41" fmla="*/ 12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34">
                    <a:moveTo>
                      <a:pt x="16" y="125"/>
                    </a:moveTo>
                    <a:lnTo>
                      <a:pt x="15" y="129"/>
                    </a:lnTo>
                    <a:lnTo>
                      <a:pt x="12" y="131"/>
                    </a:lnTo>
                    <a:lnTo>
                      <a:pt x="10" y="133"/>
                    </a:lnTo>
                    <a:lnTo>
                      <a:pt x="7" y="134"/>
                    </a:lnTo>
                    <a:lnTo>
                      <a:pt x="7" y="134"/>
                    </a:lnTo>
                    <a:lnTo>
                      <a:pt x="4" y="133"/>
                    </a:lnTo>
                    <a:lnTo>
                      <a:pt x="2" y="131"/>
                    </a:lnTo>
                    <a:lnTo>
                      <a:pt x="0" y="128"/>
                    </a:lnTo>
                    <a:lnTo>
                      <a:pt x="0" y="125"/>
                    </a:lnTo>
                    <a:lnTo>
                      <a:pt x="1" y="8"/>
                    </a:lnTo>
                    <a:lnTo>
                      <a:pt x="2" y="5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7" y="5"/>
                    </a:lnTo>
                    <a:lnTo>
                      <a:pt x="17" y="8"/>
                    </a:lnTo>
                    <a:lnTo>
                      <a:pt x="1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  <p:sp>
            <p:nvSpPr>
              <p:cNvPr id="23" name="Freeform 374">
                <a:extLst>
                  <a:ext uri="{FF2B5EF4-FFF2-40B4-BE49-F238E27FC236}">
                    <a16:creationId xmlns:a16="http://schemas.microsoft.com/office/drawing/2014/main" id="{AA7E3A7E-6B91-4675-844D-E8E57FA5E2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46790" y="2311556"/>
                <a:ext cx="314264" cy="231730"/>
              </a:xfrm>
              <a:custGeom>
                <a:avLst/>
                <a:gdLst>
                  <a:gd name="T0" fmla="*/ 377 w 791"/>
                  <a:gd name="T1" fmla="*/ 327 h 583"/>
                  <a:gd name="T2" fmla="*/ 371 w 791"/>
                  <a:gd name="T3" fmla="*/ 166 h 583"/>
                  <a:gd name="T4" fmla="*/ 418 w 791"/>
                  <a:gd name="T5" fmla="*/ 206 h 583"/>
                  <a:gd name="T6" fmla="*/ 422 w 791"/>
                  <a:gd name="T7" fmla="*/ 236 h 583"/>
                  <a:gd name="T8" fmla="*/ 415 w 791"/>
                  <a:gd name="T9" fmla="*/ 299 h 583"/>
                  <a:gd name="T10" fmla="*/ 416 w 791"/>
                  <a:gd name="T11" fmla="*/ 472 h 583"/>
                  <a:gd name="T12" fmla="*/ 466 w 791"/>
                  <a:gd name="T13" fmla="*/ 345 h 583"/>
                  <a:gd name="T14" fmla="*/ 433 w 791"/>
                  <a:gd name="T15" fmla="*/ 234 h 583"/>
                  <a:gd name="T16" fmla="*/ 430 w 791"/>
                  <a:gd name="T17" fmla="*/ 207 h 583"/>
                  <a:gd name="T18" fmla="*/ 450 w 791"/>
                  <a:gd name="T19" fmla="*/ 173 h 583"/>
                  <a:gd name="T20" fmla="*/ 471 w 791"/>
                  <a:gd name="T21" fmla="*/ 334 h 583"/>
                  <a:gd name="T22" fmla="*/ 490 w 791"/>
                  <a:gd name="T23" fmla="*/ 473 h 583"/>
                  <a:gd name="T24" fmla="*/ 438 w 791"/>
                  <a:gd name="T25" fmla="*/ 507 h 583"/>
                  <a:gd name="T26" fmla="*/ 354 w 791"/>
                  <a:gd name="T27" fmla="*/ 498 h 583"/>
                  <a:gd name="T28" fmla="*/ 35 w 791"/>
                  <a:gd name="T29" fmla="*/ 216 h 583"/>
                  <a:gd name="T30" fmla="*/ 96 w 791"/>
                  <a:gd name="T31" fmla="*/ 252 h 583"/>
                  <a:gd name="T32" fmla="*/ 77 w 791"/>
                  <a:gd name="T33" fmla="*/ 299 h 583"/>
                  <a:gd name="T34" fmla="*/ 172 w 791"/>
                  <a:gd name="T35" fmla="*/ 410 h 583"/>
                  <a:gd name="T36" fmla="*/ 225 w 791"/>
                  <a:gd name="T37" fmla="*/ 406 h 583"/>
                  <a:gd name="T38" fmla="*/ 258 w 791"/>
                  <a:gd name="T39" fmla="*/ 455 h 583"/>
                  <a:gd name="T40" fmla="*/ 249 w 791"/>
                  <a:gd name="T41" fmla="*/ 583 h 583"/>
                  <a:gd name="T42" fmla="*/ 558 w 791"/>
                  <a:gd name="T43" fmla="*/ 481 h 583"/>
                  <a:gd name="T44" fmla="*/ 550 w 791"/>
                  <a:gd name="T45" fmla="*/ 366 h 583"/>
                  <a:gd name="T46" fmla="*/ 589 w 791"/>
                  <a:gd name="T47" fmla="*/ 395 h 583"/>
                  <a:gd name="T48" fmla="*/ 636 w 791"/>
                  <a:gd name="T49" fmla="*/ 392 h 583"/>
                  <a:gd name="T50" fmla="*/ 709 w 791"/>
                  <a:gd name="T51" fmla="*/ 285 h 583"/>
                  <a:gd name="T52" fmla="*/ 696 w 791"/>
                  <a:gd name="T53" fmla="*/ 252 h 583"/>
                  <a:gd name="T54" fmla="*/ 751 w 791"/>
                  <a:gd name="T55" fmla="*/ 226 h 583"/>
                  <a:gd name="T56" fmla="*/ 791 w 791"/>
                  <a:gd name="T57" fmla="*/ 196 h 583"/>
                  <a:gd name="T58" fmla="*/ 775 w 791"/>
                  <a:gd name="T59" fmla="*/ 193 h 583"/>
                  <a:gd name="T60" fmla="*/ 723 w 791"/>
                  <a:gd name="T61" fmla="*/ 208 h 583"/>
                  <a:gd name="T62" fmla="*/ 718 w 791"/>
                  <a:gd name="T63" fmla="*/ 196 h 583"/>
                  <a:gd name="T64" fmla="*/ 667 w 791"/>
                  <a:gd name="T65" fmla="*/ 225 h 583"/>
                  <a:gd name="T66" fmla="*/ 633 w 791"/>
                  <a:gd name="T67" fmla="*/ 273 h 583"/>
                  <a:gd name="T68" fmla="*/ 588 w 791"/>
                  <a:gd name="T69" fmla="*/ 294 h 583"/>
                  <a:gd name="T70" fmla="*/ 571 w 791"/>
                  <a:gd name="T71" fmla="*/ 239 h 583"/>
                  <a:gd name="T72" fmla="*/ 465 w 791"/>
                  <a:gd name="T73" fmla="*/ 168 h 583"/>
                  <a:gd name="T74" fmla="*/ 469 w 791"/>
                  <a:gd name="T75" fmla="*/ 105 h 583"/>
                  <a:gd name="T76" fmla="*/ 467 w 791"/>
                  <a:gd name="T77" fmla="*/ 81 h 583"/>
                  <a:gd name="T78" fmla="*/ 460 w 791"/>
                  <a:gd name="T79" fmla="*/ 29 h 583"/>
                  <a:gd name="T80" fmla="*/ 422 w 791"/>
                  <a:gd name="T81" fmla="*/ 3 h 583"/>
                  <a:gd name="T82" fmla="*/ 377 w 791"/>
                  <a:gd name="T83" fmla="*/ 11 h 583"/>
                  <a:gd name="T84" fmla="*/ 351 w 791"/>
                  <a:gd name="T85" fmla="*/ 58 h 583"/>
                  <a:gd name="T86" fmla="*/ 353 w 791"/>
                  <a:gd name="T87" fmla="*/ 94 h 583"/>
                  <a:gd name="T88" fmla="*/ 369 w 791"/>
                  <a:gd name="T89" fmla="*/ 131 h 583"/>
                  <a:gd name="T90" fmla="*/ 325 w 791"/>
                  <a:gd name="T91" fmla="*/ 183 h 583"/>
                  <a:gd name="T92" fmla="*/ 244 w 791"/>
                  <a:gd name="T93" fmla="*/ 227 h 583"/>
                  <a:gd name="T94" fmla="*/ 218 w 791"/>
                  <a:gd name="T95" fmla="*/ 306 h 583"/>
                  <a:gd name="T96" fmla="*/ 202 w 791"/>
                  <a:gd name="T97" fmla="*/ 330 h 583"/>
                  <a:gd name="T98" fmla="*/ 177 w 791"/>
                  <a:gd name="T99" fmla="*/ 300 h 583"/>
                  <a:gd name="T100" fmla="*/ 130 w 791"/>
                  <a:gd name="T101" fmla="*/ 245 h 583"/>
                  <a:gd name="T102" fmla="*/ 106 w 791"/>
                  <a:gd name="T103" fmla="*/ 201 h 583"/>
                  <a:gd name="T104" fmla="*/ 86 w 791"/>
                  <a:gd name="T105" fmla="*/ 173 h 583"/>
                  <a:gd name="T106" fmla="*/ 85 w 791"/>
                  <a:gd name="T107" fmla="*/ 195 h 583"/>
                  <a:gd name="T108" fmla="*/ 48 w 791"/>
                  <a:gd name="T109" fmla="*/ 203 h 583"/>
                  <a:gd name="T110" fmla="*/ 2 w 791"/>
                  <a:gd name="T111" fmla="*/ 188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91" h="583">
                    <a:moveTo>
                      <a:pt x="373" y="419"/>
                    </a:moveTo>
                    <a:lnTo>
                      <a:pt x="375" y="413"/>
                    </a:lnTo>
                    <a:lnTo>
                      <a:pt x="377" y="397"/>
                    </a:lnTo>
                    <a:lnTo>
                      <a:pt x="378" y="387"/>
                    </a:lnTo>
                    <a:lnTo>
                      <a:pt x="379" y="375"/>
                    </a:lnTo>
                    <a:lnTo>
                      <a:pt x="379" y="361"/>
                    </a:lnTo>
                    <a:lnTo>
                      <a:pt x="378" y="348"/>
                    </a:lnTo>
                    <a:lnTo>
                      <a:pt x="377" y="327"/>
                    </a:lnTo>
                    <a:lnTo>
                      <a:pt x="374" y="281"/>
                    </a:lnTo>
                    <a:lnTo>
                      <a:pt x="371" y="233"/>
                    </a:lnTo>
                    <a:lnTo>
                      <a:pt x="368" y="206"/>
                    </a:lnTo>
                    <a:lnTo>
                      <a:pt x="368" y="200"/>
                    </a:lnTo>
                    <a:lnTo>
                      <a:pt x="367" y="188"/>
                    </a:lnTo>
                    <a:lnTo>
                      <a:pt x="367" y="179"/>
                    </a:lnTo>
                    <a:lnTo>
                      <a:pt x="368" y="172"/>
                    </a:lnTo>
                    <a:lnTo>
                      <a:pt x="371" y="166"/>
                    </a:lnTo>
                    <a:lnTo>
                      <a:pt x="374" y="161"/>
                    </a:lnTo>
                    <a:lnTo>
                      <a:pt x="379" y="168"/>
                    </a:lnTo>
                    <a:lnTo>
                      <a:pt x="392" y="183"/>
                    </a:lnTo>
                    <a:lnTo>
                      <a:pt x="399" y="192"/>
                    </a:lnTo>
                    <a:lnTo>
                      <a:pt x="408" y="199"/>
                    </a:lnTo>
                    <a:lnTo>
                      <a:pt x="412" y="202"/>
                    </a:lnTo>
                    <a:lnTo>
                      <a:pt x="415" y="204"/>
                    </a:lnTo>
                    <a:lnTo>
                      <a:pt x="418" y="206"/>
                    </a:lnTo>
                    <a:lnTo>
                      <a:pt x="422" y="207"/>
                    </a:lnTo>
                    <a:lnTo>
                      <a:pt x="419" y="207"/>
                    </a:lnTo>
                    <a:lnTo>
                      <a:pt x="414" y="210"/>
                    </a:lnTo>
                    <a:lnTo>
                      <a:pt x="411" y="211"/>
                    </a:lnTo>
                    <a:lnTo>
                      <a:pt x="408" y="213"/>
                    </a:lnTo>
                    <a:lnTo>
                      <a:pt x="405" y="216"/>
                    </a:lnTo>
                    <a:lnTo>
                      <a:pt x="404" y="219"/>
                    </a:lnTo>
                    <a:lnTo>
                      <a:pt x="422" y="236"/>
                    </a:lnTo>
                    <a:lnTo>
                      <a:pt x="420" y="240"/>
                    </a:lnTo>
                    <a:lnTo>
                      <a:pt x="416" y="250"/>
                    </a:lnTo>
                    <a:lnTo>
                      <a:pt x="414" y="256"/>
                    </a:lnTo>
                    <a:lnTo>
                      <a:pt x="413" y="263"/>
                    </a:lnTo>
                    <a:lnTo>
                      <a:pt x="412" y="269"/>
                    </a:lnTo>
                    <a:lnTo>
                      <a:pt x="413" y="274"/>
                    </a:lnTo>
                    <a:lnTo>
                      <a:pt x="413" y="281"/>
                    </a:lnTo>
                    <a:lnTo>
                      <a:pt x="415" y="299"/>
                    </a:lnTo>
                    <a:lnTo>
                      <a:pt x="417" y="326"/>
                    </a:lnTo>
                    <a:lnTo>
                      <a:pt x="419" y="358"/>
                    </a:lnTo>
                    <a:lnTo>
                      <a:pt x="421" y="391"/>
                    </a:lnTo>
                    <a:lnTo>
                      <a:pt x="421" y="424"/>
                    </a:lnTo>
                    <a:lnTo>
                      <a:pt x="420" y="439"/>
                    </a:lnTo>
                    <a:lnTo>
                      <a:pt x="419" y="452"/>
                    </a:lnTo>
                    <a:lnTo>
                      <a:pt x="418" y="463"/>
                    </a:lnTo>
                    <a:lnTo>
                      <a:pt x="416" y="472"/>
                    </a:lnTo>
                    <a:lnTo>
                      <a:pt x="451" y="502"/>
                    </a:lnTo>
                    <a:lnTo>
                      <a:pt x="473" y="469"/>
                    </a:lnTo>
                    <a:lnTo>
                      <a:pt x="473" y="462"/>
                    </a:lnTo>
                    <a:lnTo>
                      <a:pt x="473" y="443"/>
                    </a:lnTo>
                    <a:lnTo>
                      <a:pt x="472" y="415"/>
                    </a:lnTo>
                    <a:lnTo>
                      <a:pt x="470" y="381"/>
                    </a:lnTo>
                    <a:lnTo>
                      <a:pt x="469" y="363"/>
                    </a:lnTo>
                    <a:lnTo>
                      <a:pt x="466" y="345"/>
                    </a:lnTo>
                    <a:lnTo>
                      <a:pt x="463" y="326"/>
                    </a:lnTo>
                    <a:lnTo>
                      <a:pt x="458" y="308"/>
                    </a:lnTo>
                    <a:lnTo>
                      <a:pt x="454" y="292"/>
                    </a:lnTo>
                    <a:lnTo>
                      <a:pt x="448" y="275"/>
                    </a:lnTo>
                    <a:lnTo>
                      <a:pt x="442" y="262"/>
                    </a:lnTo>
                    <a:lnTo>
                      <a:pt x="434" y="251"/>
                    </a:lnTo>
                    <a:lnTo>
                      <a:pt x="434" y="245"/>
                    </a:lnTo>
                    <a:lnTo>
                      <a:pt x="433" y="234"/>
                    </a:lnTo>
                    <a:lnTo>
                      <a:pt x="434" y="228"/>
                    </a:lnTo>
                    <a:lnTo>
                      <a:pt x="435" y="222"/>
                    </a:lnTo>
                    <a:lnTo>
                      <a:pt x="437" y="216"/>
                    </a:lnTo>
                    <a:lnTo>
                      <a:pt x="441" y="213"/>
                    </a:lnTo>
                    <a:lnTo>
                      <a:pt x="439" y="212"/>
                    </a:lnTo>
                    <a:lnTo>
                      <a:pt x="436" y="209"/>
                    </a:lnTo>
                    <a:lnTo>
                      <a:pt x="434" y="208"/>
                    </a:lnTo>
                    <a:lnTo>
                      <a:pt x="430" y="207"/>
                    </a:lnTo>
                    <a:lnTo>
                      <a:pt x="427" y="206"/>
                    </a:lnTo>
                    <a:lnTo>
                      <a:pt x="424" y="206"/>
                    </a:lnTo>
                    <a:lnTo>
                      <a:pt x="428" y="203"/>
                    </a:lnTo>
                    <a:lnTo>
                      <a:pt x="438" y="195"/>
                    </a:lnTo>
                    <a:lnTo>
                      <a:pt x="442" y="190"/>
                    </a:lnTo>
                    <a:lnTo>
                      <a:pt x="446" y="184"/>
                    </a:lnTo>
                    <a:lnTo>
                      <a:pt x="449" y="178"/>
                    </a:lnTo>
                    <a:lnTo>
                      <a:pt x="450" y="173"/>
                    </a:lnTo>
                    <a:lnTo>
                      <a:pt x="454" y="168"/>
                    </a:lnTo>
                    <a:lnTo>
                      <a:pt x="455" y="175"/>
                    </a:lnTo>
                    <a:lnTo>
                      <a:pt x="458" y="194"/>
                    </a:lnTo>
                    <a:lnTo>
                      <a:pt x="461" y="216"/>
                    </a:lnTo>
                    <a:lnTo>
                      <a:pt x="463" y="237"/>
                    </a:lnTo>
                    <a:lnTo>
                      <a:pt x="464" y="255"/>
                    </a:lnTo>
                    <a:lnTo>
                      <a:pt x="467" y="294"/>
                    </a:lnTo>
                    <a:lnTo>
                      <a:pt x="471" y="334"/>
                    </a:lnTo>
                    <a:lnTo>
                      <a:pt x="474" y="358"/>
                    </a:lnTo>
                    <a:lnTo>
                      <a:pt x="477" y="373"/>
                    </a:lnTo>
                    <a:lnTo>
                      <a:pt x="481" y="394"/>
                    </a:lnTo>
                    <a:lnTo>
                      <a:pt x="484" y="416"/>
                    </a:lnTo>
                    <a:lnTo>
                      <a:pt x="486" y="429"/>
                    </a:lnTo>
                    <a:lnTo>
                      <a:pt x="487" y="441"/>
                    </a:lnTo>
                    <a:lnTo>
                      <a:pt x="489" y="457"/>
                    </a:lnTo>
                    <a:lnTo>
                      <a:pt x="490" y="473"/>
                    </a:lnTo>
                    <a:lnTo>
                      <a:pt x="490" y="484"/>
                    </a:lnTo>
                    <a:lnTo>
                      <a:pt x="489" y="498"/>
                    </a:lnTo>
                    <a:lnTo>
                      <a:pt x="489" y="504"/>
                    </a:lnTo>
                    <a:lnTo>
                      <a:pt x="484" y="505"/>
                    </a:lnTo>
                    <a:lnTo>
                      <a:pt x="472" y="507"/>
                    </a:lnTo>
                    <a:lnTo>
                      <a:pt x="457" y="508"/>
                    </a:lnTo>
                    <a:lnTo>
                      <a:pt x="444" y="508"/>
                    </a:lnTo>
                    <a:lnTo>
                      <a:pt x="438" y="507"/>
                    </a:lnTo>
                    <a:lnTo>
                      <a:pt x="425" y="507"/>
                    </a:lnTo>
                    <a:lnTo>
                      <a:pt x="412" y="507"/>
                    </a:lnTo>
                    <a:lnTo>
                      <a:pt x="404" y="508"/>
                    </a:lnTo>
                    <a:lnTo>
                      <a:pt x="395" y="507"/>
                    </a:lnTo>
                    <a:lnTo>
                      <a:pt x="378" y="504"/>
                    </a:lnTo>
                    <a:lnTo>
                      <a:pt x="368" y="502"/>
                    </a:lnTo>
                    <a:lnTo>
                      <a:pt x="360" y="500"/>
                    </a:lnTo>
                    <a:lnTo>
                      <a:pt x="354" y="498"/>
                    </a:lnTo>
                    <a:lnTo>
                      <a:pt x="350" y="497"/>
                    </a:lnTo>
                    <a:lnTo>
                      <a:pt x="352" y="486"/>
                    </a:lnTo>
                    <a:lnTo>
                      <a:pt x="358" y="464"/>
                    </a:lnTo>
                    <a:lnTo>
                      <a:pt x="361" y="452"/>
                    </a:lnTo>
                    <a:lnTo>
                      <a:pt x="365" y="439"/>
                    </a:lnTo>
                    <a:lnTo>
                      <a:pt x="369" y="427"/>
                    </a:lnTo>
                    <a:lnTo>
                      <a:pt x="373" y="419"/>
                    </a:lnTo>
                    <a:close/>
                    <a:moveTo>
                      <a:pt x="35" y="216"/>
                    </a:moveTo>
                    <a:lnTo>
                      <a:pt x="43" y="220"/>
                    </a:lnTo>
                    <a:lnTo>
                      <a:pt x="57" y="228"/>
                    </a:lnTo>
                    <a:lnTo>
                      <a:pt x="71" y="235"/>
                    </a:lnTo>
                    <a:lnTo>
                      <a:pt x="76" y="239"/>
                    </a:lnTo>
                    <a:lnTo>
                      <a:pt x="81" y="240"/>
                    </a:lnTo>
                    <a:lnTo>
                      <a:pt x="86" y="243"/>
                    </a:lnTo>
                    <a:lnTo>
                      <a:pt x="91" y="247"/>
                    </a:lnTo>
                    <a:lnTo>
                      <a:pt x="96" y="252"/>
                    </a:lnTo>
                    <a:lnTo>
                      <a:pt x="103" y="260"/>
                    </a:lnTo>
                    <a:lnTo>
                      <a:pt x="105" y="263"/>
                    </a:lnTo>
                    <a:lnTo>
                      <a:pt x="102" y="265"/>
                    </a:lnTo>
                    <a:lnTo>
                      <a:pt x="98" y="270"/>
                    </a:lnTo>
                    <a:lnTo>
                      <a:pt x="94" y="275"/>
                    </a:lnTo>
                    <a:lnTo>
                      <a:pt x="88" y="283"/>
                    </a:lnTo>
                    <a:lnTo>
                      <a:pt x="81" y="294"/>
                    </a:lnTo>
                    <a:lnTo>
                      <a:pt x="77" y="299"/>
                    </a:lnTo>
                    <a:lnTo>
                      <a:pt x="91" y="315"/>
                    </a:lnTo>
                    <a:lnTo>
                      <a:pt x="116" y="344"/>
                    </a:lnTo>
                    <a:lnTo>
                      <a:pt x="142" y="377"/>
                    </a:lnTo>
                    <a:lnTo>
                      <a:pt x="160" y="399"/>
                    </a:lnTo>
                    <a:lnTo>
                      <a:pt x="162" y="402"/>
                    </a:lnTo>
                    <a:lnTo>
                      <a:pt x="165" y="406"/>
                    </a:lnTo>
                    <a:lnTo>
                      <a:pt x="168" y="408"/>
                    </a:lnTo>
                    <a:lnTo>
                      <a:pt x="172" y="410"/>
                    </a:lnTo>
                    <a:lnTo>
                      <a:pt x="179" y="413"/>
                    </a:lnTo>
                    <a:lnTo>
                      <a:pt x="188" y="415"/>
                    </a:lnTo>
                    <a:lnTo>
                      <a:pt x="196" y="415"/>
                    </a:lnTo>
                    <a:lnTo>
                      <a:pt x="203" y="415"/>
                    </a:lnTo>
                    <a:lnTo>
                      <a:pt x="208" y="414"/>
                    </a:lnTo>
                    <a:lnTo>
                      <a:pt x="212" y="413"/>
                    </a:lnTo>
                    <a:lnTo>
                      <a:pt x="219" y="410"/>
                    </a:lnTo>
                    <a:lnTo>
                      <a:pt x="225" y="406"/>
                    </a:lnTo>
                    <a:lnTo>
                      <a:pt x="231" y="400"/>
                    </a:lnTo>
                    <a:lnTo>
                      <a:pt x="236" y="395"/>
                    </a:lnTo>
                    <a:lnTo>
                      <a:pt x="250" y="384"/>
                    </a:lnTo>
                    <a:lnTo>
                      <a:pt x="259" y="378"/>
                    </a:lnTo>
                    <a:lnTo>
                      <a:pt x="260" y="400"/>
                    </a:lnTo>
                    <a:lnTo>
                      <a:pt x="260" y="421"/>
                    </a:lnTo>
                    <a:lnTo>
                      <a:pt x="259" y="440"/>
                    </a:lnTo>
                    <a:lnTo>
                      <a:pt x="258" y="455"/>
                    </a:lnTo>
                    <a:lnTo>
                      <a:pt x="255" y="478"/>
                    </a:lnTo>
                    <a:lnTo>
                      <a:pt x="253" y="486"/>
                    </a:lnTo>
                    <a:lnTo>
                      <a:pt x="248" y="518"/>
                    </a:lnTo>
                    <a:lnTo>
                      <a:pt x="251" y="524"/>
                    </a:lnTo>
                    <a:lnTo>
                      <a:pt x="251" y="532"/>
                    </a:lnTo>
                    <a:lnTo>
                      <a:pt x="250" y="545"/>
                    </a:lnTo>
                    <a:lnTo>
                      <a:pt x="249" y="563"/>
                    </a:lnTo>
                    <a:lnTo>
                      <a:pt x="249" y="583"/>
                    </a:lnTo>
                    <a:lnTo>
                      <a:pt x="564" y="583"/>
                    </a:lnTo>
                    <a:lnTo>
                      <a:pt x="564" y="572"/>
                    </a:lnTo>
                    <a:lnTo>
                      <a:pt x="563" y="554"/>
                    </a:lnTo>
                    <a:lnTo>
                      <a:pt x="563" y="538"/>
                    </a:lnTo>
                    <a:lnTo>
                      <a:pt x="562" y="520"/>
                    </a:lnTo>
                    <a:lnTo>
                      <a:pt x="562" y="504"/>
                    </a:lnTo>
                    <a:lnTo>
                      <a:pt x="560" y="491"/>
                    </a:lnTo>
                    <a:lnTo>
                      <a:pt x="558" y="481"/>
                    </a:lnTo>
                    <a:lnTo>
                      <a:pt x="556" y="470"/>
                    </a:lnTo>
                    <a:lnTo>
                      <a:pt x="553" y="457"/>
                    </a:lnTo>
                    <a:lnTo>
                      <a:pt x="551" y="444"/>
                    </a:lnTo>
                    <a:lnTo>
                      <a:pt x="549" y="424"/>
                    </a:lnTo>
                    <a:lnTo>
                      <a:pt x="548" y="400"/>
                    </a:lnTo>
                    <a:lnTo>
                      <a:pt x="549" y="378"/>
                    </a:lnTo>
                    <a:lnTo>
                      <a:pt x="549" y="366"/>
                    </a:lnTo>
                    <a:lnTo>
                      <a:pt x="550" y="366"/>
                    </a:lnTo>
                    <a:lnTo>
                      <a:pt x="552" y="366"/>
                    </a:lnTo>
                    <a:lnTo>
                      <a:pt x="556" y="367"/>
                    </a:lnTo>
                    <a:lnTo>
                      <a:pt x="559" y="369"/>
                    </a:lnTo>
                    <a:lnTo>
                      <a:pt x="562" y="374"/>
                    </a:lnTo>
                    <a:lnTo>
                      <a:pt x="566" y="378"/>
                    </a:lnTo>
                    <a:lnTo>
                      <a:pt x="572" y="384"/>
                    </a:lnTo>
                    <a:lnTo>
                      <a:pt x="582" y="391"/>
                    </a:lnTo>
                    <a:lnTo>
                      <a:pt x="589" y="395"/>
                    </a:lnTo>
                    <a:lnTo>
                      <a:pt x="595" y="398"/>
                    </a:lnTo>
                    <a:lnTo>
                      <a:pt x="600" y="400"/>
                    </a:lnTo>
                    <a:lnTo>
                      <a:pt x="605" y="401"/>
                    </a:lnTo>
                    <a:lnTo>
                      <a:pt x="612" y="402"/>
                    </a:lnTo>
                    <a:lnTo>
                      <a:pt x="620" y="402"/>
                    </a:lnTo>
                    <a:lnTo>
                      <a:pt x="625" y="402"/>
                    </a:lnTo>
                    <a:lnTo>
                      <a:pt x="629" y="400"/>
                    </a:lnTo>
                    <a:lnTo>
                      <a:pt x="636" y="392"/>
                    </a:lnTo>
                    <a:lnTo>
                      <a:pt x="643" y="383"/>
                    </a:lnTo>
                    <a:lnTo>
                      <a:pt x="648" y="376"/>
                    </a:lnTo>
                    <a:lnTo>
                      <a:pt x="652" y="366"/>
                    </a:lnTo>
                    <a:lnTo>
                      <a:pt x="662" y="352"/>
                    </a:lnTo>
                    <a:lnTo>
                      <a:pt x="683" y="324"/>
                    </a:lnTo>
                    <a:lnTo>
                      <a:pt x="693" y="309"/>
                    </a:lnTo>
                    <a:lnTo>
                      <a:pt x="701" y="296"/>
                    </a:lnTo>
                    <a:lnTo>
                      <a:pt x="709" y="285"/>
                    </a:lnTo>
                    <a:lnTo>
                      <a:pt x="712" y="277"/>
                    </a:lnTo>
                    <a:lnTo>
                      <a:pt x="712" y="276"/>
                    </a:lnTo>
                    <a:lnTo>
                      <a:pt x="712" y="276"/>
                    </a:lnTo>
                    <a:lnTo>
                      <a:pt x="711" y="271"/>
                    </a:lnTo>
                    <a:lnTo>
                      <a:pt x="709" y="267"/>
                    </a:lnTo>
                    <a:lnTo>
                      <a:pt x="705" y="262"/>
                    </a:lnTo>
                    <a:lnTo>
                      <a:pt x="702" y="258"/>
                    </a:lnTo>
                    <a:lnTo>
                      <a:pt x="696" y="252"/>
                    </a:lnTo>
                    <a:lnTo>
                      <a:pt x="693" y="250"/>
                    </a:lnTo>
                    <a:lnTo>
                      <a:pt x="695" y="242"/>
                    </a:lnTo>
                    <a:lnTo>
                      <a:pt x="695" y="237"/>
                    </a:lnTo>
                    <a:lnTo>
                      <a:pt x="702" y="234"/>
                    </a:lnTo>
                    <a:lnTo>
                      <a:pt x="707" y="233"/>
                    </a:lnTo>
                    <a:lnTo>
                      <a:pt x="721" y="232"/>
                    </a:lnTo>
                    <a:lnTo>
                      <a:pt x="737" y="229"/>
                    </a:lnTo>
                    <a:lnTo>
                      <a:pt x="751" y="226"/>
                    </a:lnTo>
                    <a:lnTo>
                      <a:pt x="757" y="225"/>
                    </a:lnTo>
                    <a:lnTo>
                      <a:pt x="769" y="217"/>
                    </a:lnTo>
                    <a:lnTo>
                      <a:pt x="777" y="211"/>
                    </a:lnTo>
                    <a:lnTo>
                      <a:pt x="782" y="208"/>
                    </a:lnTo>
                    <a:lnTo>
                      <a:pt x="783" y="206"/>
                    </a:lnTo>
                    <a:lnTo>
                      <a:pt x="790" y="198"/>
                    </a:lnTo>
                    <a:lnTo>
                      <a:pt x="790" y="196"/>
                    </a:lnTo>
                    <a:lnTo>
                      <a:pt x="791" y="196"/>
                    </a:lnTo>
                    <a:lnTo>
                      <a:pt x="790" y="195"/>
                    </a:lnTo>
                    <a:lnTo>
                      <a:pt x="789" y="194"/>
                    </a:lnTo>
                    <a:lnTo>
                      <a:pt x="788" y="194"/>
                    </a:lnTo>
                    <a:lnTo>
                      <a:pt x="787" y="194"/>
                    </a:lnTo>
                    <a:lnTo>
                      <a:pt x="782" y="193"/>
                    </a:lnTo>
                    <a:lnTo>
                      <a:pt x="777" y="194"/>
                    </a:lnTo>
                    <a:lnTo>
                      <a:pt x="776" y="193"/>
                    </a:lnTo>
                    <a:lnTo>
                      <a:pt x="775" y="193"/>
                    </a:lnTo>
                    <a:lnTo>
                      <a:pt x="774" y="194"/>
                    </a:lnTo>
                    <a:lnTo>
                      <a:pt x="772" y="195"/>
                    </a:lnTo>
                    <a:lnTo>
                      <a:pt x="767" y="198"/>
                    </a:lnTo>
                    <a:lnTo>
                      <a:pt x="763" y="201"/>
                    </a:lnTo>
                    <a:lnTo>
                      <a:pt x="753" y="205"/>
                    </a:lnTo>
                    <a:lnTo>
                      <a:pt x="743" y="208"/>
                    </a:lnTo>
                    <a:lnTo>
                      <a:pt x="730" y="208"/>
                    </a:lnTo>
                    <a:lnTo>
                      <a:pt x="723" y="208"/>
                    </a:lnTo>
                    <a:lnTo>
                      <a:pt x="728" y="201"/>
                    </a:lnTo>
                    <a:lnTo>
                      <a:pt x="730" y="195"/>
                    </a:lnTo>
                    <a:lnTo>
                      <a:pt x="730" y="193"/>
                    </a:lnTo>
                    <a:lnTo>
                      <a:pt x="729" y="192"/>
                    </a:lnTo>
                    <a:lnTo>
                      <a:pt x="727" y="192"/>
                    </a:lnTo>
                    <a:lnTo>
                      <a:pt x="726" y="192"/>
                    </a:lnTo>
                    <a:lnTo>
                      <a:pt x="721" y="194"/>
                    </a:lnTo>
                    <a:lnTo>
                      <a:pt x="718" y="196"/>
                    </a:lnTo>
                    <a:lnTo>
                      <a:pt x="706" y="200"/>
                    </a:lnTo>
                    <a:lnTo>
                      <a:pt x="699" y="202"/>
                    </a:lnTo>
                    <a:lnTo>
                      <a:pt x="694" y="202"/>
                    </a:lnTo>
                    <a:lnTo>
                      <a:pt x="689" y="204"/>
                    </a:lnTo>
                    <a:lnTo>
                      <a:pt x="683" y="208"/>
                    </a:lnTo>
                    <a:lnTo>
                      <a:pt x="679" y="212"/>
                    </a:lnTo>
                    <a:lnTo>
                      <a:pt x="670" y="221"/>
                    </a:lnTo>
                    <a:lnTo>
                      <a:pt x="667" y="225"/>
                    </a:lnTo>
                    <a:lnTo>
                      <a:pt x="664" y="225"/>
                    </a:lnTo>
                    <a:lnTo>
                      <a:pt x="659" y="226"/>
                    </a:lnTo>
                    <a:lnTo>
                      <a:pt x="656" y="229"/>
                    </a:lnTo>
                    <a:lnTo>
                      <a:pt x="652" y="237"/>
                    </a:lnTo>
                    <a:lnTo>
                      <a:pt x="648" y="245"/>
                    </a:lnTo>
                    <a:lnTo>
                      <a:pt x="643" y="254"/>
                    </a:lnTo>
                    <a:lnTo>
                      <a:pt x="639" y="263"/>
                    </a:lnTo>
                    <a:lnTo>
                      <a:pt x="633" y="273"/>
                    </a:lnTo>
                    <a:lnTo>
                      <a:pt x="627" y="284"/>
                    </a:lnTo>
                    <a:lnTo>
                      <a:pt x="621" y="292"/>
                    </a:lnTo>
                    <a:lnTo>
                      <a:pt x="613" y="297"/>
                    </a:lnTo>
                    <a:lnTo>
                      <a:pt x="610" y="298"/>
                    </a:lnTo>
                    <a:lnTo>
                      <a:pt x="605" y="307"/>
                    </a:lnTo>
                    <a:lnTo>
                      <a:pt x="602" y="311"/>
                    </a:lnTo>
                    <a:lnTo>
                      <a:pt x="595" y="302"/>
                    </a:lnTo>
                    <a:lnTo>
                      <a:pt x="588" y="294"/>
                    </a:lnTo>
                    <a:lnTo>
                      <a:pt x="588" y="288"/>
                    </a:lnTo>
                    <a:lnTo>
                      <a:pt x="589" y="278"/>
                    </a:lnTo>
                    <a:lnTo>
                      <a:pt x="589" y="274"/>
                    </a:lnTo>
                    <a:lnTo>
                      <a:pt x="588" y="271"/>
                    </a:lnTo>
                    <a:lnTo>
                      <a:pt x="586" y="269"/>
                    </a:lnTo>
                    <a:lnTo>
                      <a:pt x="583" y="265"/>
                    </a:lnTo>
                    <a:lnTo>
                      <a:pt x="575" y="248"/>
                    </a:lnTo>
                    <a:lnTo>
                      <a:pt x="571" y="239"/>
                    </a:lnTo>
                    <a:lnTo>
                      <a:pt x="568" y="229"/>
                    </a:lnTo>
                    <a:lnTo>
                      <a:pt x="564" y="220"/>
                    </a:lnTo>
                    <a:lnTo>
                      <a:pt x="560" y="211"/>
                    </a:lnTo>
                    <a:lnTo>
                      <a:pt x="556" y="204"/>
                    </a:lnTo>
                    <a:lnTo>
                      <a:pt x="547" y="194"/>
                    </a:lnTo>
                    <a:lnTo>
                      <a:pt x="544" y="190"/>
                    </a:lnTo>
                    <a:lnTo>
                      <a:pt x="475" y="176"/>
                    </a:lnTo>
                    <a:lnTo>
                      <a:pt x="465" y="168"/>
                    </a:lnTo>
                    <a:lnTo>
                      <a:pt x="456" y="163"/>
                    </a:lnTo>
                    <a:lnTo>
                      <a:pt x="459" y="153"/>
                    </a:lnTo>
                    <a:lnTo>
                      <a:pt x="463" y="139"/>
                    </a:lnTo>
                    <a:lnTo>
                      <a:pt x="465" y="126"/>
                    </a:lnTo>
                    <a:lnTo>
                      <a:pt x="465" y="119"/>
                    </a:lnTo>
                    <a:lnTo>
                      <a:pt x="467" y="116"/>
                    </a:lnTo>
                    <a:lnTo>
                      <a:pt x="468" y="111"/>
                    </a:lnTo>
                    <a:lnTo>
                      <a:pt x="469" y="105"/>
                    </a:lnTo>
                    <a:lnTo>
                      <a:pt x="470" y="98"/>
                    </a:lnTo>
                    <a:lnTo>
                      <a:pt x="470" y="85"/>
                    </a:lnTo>
                    <a:lnTo>
                      <a:pt x="471" y="79"/>
                    </a:lnTo>
                    <a:lnTo>
                      <a:pt x="470" y="78"/>
                    </a:lnTo>
                    <a:lnTo>
                      <a:pt x="469" y="77"/>
                    </a:lnTo>
                    <a:lnTo>
                      <a:pt x="469" y="78"/>
                    </a:lnTo>
                    <a:lnTo>
                      <a:pt x="468" y="79"/>
                    </a:lnTo>
                    <a:lnTo>
                      <a:pt x="467" y="81"/>
                    </a:lnTo>
                    <a:lnTo>
                      <a:pt x="466" y="83"/>
                    </a:lnTo>
                    <a:lnTo>
                      <a:pt x="467" y="77"/>
                    </a:lnTo>
                    <a:lnTo>
                      <a:pt x="468" y="67"/>
                    </a:lnTo>
                    <a:lnTo>
                      <a:pt x="468" y="60"/>
                    </a:lnTo>
                    <a:lnTo>
                      <a:pt x="468" y="52"/>
                    </a:lnTo>
                    <a:lnTo>
                      <a:pt x="467" y="43"/>
                    </a:lnTo>
                    <a:lnTo>
                      <a:pt x="465" y="36"/>
                    </a:lnTo>
                    <a:lnTo>
                      <a:pt x="460" y="29"/>
                    </a:lnTo>
                    <a:lnTo>
                      <a:pt x="455" y="25"/>
                    </a:lnTo>
                    <a:lnTo>
                      <a:pt x="451" y="21"/>
                    </a:lnTo>
                    <a:lnTo>
                      <a:pt x="447" y="18"/>
                    </a:lnTo>
                    <a:lnTo>
                      <a:pt x="442" y="14"/>
                    </a:lnTo>
                    <a:lnTo>
                      <a:pt x="435" y="9"/>
                    </a:lnTo>
                    <a:lnTo>
                      <a:pt x="430" y="7"/>
                    </a:lnTo>
                    <a:lnTo>
                      <a:pt x="426" y="5"/>
                    </a:lnTo>
                    <a:lnTo>
                      <a:pt x="422" y="3"/>
                    </a:lnTo>
                    <a:lnTo>
                      <a:pt x="417" y="1"/>
                    </a:lnTo>
                    <a:lnTo>
                      <a:pt x="409" y="0"/>
                    </a:lnTo>
                    <a:lnTo>
                      <a:pt x="402" y="0"/>
                    </a:lnTo>
                    <a:lnTo>
                      <a:pt x="397" y="0"/>
                    </a:lnTo>
                    <a:lnTo>
                      <a:pt x="393" y="1"/>
                    </a:lnTo>
                    <a:lnTo>
                      <a:pt x="390" y="4"/>
                    </a:lnTo>
                    <a:lnTo>
                      <a:pt x="386" y="6"/>
                    </a:lnTo>
                    <a:lnTo>
                      <a:pt x="377" y="11"/>
                    </a:lnTo>
                    <a:lnTo>
                      <a:pt x="369" y="17"/>
                    </a:lnTo>
                    <a:lnTo>
                      <a:pt x="362" y="23"/>
                    </a:lnTo>
                    <a:lnTo>
                      <a:pt x="356" y="30"/>
                    </a:lnTo>
                    <a:lnTo>
                      <a:pt x="353" y="35"/>
                    </a:lnTo>
                    <a:lnTo>
                      <a:pt x="352" y="39"/>
                    </a:lnTo>
                    <a:lnTo>
                      <a:pt x="351" y="44"/>
                    </a:lnTo>
                    <a:lnTo>
                      <a:pt x="350" y="49"/>
                    </a:lnTo>
                    <a:lnTo>
                      <a:pt x="351" y="58"/>
                    </a:lnTo>
                    <a:lnTo>
                      <a:pt x="353" y="67"/>
                    </a:lnTo>
                    <a:lnTo>
                      <a:pt x="358" y="82"/>
                    </a:lnTo>
                    <a:lnTo>
                      <a:pt x="360" y="91"/>
                    </a:lnTo>
                    <a:lnTo>
                      <a:pt x="358" y="90"/>
                    </a:lnTo>
                    <a:lnTo>
                      <a:pt x="356" y="89"/>
                    </a:lnTo>
                    <a:lnTo>
                      <a:pt x="355" y="89"/>
                    </a:lnTo>
                    <a:lnTo>
                      <a:pt x="354" y="90"/>
                    </a:lnTo>
                    <a:lnTo>
                      <a:pt x="353" y="94"/>
                    </a:lnTo>
                    <a:lnTo>
                      <a:pt x="353" y="99"/>
                    </a:lnTo>
                    <a:lnTo>
                      <a:pt x="355" y="110"/>
                    </a:lnTo>
                    <a:lnTo>
                      <a:pt x="356" y="115"/>
                    </a:lnTo>
                    <a:lnTo>
                      <a:pt x="358" y="121"/>
                    </a:lnTo>
                    <a:lnTo>
                      <a:pt x="360" y="126"/>
                    </a:lnTo>
                    <a:lnTo>
                      <a:pt x="362" y="129"/>
                    </a:lnTo>
                    <a:lnTo>
                      <a:pt x="365" y="131"/>
                    </a:lnTo>
                    <a:lnTo>
                      <a:pt x="369" y="131"/>
                    </a:lnTo>
                    <a:lnTo>
                      <a:pt x="371" y="131"/>
                    </a:lnTo>
                    <a:lnTo>
                      <a:pt x="372" y="145"/>
                    </a:lnTo>
                    <a:lnTo>
                      <a:pt x="375" y="158"/>
                    </a:lnTo>
                    <a:lnTo>
                      <a:pt x="363" y="167"/>
                    </a:lnTo>
                    <a:lnTo>
                      <a:pt x="354" y="176"/>
                    </a:lnTo>
                    <a:lnTo>
                      <a:pt x="346" y="178"/>
                    </a:lnTo>
                    <a:lnTo>
                      <a:pt x="342" y="178"/>
                    </a:lnTo>
                    <a:lnTo>
                      <a:pt x="325" y="183"/>
                    </a:lnTo>
                    <a:lnTo>
                      <a:pt x="302" y="189"/>
                    </a:lnTo>
                    <a:lnTo>
                      <a:pt x="279" y="194"/>
                    </a:lnTo>
                    <a:lnTo>
                      <a:pt x="263" y="197"/>
                    </a:lnTo>
                    <a:lnTo>
                      <a:pt x="258" y="198"/>
                    </a:lnTo>
                    <a:lnTo>
                      <a:pt x="254" y="202"/>
                    </a:lnTo>
                    <a:lnTo>
                      <a:pt x="251" y="207"/>
                    </a:lnTo>
                    <a:lnTo>
                      <a:pt x="249" y="213"/>
                    </a:lnTo>
                    <a:lnTo>
                      <a:pt x="244" y="227"/>
                    </a:lnTo>
                    <a:lnTo>
                      <a:pt x="240" y="239"/>
                    </a:lnTo>
                    <a:lnTo>
                      <a:pt x="237" y="250"/>
                    </a:lnTo>
                    <a:lnTo>
                      <a:pt x="234" y="260"/>
                    </a:lnTo>
                    <a:lnTo>
                      <a:pt x="230" y="268"/>
                    </a:lnTo>
                    <a:lnTo>
                      <a:pt x="226" y="275"/>
                    </a:lnTo>
                    <a:lnTo>
                      <a:pt x="222" y="287"/>
                    </a:lnTo>
                    <a:lnTo>
                      <a:pt x="219" y="299"/>
                    </a:lnTo>
                    <a:lnTo>
                      <a:pt x="218" y="306"/>
                    </a:lnTo>
                    <a:lnTo>
                      <a:pt x="217" y="311"/>
                    </a:lnTo>
                    <a:lnTo>
                      <a:pt x="214" y="314"/>
                    </a:lnTo>
                    <a:lnTo>
                      <a:pt x="210" y="318"/>
                    </a:lnTo>
                    <a:lnTo>
                      <a:pt x="205" y="322"/>
                    </a:lnTo>
                    <a:lnTo>
                      <a:pt x="203" y="326"/>
                    </a:lnTo>
                    <a:lnTo>
                      <a:pt x="202" y="328"/>
                    </a:lnTo>
                    <a:lnTo>
                      <a:pt x="202" y="329"/>
                    </a:lnTo>
                    <a:lnTo>
                      <a:pt x="202" y="330"/>
                    </a:lnTo>
                    <a:lnTo>
                      <a:pt x="201" y="331"/>
                    </a:lnTo>
                    <a:lnTo>
                      <a:pt x="201" y="331"/>
                    </a:lnTo>
                    <a:lnTo>
                      <a:pt x="200" y="328"/>
                    </a:lnTo>
                    <a:lnTo>
                      <a:pt x="198" y="324"/>
                    </a:lnTo>
                    <a:lnTo>
                      <a:pt x="196" y="321"/>
                    </a:lnTo>
                    <a:lnTo>
                      <a:pt x="192" y="318"/>
                    </a:lnTo>
                    <a:lnTo>
                      <a:pt x="187" y="312"/>
                    </a:lnTo>
                    <a:lnTo>
                      <a:pt x="177" y="300"/>
                    </a:lnTo>
                    <a:lnTo>
                      <a:pt x="171" y="292"/>
                    </a:lnTo>
                    <a:lnTo>
                      <a:pt x="166" y="288"/>
                    </a:lnTo>
                    <a:lnTo>
                      <a:pt x="161" y="282"/>
                    </a:lnTo>
                    <a:lnTo>
                      <a:pt x="156" y="273"/>
                    </a:lnTo>
                    <a:lnTo>
                      <a:pt x="147" y="261"/>
                    </a:lnTo>
                    <a:lnTo>
                      <a:pt x="140" y="251"/>
                    </a:lnTo>
                    <a:lnTo>
                      <a:pt x="137" y="245"/>
                    </a:lnTo>
                    <a:lnTo>
                      <a:pt x="130" y="245"/>
                    </a:lnTo>
                    <a:lnTo>
                      <a:pt x="130" y="245"/>
                    </a:lnTo>
                    <a:lnTo>
                      <a:pt x="131" y="244"/>
                    </a:lnTo>
                    <a:lnTo>
                      <a:pt x="131" y="243"/>
                    </a:lnTo>
                    <a:lnTo>
                      <a:pt x="129" y="241"/>
                    </a:lnTo>
                    <a:lnTo>
                      <a:pt x="125" y="235"/>
                    </a:lnTo>
                    <a:lnTo>
                      <a:pt x="119" y="227"/>
                    </a:lnTo>
                    <a:lnTo>
                      <a:pt x="111" y="210"/>
                    </a:lnTo>
                    <a:lnTo>
                      <a:pt x="106" y="201"/>
                    </a:lnTo>
                    <a:lnTo>
                      <a:pt x="101" y="193"/>
                    </a:lnTo>
                    <a:lnTo>
                      <a:pt x="98" y="189"/>
                    </a:lnTo>
                    <a:lnTo>
                      <a:pt x="97" y="183"/>
                    </a:lnTo>
                    <a:lnTo>
                      <a:pt x="95" y="179"/>
                    </a:lnTo>
                    <a:lnTo>
                      <a:pt x="92" y="177"/>
                    </a:lnTo>
                    <a:lnTo>
                      <a:pt x="90" y="175"/>
                    </a:lnTo>
                    <a:lnTo>
                      <a:pt x="87" y="173"/>
                    </a:lnTo>
                    <a:lnTo>
                      <a:pt x="86" y="173"/>
                    </a:lnTo>
                    <a:lnTo>
                      <a:pt x="83" y="173"/>
                    </a:lnTo>
                    <a:lnTo>
                      <a:pt x="81" y="173"/>
                    </a:lnTo>
                    <a:lnTo>
                      <a:pt x="79" y="174"/>
                    </a:lnTo>
                    <a:lnTo>
                      <a:pt x="78" y="175"/>
                    </a:lnTo>
                    <a:lnTo>
                      <a:pt x="77" y="179"/>
                    </a:lnTo>
                    <a:lnTo>
                      <a:pt x="78" y="183"/>
                    </a:lnTo>
                    <a:lnTo>
                      <a:pt x="82" y="192"/>
                    </a:lnTo>
                    <a:lnTo>
                      <a:pt x="85" y="195"/>
                    </a:lnTo>
                    <a:lnTo>
                      <a:pt x="85" y="197"/>
                    </a:lnTo>
                    <a:lnTo>
                      <a:pt x="85" y="199"/>
                    </a:lnTo>
                    <a:lnTo>
                      <a:pt x="84" y="201"/>
                    </a:lnTo>
                    <a:lnTo>
                      <a:pt x="82" y="203"/>
                    </a:lnTo>
                    <a:lnTo>
                      <a:pt x="78" y="205"/>
                    </a:lnTo>
                    <a:lnTo>
                      <a:pt x="72" y="206"/>
                    </a:lnTo>
                    <a:lnTo>
                      <a:pt x="60" y="205"/>
                    </a:lnTo>
                    <a:lnTo>
                      <a:pt x="48" y="203"/>
                    </a:lnTo>
                    <a:lnTo>
                      <a:pt x="31" y="194"/>
                    </a:lnTo>
                    <a:lnTo>
                      <a:pt x="19" y="186"/>
                    </a:lnTo>
                    <a:lnTo>
                      <a:pt x="15" y="183"/>
                    </a:lnTo>
                    <a:lnTo>
                      <a:pt x="11" y="183"/>
                    </a:lnTo>
                    <a:lnTo>
                      <a:pt x="9" y="184"/>
                    </a:lnTo>
                    <a:lnTo>
                      <a:pt x="8" y="185"/>
                    </a:lnTo>
                    <a:lnTo>
                      <a:pt x="4" y="185"/>
                    </a:lnTo>
                    <a:lnTo>
                      <a:pt x="2" y="188"/>
                    </a:lnTo>
                    <a:lnTo>
                      <a:pt x="0" y="189"/>
                    </a:lnTo>
                    <a:lnTo>
                      <a:pt x="0" y="192"/>
                    </a:lnTo>
                    <a:lnTo>
                      <a:pt x="5" y="196"/>
                    </a:lnTo>
                    <a:lnTo>
                      <a:pt x="12" y="202"/>
                    </a:lnTo>
                    <a:lnTo>
                      <a:pt x="26" y="212"/>
                    </a:lnTo>
                    <a:lnTo>
                      <a:pt x="35" y="2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8912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96CDC-C6EC-41CD-8ED6-ADD71DCF5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Why AutoFacets?</a:t>
            </a:r>
          </a:p>
        </p:txBody>
      </p:sp>
      <p:pic>
        <p:nvPicPr>
          <p:cNvPr id="271" name="Picture 3">
            <a:extLst>
              <a:ext uri="{FF2B5EF4-FFF2-40B4-BE49-F238E27FC236}">
                <a16:creationId xmlns:a16="http://schemas.microsoft.com/office/drawing/2014/main" id="{E6E3840F-4C9E-4B37-96C6-3AC9F75A6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58" y="914400"/>
            <a:ext cx="1049168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518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D5765B-BBDF-4E66-B35E-83899F20B6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Engagement 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1D470-0C09-4330-96B6-FBF6541922E4}"/>
              </a:ext>
            </a:extLst>
          </p:cNvPr>
          <p:cNvGrpSpPr/>
          <p:nvPr/>
        </p:nvGrpSpPr>
        <p:grpSpPr>
          <a:xfrm>
            <a:off x="4533" y="809759"/>
            <a:ext cx="12182935" cy="5238482"/>
            <a:chOff x="15049" y="725608"/>
            <a:chExt cx="12182935" cy="52384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21FF3E-36DA-4EFD-90F1-919927FFD357}"/>
                </a:ext>
              </a:extLst>
            </p:cNvPr>
            <p:cNvSpPr/>
            <p:nvPr/>
          </p:nvSpPr>
          <p:spPr>
            <a:xfrm>
              <a:off x="8671994" y="761970"/>
              <a:ext cx="1761436" cy="3101832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B55136-FCC6-45F8-BB4C-4428478DEA6A}"/>
                </a:ext>
              </a:extLst>
            </p:cNvPr>
            <p:cNvSpPr/>
            <p:nvPr/>
          </p:nvSpPr>
          <p:spPr>
            <a:xfrm>
              <a:off x="10420873" y="760358"/>
              <a:ext cx="1761436" cy="3101832"/>
            </a:xfrm>
            <a:prstGeom prst="rect">
              <a:avLst/>
            </a:prstGeom>
            <a:solidFill>
              <a:srgbClr val="44546A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F9D201-7B07-474C-BF4F-475826596784}"/>
                </a:ext>
              </a:extLst>
            </p:cNvPr>
            <p:cNvSpPr/>
            <p:nvPr/>
          </p:nvSpPr>
          <p:spPr>
            <a:xfrm>
              <a:off x="5174009" y="761970"/>
              <a:ext cx="1761436" cy="3101832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076E927-8596-4AAF-89C4-D110A36FB7E5}"/>
                </a:ext>
              </a:extLst>
            </p:cNvPr>
            <p:cNvSpPr/>
            <p:nvPr/>
          </p:nvSpPr>
          <p:spPr>
            <a:xfrm>
              <a:off x="6922888" y="760358"/>
              <a:ext cx="1761436" cy="3101832"/>
            </a:xfrm>
            <a:prstGeom prst="rect">
              <a:avLst/>
            </a:prstGeom>
            <a:solidFill>
              <a:srgbClr val="44546A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97B291-CD3C-4D17-B85D-C624C0F9CCF9}"/>
                </a:ext>
              </a:extLst>
            </p:cNvPr>
            <p:cNvSpPr/>
            <p:nvPr/>
          </p:nvSpPr>
          <p:spPr>
            <a:xfrm>
              <a:off x="2918769" y="3867981"/>
              <a:ext cx="9263540" cy="1644613"/>
            </a:xfrm>
            <a:prstGeom prst="rect">
              <a:avLst/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F05D271F-E8D3-4C14-B9AA-A2AA93C5422D}"/>
                </a:ext>
              </a:extLst>
            </p:cNvPr>
            <p:cNvSpPr txBox="1"/>
            <p:nvPr/>
          </p:nvSpPr>
          <p:spPr>
            <a:xfrm>
              <a:off x="526005" y="5533203"/>
              <a:ext cx="1093991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POC = Point of Contact | QA = Quality Analyst (Tester)  | RMG = Resource Management Group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SSD = Senior Software Developer | TL = Technical Leader | BPM = Business PM | SD = Software Developer | VE = DevOps Engineer | SD(S) = Software Developer (Shadow) </a:t>
              </a:r>
            </a:p>
          </p:txBody>
        </p:sp>
        <p:sp>
          <p:nvSpPr>
            <p:cNvPr id="10" name="Rounded Rectangle 185">
              <a:extLst>
                <a:ext uri="{FF2B5EF4-FFF2-40B4-BE49-F238E27FC236}">
                  <a16:creationId xmlns:a16="http://schemas.microsoft.com/office/drawing/2014/main" id="{700C25A3-7898-4623-9ED4-879629B97271}"/>
                </a:ext>
              </a:extLst>
            </p:cNvPr>
            <p:cNvSpPr/>
            <p:nvPr/>
          </p:nvSpPr>
          <p:spPr>
            <a:xfrm>
              <a:off x="2924669" y="756754"/>
              <a:ext cx="2245846" cy="3120817"/>
            </a:xfrm>
            <a:prstGeom prst="roundRect">
              <a:avLst>
                <a:gd name="adj" fmla="val 2581"/>
              </a:avLst>
            </a:prstGeom>
            <a:solidFill>
              <a:srgbClr val="5B9BD5">
                <a:lumMod val="40000"/>
                <a:lumOff val="60000"/>
              </a:srgb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86">
              <a:extLst>
                <a:ext uri="{FF2B5EF4-FFF2-40B4-BE49-F238E27FC236}">
                  <a16:creationId xmlns:a16="http://schemas.microsoft.com/office/drawing/2014/main" id="{87503A4E-7049-47E2-83CC-AC7938CB9D01}"/>
                </a:ext>
              </a:extLst>
            </p:cNvPr>
            <p:cNvSpPr/>
            <p:nvPr/>
          </p:nvSpPr>
          <p:spPr>
            <a:xfrm>
              <a:off x="15049" y="756753"/>
              <a:ext cx="2862627" cy="4755846"/>
            </a:xfrm>
            <a:prstGeom prst="roundRect">
              <a:avLst>
                <a:gd name="adj" fmla="val 2272"/>
              </a:avLst>
            </a:prstGeom>
            <a:solidFill>
              <a:srgbClr val="4472C4">
                <a:lumMod val="75000"/>
              </a:srgb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11" descr="https://cdn3.iconfinder.com/data/icons/rcons-user-action/32/boy-512.png">
              <a:extLst>
                <a:ext uri="{FF2B5EF4-FFF2-40B4-BE49-F238E27FC236}">
                  <a16:creationId xmlns:a16="http://schemas.microsoft.com/office/drawing/2014/main" id="{76784C75-4EA8-415F-9AC1-3E54E4B70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7823" y="844036"/>
              <a:ext cx="352022" cy="352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https://cdn3.iconfinder.com/data/icons/rcons-user-action/32/boy-512.png">
              <a:extLst>
                <a:ext uri="{FF2B5EF4-FFF2-40B4-BE49-F238E27FC236}">
                  <a16:creationId xmlns:a16="http://schemas.microsoft.com/office/drawing/2014/main" id="{189CE001-86CC-470A-B3F7-DB480E19D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112" y="844036"/>
              <a:ext cx="352022" cy="352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https://cdn2.iconfinder.com/data/icons/business-209/512/Add_Person-512.png">
              <a:extLst>
                <a:ext uri="{FF2B5EF4-FFF2-40B4-BE49-F238E27FC236}">
                  <a16:creationId xmlns:a16="http://schemas.microsoft.com/office/drawing/2014/main" id="{3337D967-54D0-47B3-AA92-F3DF53FAFA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2435" y="1715075"/>
              <a:ext cx="340932" cy="340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4835C888-CB99-41FC-AC33-1962FBCEA467}"/>
                </a:ext>
              </a:extLst>
            </p:cNvPr>
            <p:cNvSpPr txBox="1"/>
            <p:nvPr/>
          </p:nvSpPr>
          <p:spPr>
            <a:xfrm>
              <a:off x="3263506" y="819566"/>
              <a:ext cx="765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AutoFacets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Mgmt.</a:t>
              </a:r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54BF6C14-56D8-4EA7-B23F-D71BE9A56405}"/>
                </a:ext>
              </a:extLst>
            </p:cNvPr>
            <p:cNvSpPr txBox="1"/>
            <p:nvPr/>
          </p:nvSpPr>
          <p:spPr>
            <a:xfrm>
              <a:off x="1692722" y="787418"/>
              <a:ext cx="6452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Mgmt.</a:t>
              </a:r>
            </a:p>
          </p:txBody>
        </p:sp>
        <p:pic>
          <p:nvPicPr>
            <p:cNvPr id="17" name="Picture 16" descr="https://cdn4.iconfinder.com/data/icons/business-and-management/78/Business_management_strategy_office-03-512.png">
              <a:extLst>
                <a:ext uri="{FF2B5EF4-FFF2-40B4-BE49-F238E27FC236}">
                  <a16:creationId xmlns:a16="http://schemas.microsoft.com/office/drawing/2014/main" id="{4FB47F54-35DF-47A8-9270-CB877C197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165" y="2555441"/>
              <a:ext cx="351944" cy="416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E405FB-18C7-4128-8C6E-6A89BC6D7AEE}"/>
                </a:ext>
              </a:extLst>
            </p:cNvPr>
            <p:cNvSpPr txBox="1"/>
            <p:nvPr/>
          </p:nvSpPr>
          <p:spPr>
            <a:xfrm>
              <a:off x="3700888" y="2614263"/>
              <a:ext cx="1237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On-shore Project Manager (SPOC)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C4471CE-091A-49D5-ABD9-4BB9357C1FB8}"/>
                </a:ext>
              </a:extLst>
            </p:cNvPr>
            <p:cNvCxnSpPr/>
            <p:nvPr/>
          </p:nvCxnSpPr>
          <p:spPr>
            <a:xfrm>
              <a:off x="2924669" y="3863802"/>
              <a:ext cx="2834640" cy="0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dash"/>
              <a:miter lim="800000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303437-579D-4B1B-AB41-F4C83B698645}"/>
                </a:ext>
              </a:extLst>
            </p:cNvPr>
            <p:cNvCxnSpPr/>
            <p:nvPr/>
          </p:nvCxnSpPr>
          <p:spPr>
            <a:xfrm>
              <a:off x="1791827" y="1960660"/>
              <a:ext cx="1920240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3BDC623-5F31-4CC1-84FB-5B74605AE941}"/>
                </a:ext>
              </a:extLst>
            </p:cNvPr>
            <p:cNvCxnSpPr>
              <a:cxnSpLocks/>
            </p:cNvCxnSpPr>
            <p:nvPr/>
          </p:nvCxnSpPr>
          <p:spPr>
            <a:xfrm>
              <a:off x="1741956" y="2912809"/>
              <a:ext cx="1521550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445C877-9A54-4760-BE34-AD088FC5C579}"/>
                </a:ext>
              </a:extLst>
            </p:cNvPr>
            <p:cNvSpPr/>
            <p:nvPr/>
          </p:nvSpPr>
          <p:spPr>
            <a:xfrm rot="5400000">
              <a:off x="2725192" y="2250003"/>
              <a:ext cx="461558" cy="163704"/>
            </a:xfrm>
            <a:prstGeom prst="triangle">
              <a:avLst/>
            </a:prstGeom>
            <a:solidFill>
              <a:srgbClr val="2E75B6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5A02E85-D430-4E5C-94C0-6EC2C0DE8578}"/>
                </a:ext>
              </a:extLst>
            </p:cNvPr>
            <p:cNvSpPr/>
            <p:nvPr/>
          </p:nvSpPr>
          <p:spPr>
            <a:xfrm rot="5400000" flipH="1" flipV="1">
              <a:off x="2597651" y="3684660"/>
              <a:ext cx="481500" cy="173131"/>
            </a:xfrm>
            <a:prstGeom prst="triangle">
              <a:avLst/>
            </a:prstGeom>
            <a:solidFill>
              <a:srgbClr val="5B9BD5">
                <a:lumMod val="60000"/>
                <a:lumOff val="40000"/>
              </a:srgb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9F6FCEB5-A29F-4E5F-9350-88FDB6E08880}"/>
                </a:ext>
              </a:extLst>
            </p:cNvPr>
            <p:cNvSpPr/>
            <p:nvPr/>
          </p:nvSpPr>
          <p:spPr>
            <a:xfrm rot="10800000">
              <a:off x="3795006" y="2347339"/>
              <a:ext cx="266617" cy="105944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239906-8231-43FA-B627-A420E8C13D38}"/>
                </a:ext>
              </a:extLst>
            </p:cNvPr>
            <p:cNvSpPr/>
            <p:nvPr/>
          </p:nvSpPr>
          <p:spPr>
            <a:xfrm>
              <a:off x="3234987" y="2489411"/>
              <a:ext cx="1647468" cy="499052"/>
            </a:xfrm>
            <a:prstGeom prst="rect">
              <a:avLst/>
            </a:prstGeom>
            <a:noFill/>
            <a:ln w="3175" cap="flat" cmpd="sng" algn="ctr">
              <a:solidFill>
                <a:srgbClr val="0070C0"/>
              </a:solidFill>
              <a:prstDash val="dash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6" name="Picture 25" descr="https://cdn2.iconfinder.com/data/icons/business-209/512/Add_Person-512.png">
              <a:extLst>
                <a:ext uri="{FF2B5EF4-FFF2-40B4-BE49-F238E27FC236}">
                  <a16:creationId xmlns:a16="http://schemas.microsoft.com/office/drawing/2014/main" id="{4FDE5CFC-D406-49AF-BB67-DA53E76F8D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6428" y="1741506"/>
              <a:ext cx="374220" cy="37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45">
              <a:extLst>
                <a:ext uri="{FF2B5EF4-FFF2-40B4-BE49-F238E27FC236}">
                  <a16:creationId xmlns:a16="http://schemas.microsoft.com/office/drawing/2014/main" id="{55A7EBCF-A078-4BC9-B9C8-53626383E76A}"/>
                </a:ext>
              </a:extLst>
            </p:cNvPr>
            <p:cNvSpPr txBox="1"/>
            <p:nvPr/>
          </p:nvSpPr>
          <p:spPr>
            <a:xfrm>
              <a:off x="1099859" y="3067659"/>
              <a:ext cx="7654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ALD SPOC</a:t>
              </a:r>
            </a:p>
          </p:txBody>
        </p:sp>
        <p:sp>
          <p:nvSpPr>
            <p:cNvPr id="28" name="TextBox 47">
              <a:extLst>
                <a:ext uri="{FF2B5EF4-FFF2-40B4-BE49-F238E27FC236}">
                  <a16:creationId xmlns:a16="http://schemas.microsoft.com/office/drawing/2014/main" id="{AA5B30C4-12D3-43F6-BEED-F1C1D04FFCE0}"/>
                </a:ext>
              </a:extLst>
            </p:cNvPr>
            <p:cNvSpPr txBox="1"/>
            <p:nvPr/>
          </p:nvSpPr>
          <p:spPr>
            <a:xfrm>
              <a:off x="483648" y="4513589"/>
              <a:ext cx="17795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ALD Team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6B7A633-F0D1-496B-A941-6362BF95272E}"/>
                </a:ext>
              </a:extLst>
            </p:cNvPr>
            <p:cNvSpPr/>
            <p:nvPr/>
          </p:nvSpPr>
          <p:spPr>
            <a:xfrm>
              <a:off x="579349" y="3970005"/>
              <a:ext cx="1626995" cy="779990"/>
            </a:xfrm>
            <a:prstGeom prst="rect">
              <a:avLst/>
            </a:prstGeom>
            <a:noFill/>
            <a:ln w="3175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39E97A64-8C99-4C6A-988F-D7BE401127A5}"/>
                </a:ext>
              </a:extLst>
            </p:cNvPr>
            <p:cNvSpPr/>
            <p:nvPr/>
          </p:nvSpPr>
          <p:spPr>
            <a:xfrm rot="10800000">
              <a:off x="1339491" y="3319707"/>
              <a:ext cx="266617" cy="105944"/>
            </a:xfrm>
            <a:prstGeom prst="triangle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" name="Picture 30" descr="https://cdn4.iconfinder.com/data/icons/business-and-management/78/Business_management_strategy_office-03-512.png">
              <a:extLst>
                <a:ext uri="{FF2B5EF4-FFF2-40B4-BE49-F238E27FC236}">
                  <a16:creationId xmlns:a16="http://schemas.microsoft.com/office/drawing/2014/main" id="{2CBBA901-40DA-478E-B1CC-6FA37D789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6462" y="2648960"/>
              <a:ext cx="351944" cy="416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09839D-32A0-4B07-972F-49E9FE56642A}"/>
                </a:ext>
              </a:extLst>
            </p:cNvPr>
            <p:cNvSpPr/>
            <p:nvPr/>
          </p:nvSpPr>
          <p:spPr>
            <a:xfrm>
              <a:off x="471275" y="2545099"/>
              <a:ext cx="1829615" cy="2423916"/>
            </a:xfrm>
            <a:prstGeom prst="rect">
              <a:avLst/>
            </a:prstGeom>
            <a:noFill/>
            <a:ln w="3175" cap="flat" cmpd="sng" algn="ctr">
              <a:solidFill>
                <a:sysClr val="window" lastClr="FFFFFF"/>
              </a:solidFill>
              <a:prstDash val="dash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Elbow Connector 243">
              <a:extLst>
                <a:ext uri="{FF2B5EF4-FFF2-40B4-BE49-F238E27FC236}">
                  <a16:creationId xmlns:a16="http://schemas.microsoft.com/office/drawing/2014/main" id="{B5AAE239-C92A-46F2-82EB-EC93968A92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2720" y="2912809"/>
              <a:ext cx="1032834" cy="524568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34" name="Moon 33">
              <a:extLst>
                <a:ext uri="{FF2B5EF4-FFF2-40B4-BE49-F238E27FC236}">
                  <a16:creationId xmlns:a16="http://schemas.microsoft.com/office/drawing/2014/main" id="{6AA1EDBF-F775-4EEB-8769-40551EDFD7FB}"/>
                </a:ext>
              </a:extLst>
            </p:cNvPr>
            <p:cNvSpPr/>
            <p:nvPr/>
          </p:nvSpPr>
          <p:spPr>
            <a:xfrm rot="16200000">
              <a:off x="2344532" y="-12605"/>
              <a:ext cx="1095945" cy="2572371"/>
            </a:xfrm>
            <a:prstGeom prst="moon">
              <a:avLst>
                <a:gd name="adj" fmla="val 4310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5" name="Picture 34" descr="http://cdn.flaticon.com/png/256/33308.png">
              <a:extLst>
                <a:ext uri="{FF2B5EF4-FFF2-40B4-BE49-F238E27FC236}">
                  <a16:creationId xmlns:a16="http://schemas.microsoft.com/office/drawing/2014/main" id="{CEB2B337-116D-49A0-BFE7-01F3F96BD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589" y="4007419"/>
              <a:ext cx="353906" cy="35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56">
              <a:extLst>
                <a:ext uri="{FF2B5EF4-FFF2-40B4-BE49-F238E27FC236}">
                  <a16:creationId xmlns:a16="http://schemas.microsoft.com/office/drawing/2014/main" id="{9D328910-1218-4D44-A516-51676A6F60BA}"/>
                </a:ext>
              </a:extLst>
            </p:cNvPr>
            <p:cNvSpPr txBox="1"/>
            <p:nvPr/>
          </p:nvSpPr>
          <p:spPr>
            <a:xfrm>
              <a:off x="551136" y="4330705"/>
              <a:ext cx="765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Business Team</a:t>
              </a:r>
            </a:p>
          </p:txBody>
        </p:sp>
        <p:pic>
          <p:nvPicPr>
            <p:cNvPr id="37" name="Picture 36" descr="http://cdn.flaticon.com/png/256/33308.png">
              <a:extLst>
                <a:ext uri="{FF2B5EF4-FFF2-40B4-BE49-F238E27FC236}">
                  <a16:creationId xmlns:a16="http://schemas.microsoft.com/office/drawing/2014/main" id="{FFEFC77F-4357-4594-A505-CD5A5F95D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829" y="4007419"/>
              <a:ext cx="353906" cy="35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58">
              <a:extLst>
                <a:ext uri="{FF2B5EF4-FFF2-40B4-BE49-F238E27FC236}">
                  <a16:creationId xmlns:a16="http://schemas.microsoft.com/office/drawing/2014/main" id="{3FC55382-B11D-4258-B4E9-4F0594CADE44}"/>
                </a:ext>
              </a:extLst>
            </p:cNvPr>
            <p:cNvSpPr txBox="1"/>
            <p:nvPr/>
          </p:nvSpPr>
          <p:spPr>
            <a:xfrm>
              <a:off x="1522585" y="4330705"/>
              <a:ext cx="765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Team</a:t>
              </a:r>
            </a:p>
          </p:txBody>
        </p:sp>
        <p:pic>
          <p:nvPicPr>
            <p:cNvPr id="39" name="Picture 38" descr="Image result for ald logo">
              <a:extLst>
                <a:ext uri="{FF2B5EF4-FFF2-40B4-BE49-F238E27FC236}">
                  <a16:creationId xmlns:a16="http://schemas.microsoft.com/office/drawing/2014/main" id="{060048AE-1C3E-4057-9C0A-0666CF7169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729" y="904912"/>
              <a:ext cx="1352216" cy="381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C732CCEB-48CB-4D3D-97DC-F1094FF3EA24}"/>
                </a:ext>
              </a:extLst>
            </p:cNvPr>
            <p:cNvSpPr/>
            <p:nvPr/>
          </p:nvSpPr>
          <p:spPr>
            <a:xfrm rot="10800000">
              <a:off x="3885079" y="3081560"/>
              <a:ext cx="266617" cy="105944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72">
              <a:extLst>
                <a:ext uri="{FF2B5EF4-FFF2-40B4-BE49-F238E27FC236}">
                  <a16:creationId xmlns:a16="http://schemas.microsoft.com/office/drawing/2014/main" id="{02B419C2-E7DC-4F23-882E-63826C26B35A}"/>
                </a:ext>
              </a:extLst>
            </p:cNvPr>
            <p:cNvSpPr txBox="1"/>
            <p:nvPr/>
          </p:nvSpPr>
          <p:spPr>
            <a:xfrm>
              <a:off x="3138510" y="2068293"/>
              <a:ext cx="16459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BPM / Correspondent</a:t>
              </a:r>
            </a:p>
          </p:txBody>
        </p:sp>
        <p:sp>
          <p:nvSpPr>
            <p:cNvPr id="42" name="TextBox 73">
              <a:extLst>
                <a:ext uri="{FF2B5EF4-FFF2-40B4-BE49-F238E27FC236}">
                  <a16:creationId xmlns:a16="http://schemas.microsoft.com/office/drawing/2014/main" id="{F4AACC98-1D7A-4DCB-90F9-72EB62B37BAB}"/>
                </a:ext>
              </a:extLst>
            </p:cNvPr>
            <p:cNvSpPr txBox="1"/>
            <p:nvPr/>
          </p:nvSpPr>
          <p:spPr>
            <a:xfrm>
              <a:off x="742589" y="2022302"/>
              <a:ext cx="1327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Business POC / Correspondent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5D0662-997D-4F6F-8EF2-72E683FDE70A}"/>
                </a:ext>
              </a:extLst>
            </p:cNvPr>
            <p:cNvSpPr/>
            <p:nvPr/>
          </p:nvSpPr>
          <p:spPr>
            <a:xfrm>
              <a:off x="4507145" y="3883237"/>
              <a:ext cx="9695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Onsite Rotation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as required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BA15A8C-FA73-4EFF-8817-63C0A5CCEA79}"/>
                </a:ext>
              </a:extLst>
            </p:cNvPr>
            <p:cNvSpPr/>
            <p:nvPr/>
          </p:nvSpPr>
          <p:spPr>
            <a:xfrm>
              <a:off x="3234563" y="3275163"/>
              <a:ext cx="1670492" cy="487896"/>
            </a:xfrm>
            <a:prstGeom prst="rect">
              <a:avLst/>
            </a:prstGeom>
            <a:noFill/>
            <a:ln w="3175" cap="flat" cmpd="sng" algn="ctr">
              <a:solidFill>
                <a:srgbClr val="0070C0"/>
              </a:solidFill>
              <a:prstDash val="dash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5" name="Picture 44" descr="https://cdn4.iconfinder.com/data/icons/rcons-user/32/user_group_users_accounts_contacts-512.png">
              <a:extLst>
                <a:ext uri="{FF2B5EF4-FFF2-40B4-BE49-F238E27FC236}">
                  <a16:creationId xmlns:a16="http://schemas.microsoft.com/office/drawing/2014/main" id="{32D07A3E-F807-4BCB-96BC-2F831C0C98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4"/>
            <a:stretch/>
          </p:blipFill>
          <p:spPr bwMode="auto">
            <a:xfrm>
              <a:off x="3682803" y="3308643"/>
              <a:ext cx="344169" cy="272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5" descr="https://cdn4.iconfinder.com/data/icons/rcons-user/32/user_group_users_accounts_contacts-512.png">
              <a:extLst>
                <a:ext uri="{FF2B5EF4-FFF2-40B4-BE49-F238E27FC236}">
                  <a16:creationId xmlns:a16="http://schemas.microsoft.com/office/drawing/2014/main" id="{E93B0B1D-6723-4C78-A286-40FD878DD8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4"/>
            <a:stretch/>
          </p:blipFill>
          <p:spPr bwMode="auto">
            <a:xfrm>
              <a:off x="4204342" y="3303632"/>
              <a:ext cx="344169" cy="272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92">
              <a:extLst>
                <a:ext uri="{FF2B5EF4-FFF2-40B4-BE49-F238E27FC236}">
                  <a16:creationId xmlns:a16="http://schemas.microsoft.com/office/drawing/2014/main" id="{5C64C45D-92E0-421B-9F3F-FD5A53D24B6C}"/>
                </a:ext>
              </a:extLst>
            </p:cNvPr>
            <p:cNvSpPr txBox="1"/>
            <p:nvPr/>
          </p:nvSpPr>
          <p:spPr>
            <a:xfrm>
              <a:off x="3650755" y="3532227"/>
              <a:ext cx="3596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SSD</a:t>
              </a:r>
            </a:p>
          </p:txBody>
        </p:sp>
        <p:sp>
          <p:nvSpPr>
            <p:cNvPr id="48" name="TextBox 93">
              <a:extLst>
                <a:ext uri="{FF2B5EF4-FFF2-40B4-BE49-F238E27FC236}">
                  <a16:creationId xmlns:a16="http://schemas.microsoft.com/office/drawing/2014/main" id="{0786523A-81E9-4275-B9CA-6BD37F85193B}"/>
                </a:ext>
              </a:extLst>
            </p:cNvPr>
            <p:cNvSpPr txBox="1"/>
            <p:nvPr/>
          </p:nvSpPr>
          <p:spPr>
            <a:xfrm>
              <a:off x="4177922" y="3520168"/>
              <a:ext cx="3352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QA</a:t>
              </a:r>
            </a:p>
          </p:txBody>
        </p:sp>
        <p:cxnSp>
          <p:nvCxnSpPr>
            <p:cNvPr id="49" name="Connector: Elbow 63">
              <a:extLst>
                <a:ext uri="{FF2B5EF4-FFF2-40B4-BE49-F238E27FC236}">
                  <a16:creationId xmlns:a16="http://schemas.microsoft.com/office/drawing/2014/main" id="{7E39B3CB-F4AF-429D-A077-24A56A917543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4938027" y="2814318"/>
              <a:ext cx="107814" cy="1111651"/>
            </a:xfrm>
            <a:prstGeom prst="bentConnector2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  <a:tailEnd type="triangle" w="sm" len="med"/>
            </a:ln>
            <a:effectLst/>
          </p:spPr>
        </p:cxn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C32AF607-6105-4ABD-AB53-991922D099F2}"/>
                </a:ext>
              </a:extLst>
            </p:cNvPr>
            <p:cNvSpPr/>
            <p:nvPr/>
          </p:nvSpPr>
          <p:spPr>
            <a:xfrm rot="10800000">
              <a:off x="4910659" y="3169385"/>
              <a:ext cx="266617" cy="105944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extBox 30">
              <a:extLst>
                <a:ext uri="{FF2B5EF4-FFF2-40B4-BE49-F238E27FC236}">
                  <a16:creationId xmlns:a16="http://schemas.microsoft.com/office/drawing/2014/main" id="{E2175B73-5BD3-4C3A-A630-DF15D2893F4C}"/>
                </a:ext>
              </a:extLst>
            </p:cNvPr>
            <p:cNvSpPr txBox="1"/>
            <p:nvPr/>
          </p:nvSpPr>
          <p:spPr>
            <a:xfrm>
              <a:off x="2812630" y="3546085"/>
              <a:ext cx="7341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On-shore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488924C-749B-44FF-942B-265B55A04660}"/>
                </a:ext>
              </a:extLst>
            </p:cNvPr>
            <p:cNvGrpSpPr/>
            <p:nvPr/>
          </p:nvGrpSpPr>
          <p:grpSpPr>
            <a:xfrm>
              <a:off x="2953088" y="3955639"/>
              <a:ext cx="2142601" cy="1455750"/>
              <a:chOff x="3382256" y="3955639"/>
              <a:chExt cx="2142601" cy="1455750"/>
            </a:xfrm>
          </p:grpSpPr>
          <p:sp>
            <p:nvSpPr>
              <p:cNvPr id="220" name="TextBox 75">
                <a:extLst>
                  <a:ext uri="{FF2B5EF4-FFF2-40B4-BE49-F238E27FC236}">
                    <a16:creationId xmlns:a16="http://schemas.microsoft.com/office/drawing/2014/main" id="{6FA2D154-C515-47D2-9E4B-0EC9B8E85590}"/>
                  </a:ext>
                </a:extLst>
              </p:cNvPr>
              <p:cNvSpPr txBox="1"/>
              <p:nvPr/>
            </p:nvSpPr>
            <p:spPr>
              <a:xfrm>
                <a:off x="3995605" y="4415479"/>
                <a:ext cx="149996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TL</a:t>
                </a:r>
              </a:p>
            </p:txBody>
          </p:sp>
          <p:sp>
            <p:nvSpPr>
              <p:cNvPr id="221" name="TextBox 83">
                <a:extLst>
                  <a:ext uri="{FF2B5EF4-FFF2-40B4-BE49-F238E27FC236}">
                    <a16:creationId xmlns:a16="http://schemas.microsoft.com/office/drawing/2014/main" id="{C2159446-5926-4F03-8770-3FFE42A5E25A}"/>
                  </a:ext>
                </a:extLst>
              </p:cNvPr>
              <p:cNvSpPr txBox="1"/>
              <p:nvPr/>
            </p:nvSpPr>
            <p:spPr>
              <a:xfrm>
                <a:off x="4761080" y="5056868"/>
                <a:ext cx="76377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SSD</a:t>
                </a:r>
              </a:p>
            </p:txBody>
          </p:sp>
          <p:pic>
            <p:nvPicPr>
              <p:cNvPr id="222" name="Picture 221" descr="https://cdn4.iconfinder.com/data/icons/business-and-management/78/Business_management_strategy_office-03-512.png">
                <a:extLst>
                  <a:ext uri="{FF2B5EF4-FFF2-40B4-BE49-F238E27FC236}">
                    <a16:creationId xmlns:a16="http://schemas.microsoft.com/office/drawing/2014/main" id="{A50732A3-34C5-4DBB-9080-9116910F1A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8505" y="3955639"/>
                <a:ext cx="428500" cy="506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ED9BAACD-DC45-4C3B-A674-E08F310FBF62}"/>
                  </a:ext>
                </a:extLst>
              </p:cNvPr>
              <p:cNvSpPr/>
              <p:nvPr/>
            </p:nvSpPr>
            <p:spPr>
              <a:xfrm>
                <a:off x="3466990" y="4760724"/>
                <a:ext cx="1910739" cy="603214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TextBox 77">
                <a:extLst>
                  <a:ext uri="{FF2B5EF4-FFF2-40B4-BE49-F238E27FC236}">
                    <a16:creationId xmlns:a16="http://schemas.microsoft.com/office/drawing/2014/main" id="{5915863C-05FF-415E-8A86-D05F786BCABD}"/>
                  </a:ext>
                </a:extLst>
              </p:cNvPr>
              <p:cNvSpPr txBox="1"/>
              <p:nvPr/>
            </p:nvSpPr>
            <p:spPr>
              <a:xfrm>
                <a:off x="3727232" y="5165168"/>
                <a:ext cx="14800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Development Team</a:t>
                </a:r>
              </a:p>
            </p:txBody>
          </p:sp>
          <p:pic>
            <p:nvPicPr>
              <p:cNvPr id="225" name="Picture 224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F512D16F-1B6D-44BC-A23B-D9EFE9426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3953221" y="4833982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6" name="Picture 225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5D9CF60E-D822-4416-843B-411F3AFD9F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4474760" y="4833982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7" name="TextBox 80">
                <a:extLst>
                  <a:ext uri="{FF2B5EF4-FFF2-40B4-BE49-F238E27FC236}">
                    <a16:creationId xmlns:a16="http://schemas.microsoft.com/office/drawing/2014/main" id="{DF6AE26A-0A62-467B-ADF7-D695E40A3056}"/>
                  </a:ext>
                </a:extLst>
              </p:cNvPr>
              <p:cNvSpPr txBox="1"/>
              <p:nvPr/>
            </p:nvSpPr>
            <p:spPr>
              <a:xfrm>
                <a:off x="3921173" y="5068927"/>
                <a:ext cx="35960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SD</a:t>
                </a:r>
              </a:p>
            </p:txBody>
          </p:sp>
          <p:sp>
            <p:nvSpPr>
              <p:cNvPr id="228" name="TextBox 81">
                <a:extLst>
                  <a:ext uri="{FF2B5EF4-FFF2-40B4-BE49-F238E27FC236}">
                    <a16:creationId xmlns:a16="http://schemas.microsoft.com/office/drawing/2014/main" id="{2C6E3426-8A8E-46B1-B359-1DD097E11B84}"/>
                  </a:ext>
                </a:extLst>
              </p:cNvPr>
              <p:cNvSpPr txBox="1"/>
              <p:nvPr/>
            </p:nvSpPr>
            <p:spPr>
              <a:xfrm>
                <a:off x="4448340" y="5056868"/>
                <a:ext cx="33528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QA</a:t>
                </a:r>
              </a:p>
            </p:txBody>
          </p:sp>
          <p:pic>
            <p:nvPicPr>
              <p:cNvPr id="229" name="Picture 228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84A4229A-898A-4F53-9FE3-B301C7B4F7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4983704" y="4833982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9B0B47E0-FE61-4C62-92B1-BEE0E3AC3603}"/>
                  </a:ext>
                </a:extLst>
              </p:cNvPr>
              <p:cNvSpPr/>
              <p:nvPr/>
            </p:nvSpPr>
            <p:spPr>
              <a:xfrm rot="10800000">
                <a:off x="4613467" y="4663498"/>
                <a:ext cx="266617" cy="105944"/>
              </a:xfrm>
              <a:prstGeom prst="triangl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31" name="Picture 230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8CCEF590-B333-4070-9E81-2601BD3C8A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3484607" y="4833982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2" name="TextBox 88">
                <a:extLst>
                  <a:ext uri="{FF2B5EF4-FFF2-40B4-BE49-F238E27FC236}">
                    <a16:creationId xmlns:a16="http://schemas.microsoft.com/office/drawing/2014/main" id="{8FE58515-5233-4784-96E3-CF7E3FC8A752}"/>
                  </a:ext>
                </a:extLst>
              </p:cNvPr>
              <p:cNvSpPr txBox="1"/>
              <p:nvPr/>
            </p:nvSpPr>
            <p:spPr>
              <a:xfrm>
                <a:off x="3382256" y="5067147"/>
                <a:ext cx="5035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VE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0274555B-DF25-4571-8F2D-5D9ECF254C8D}"/>
                  </a:ext>
                </a:extLst>
              </p:cNvPr>
              <p:cNvSpPr/>
              <p:nvPr/>
            </p:nvSpPr>
            <p:spPr>
              <a:xfrm>
                <a:off x="3414090" y="4148493"/>
                <a:ext cx="611495" cy="564935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34" name="Picture 233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5F141E10-F4D7-4FB8-BBB4-84E4DFAB95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3554629" y="4243165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5" name="TextBox 99">
                <a:extLst>
                  <a:ext uri="{FF2B5EF4-FFF2-40B4-BE49-F238E27FC236}">
                    <a16:creationId xmlns:a16="http://schemas.microsoft.com/office/drawing/2014/main" id="{E77A5B0E-D355-4D9A-BE11-03696A30D72A}"/>
                  </a:ext>
                </a:extLst>
              </p:cNvPr>
              <p:cNvSpPr txBox="1"/>
              <p:nvPr/>
            </p:nvSpPr>
            <p:spPr>
              <a:xfrm>
                <a:off x="3522581" y="4466749"/>
                <a:ext cx="4402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SD(S)</a:t>
                </a: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1878A3F-2C60-43FB-B1D7-199DF0211B7D}"/>
                </a:ext>
              </a:extLst>
            </p:cNvPr>
            <p:cNvSpPr/>
            <p:nvPr/>
          </p:nvSpPr>
          <p:spPr>
            <a:xfrm>
              <a:off x="591787" y="3489372"/>
              <a:ext cx="1626995" cy="347068"/>
            </a:xfrm>
            <a:prstGeom prst="rect">
              <a:avLst/>
            </a:prstGeom>
            <a:noFill/>
            <a:ln w="3175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Picture 53" descr="http://cdn.flaticon.com/png/256/33308.png">
              <a:extLst>
                <a:ext uri="{FF2B5EF4-FFF2-40B4-BE49-F238E27FC236}">
                  <a16:creationId xmlns:a16="http://schemas.microsoft.com/office/drawing/2014/main" id="{955D035D-3E23-4A32-AFBE-7F75CCA89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07" y="3486114"/>
              <a:ext cx="353906" cy="35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102">
              <a:extLst>
                <a:ext uri="{FF2B5EF4-FFF2-40B4-BE49-F238E27FC236}">
                  <a16:creationId xmlns:a16="http://schemas.microsoft.com/office/drawing/2014/main" id="{7D96C94F-AD7B-4704-8962-7A2F57592510}"/>
                </a:ext>
              </a:extLst>
            </p:cNvPr>
            <p:cNvSpPr txBox="1"/>
            <p:nvPr/>
          </p:nvSpPr>
          <p:spPr>
            <a:xfrm>
              <a:off x="1042061" y="3515810"/>
              <a:ext cx="1100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Product Owners</a:t>
              </a: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41FA4A28-E89C-42D8-97CC-691869032476}"/>
                </a:ext>
              </a:extLst>
            </p:cNvPr>
            <p:cNvSpPr/>
            <p:nvPr/>
          </p:nvSpPr>
          <p:spPr>
            <a:xfrm rot="10800000">
              <a:off x="1259537" y="3865221"/>
              <a:ext cx="266617" cy="105944"/>
            </a:xfrm>
            <a:prstGeom prst="triangle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7AC11E1D-3D42-486E-9E19-A0845A6F45AE}"/>
                </a:ext>
              </a:extLst>
            </p:cNvPr>
            <p:cNvSpPr/>
            <p:nvPr/>
          </p:nvSpPr>
          <p:spPr>
            <a:xfrm rot="10800000">
              <a:off x="5856115" y="2337629"/>
              <a:ext cx="266617" cy="105944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058B0A6-C547-43F6-8AED-CF969B607820}"/>
                </a:ext>
              </a:extLst>
            </p:cNvPr>
            <p:cNvGrpSpPr/>
            <p:nvPr/>
          </p:nvGrpSpPr>
          <p:grpSpPr>
            <a:xfrm>
              <a:off x="5229422" y="2474656"/>
              <a:ext cx="1703040" cy="513806"/>
              <a:chOff x="6230090" y="2030091"/>
              <a:chExt cx="1703040" cy="513806"/>
            </a:xfrm>
          </p:grpSpPr>
          <p:pic>
            <p:nvPicPr>
              <p:cNvPr id="217" name="Picture 216" descr="https://cdn4.iconfinder.com/data/icons/business-and-management/78/Business_management_strategy_office-03-512.png">
                <a:extLst>
                  <a:ext uri="{FF2B5EF4-FFF2-40B4-BE49-F238E27FC236}">
                    <a16:creationId xmlns:a16="http://schemas.microsoft.com/office/drawing/2014/main" id="{6DEA1F5B-DAFC-40A0-9E99-C615870A8E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5268" y="2084965"/>
                <a:ext cx="351944" cy="4161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8" name="TextBox 17">
                <a:extLst>
                  <a:ext uri="{FF2B5EF4-FFF2-40B4-BE49-F238E27FC236}">
                    <a16:creationId xmlns:a16="http://schemas.microsoft.com/office/drawing/2014/main" id="{C8EDA189-4C27-4F0F-88B6-1A122ED6C715}"/>
                  </a:ext>
                </a:extLst>
              </p:cNvPr>
              <p:cNvSpPr txBox="1"/>
              <p:nvPr/>
            </p:nvSpPr>
            <p:spPr>
              <a:xfrm>
                <a:off x="6695991" y="2143787"/>
                <a:ext cx="12371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On-shore Project Manager (SPOC)</a:t>
                </a: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9B4E89CE-DE4B-4B9D-9583-E35A24396D89}"/>
                  </a:ext>
                </a:extLst>
              </p:cNvPr>
              <p:cNvSpPr/>
              <p:nvPr/>
            </p:nvSpPr>
            <p:spPr>
              <a:xfrm>
                <a:off x="6230090" y="2030091"/>
                <a:ext cx="1647468" cy="487895"/>
              </a:xfrm>
              <a:prstGeom prst="rect">
                <a:avLst/>
              </a:prstGeom>
              <a:noFill/>
              <a:ln w="3175" cap="flat" cmpd="sng" algn="ctr">
                <a:solidFill>
                  <a:srgbClr val="0070C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A24F69B1-8641-4D6C-A207-39D556A0EDA4}"/>
                </a:ext>
              </a:extLst>
            </p:cNvPr>
            <p:cNvSpPr/>
            <p:nvPr/>
          </p:nvSpPr>
          <p:spPr>
            <a:xfrm rot="10800000">
              <a:off x="5879514" y="3081561"/>
              <a:ext cx="266617" cy="105944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88D5DB6-A8D8-4EDE-AC69-D7CC7C32CC53}"/>
                </a:ext>
              </a:extLst>
            </p:cNvPr>
            <p:cNvGrpSpPr/>
            <p:nvPr/>
          </p:nvGrpSpPr>
          <p:grpSpPr>
            <a:xfrm>
              <a:off x="5199619" y="1764850"/>
              <a:ext cx="1645955" cy="597294"/>
              <a:chOff x="6200287" y="1560612"/>
              <a:chExt cx="1645955" cy="597294"/>
            </a:xfrm>
          </p:grpSpPr>
          <p:pic>
            <p:nvPicPr>
              <p:cNvPr id="215" name="Picture 214" descr="https://cdn2.iconfinder.com/data/icons/business-209/512/Add_Person-512.png">
                <a:extLst>
                  <a:ext uri="{FF2B5EF4-FFF2-40B4-BE49-F238E27FC236}">
                    <a16:creationId xmlns:a16="http://schemas.microsoft.com/office/drawing/2014/main" id="{A8C56FBA-F226-4FE0-84CC-025624C60D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0417" y="1560612"/>
                <a:ext cx="340932" cy="340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6" name="TextBox 72">
                <a:extLst>
                  <a:ext uri="{FF2B5EF4-FFF2-40B4-BE49-F238E27FC236}">
                    <a16:creationId xmlns:a16="http://schemas.microsoft.com/office/drawing/2014/main" id="{1F13DF4D-D41B-4263-B94D-E98B8B105EA9}"/>
                  </a:ext>
                </a:extLst>
              </p:cNvPr>
              <p:cNvSpPr txBox="1"/>
              <p:nvPr/>
            </p:nvSpPr>
            <p:spPr>
              <a:xfrm>
                <a:off x="6200287" y="1911685"/>
                <a:ext cx="164595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BPM / Correspondent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5752D88-14BA-4EA9-9F25-1BBDA0BD4405}"/>
                </a:ext>
              </a:extLst>
            </p:cNvPr>
            <p:cNvGrpSpPr/>
            <p:nvPr/>
          </p:nvGrpSpPr>
          <p:grpSpPr>
            <a:xfrm>
              <a:off x="5527970" y="3275163"/>
              <a:ext cx="1072546" cy="487896"/>
              <a:chOff x="6528638" y="2339515"/>
              <a:chExt cx="1072546" cy="487896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98599073-6B40-4703-AE29-025A3E483985}"/>
                  </a:ext>
                </a:extLst>
              </p:cNvPr>
              <p:cNvSpPr/>
              <p:nvPr/>
            </p:nvSpPr>
            <p:spPr>
              <a:xfrm>
                <a:off x="6528638" y="2339515"/>
                <a:ext cx="1072546" cy="487896"/>
              </a:xfrm>
              <a:prstGeom prst="rect">
                <a:avLst/>
              </a:prstGeom>
              <a:noFill/>
              <a:ln w="3175" cap="flat" cmpd="sng" algn="ctr">
                <a:solidFill>
                  <a:srgbClr val="0070C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11" name="Picture 210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EF3AA7FE-5320-447F-BDCA-ECC5F51A9D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6677905" y="2372995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2" name="Picture 211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491D5F36-22D4-4DF3-9C94-4896264153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7199444" y="2367984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3" name="TextBox 92">
                <a:extLst>
                  <a:ext uri="{FF2B5EF4-FFF2-40B4-BE49-F238E27FC236}">
                    <a16:creationId xmlns:a16="http://schemas.microsoft.com/office/drawing/2014/main" id="{5FF7DE10-8308-4C1E-9C2B-80E98FA1AAEE}"/>
                  </a:ext>
                </a:extLst>
              </p:cNvPr>
              <p:cNvSpPr txBox="1"/>
              <p:nvPr/>
            </p:nvSpPr>
            <p:spPr>
              <a:xfrm>
                <a:off x="6645857" y="2596579"/>
                <a:ext cx="35960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SSD</a:t>
                </a:r>
              </a:p>
            </p:txBody>
          </p:sp>
          <p:sp>
            <p:nvSpPr>
              <p:cNvPr id="214" name="TextBox 93">
                <a:extLst>
                  <a:ext uri="{FF2B5EF4-FFF2-40B4-BE49-F238E27FC236}">
                    <a16:creationId xmlns:a16="http://schemas.microsoft.com/office/drawing/2014/main" id="{3C41E0B3-FF10-4AB6-8898-DACAD005F904}"/>
                  </a:ext>
                </a:extLst>
              </p:cNvPr>
              <p:cNvSpPr txBox="1"/>
              <p:nvPr/>
            </p:nvSpPr>
            <p:spPr>
              <a:xfrm>
                <a:off x="7173024" y="2584520"/>
                <a:ext cx="33528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QA</a:t>
                </a:r>
              </a:p>
            </p:txBody>
          </p: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581387D-BD12-4349-BA91-22CE62FE3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4131" y="1161834"/>
              <a:ext cx="882266" cy="180068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773B34C-2789-4264-A60D-836A3B1C192F}"/>
                </a:ext>
              </a:extLst>
            </p:cNvPr>
            <p:cNvSpPr/>
            <p:nvPr/>
          </p:nvSpPr>
          <p:spPr>
            <a:xfrm>
              <a:off x="5730760" y="740534"/>
              <a:ext cx="64793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Belgium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9240C44-680B-46C0-8681-6BF1C54DBB83}"/>
                </a:ext>
              </a:extLst>
            </p:cNvPr>
            <p:cNvSpPr/>
            <p:nvPr/>
          </p:nvSpPr>
          <p:spPr>
            <a:xfrm>
              <a:off x="7236784" y="752575"/>
              <a:ext cx="113364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The Netherlands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11E0565-6816-4E01-8974-8229AC7FDA10}"/>
                </a:ext>
              </a:extLst>
            </p:cNvPr>
            <p:cNvSpPr/>
            <p:nvPr/>
          </p:nvSpPr>
          <p:spPr>
            <a:xfrm>
              <a:off x="9337749" y="75257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Italy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AED180D-B2E9-450C-AE64-6A26FCE1F3D2}"/>
                </a:ext>
              </a:extLst>
            </p:cNvPr>
            <p:cNvSpPr/>
            <p:nvPr/>
          </p:nvSpPr>
          <p:spPr>
            <a:xfrm>
              <a:off x="11016898" y="740534"/>
              <a:ext cx="56938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France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6536C7E-9E1E-4021-96F4-C62DF8CF4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4829" y="976085"/>
              <a:ext cx="882266" cy="180068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9B983C9-AEF8-4878-A337-B036CD5E4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3708" y="976085"/>
              <a:ext cx="882266" cy="180068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4F59BF8-80BD-4270-88D9-79CA8B6DD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0257" y="976085"/>
              <a:ext cx="882266" cy="180068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FEE3F33-2055-464A-8F41-9FF0E6766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9240" y="976085"/>
              <a:ext cx="882266" cy="180068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103419F-473E-4912-B9EE-C66003B1D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337" y="1189081"/>
              <a:ext cx="340932" cy="340932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F39FA31-9506-4A7B-8918-AC14E9AA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643" y="1189081"/>
              <a:ext cx="340932" cy="340932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CD0A604-2B0F-4ECE-AA65-B1F20C75A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5099" y="1189081"/>
              <a:ext cx="340932" cy="340932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74714B5-4BE9-4B1E-96FA-C91323FA0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403" y="1189081"/>
              <a:ext cx="340932" cy="340932"/>
            </a:xfrm>
            <a:prstGeom prst="rect">
              <a:avLst/>
            </a:prstGeom>
          </p:spPr>
        </p:pic>
        <p:sp>
          <p:nvSpPr>
            <p:cNvPr id="75" name="TextBox 72">
              <a:extLst>
                <a:ext uri="{FF2B5EF4-FFF2-40B4-BE49-F238E27FC236}">
                  <a16:creationId xmlns:a16="http://schemas.microsoft.com/office/drawing/2014/main" id="{2533F388-8918-40A9-B3BA-97D1552B1DB7}"/>
                </a:ext>
              </a:extLst>
            </p:cNvPr>
            <p:cNvSpPr txBox="1"/>
            <p:nvPr/>
          </p:nvSpPr>
          <p:spPr>
            <a:xfrm>
              <a:off x="5153150" y="1425586"/>
              <a:ext cx="16459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RMG</a:t>
              </a:r>
            </a:p>
          </p:txBody>
        </p:sp>
        <p:sp>
          <p:nvSpPr>
            <p:cNvPr id="76" name="TextBox 72">
              <a:extLst>
                <a:ext uri="{FF2B5EF4-FFF2-40B4-BE49-F238E27FC236}">
                  <a16:creationId xmlns:a16="http://schemas.microsoft.com/office/drawing/2014/main" id="{171D8180-BBCB-46C4-AF53-E652E93CE3EB}"/>
                </a:ext>
              </a:extLst>
            </p:cNvPr>
            <p:cNvSpPr txBox="1"/>
            <p:nvPr/>
          </p:nvSpPr>
          <p:spPr>
            <a:xfrm>
              <a:off x="6952404" y="1425586"/>
              <a:ext cx="16459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RMG</a:t>
              </a:r>
            </a:p>
          </p:txBody>
        </p:sp>
        <p:sp>
          <p:nvSpPr>
            <p:cNvPr id="77" name="TextBox 72">
              <a:extLst>
                <a:ext uri="{FF2B5EF4-FFF2-40B4-BE49-F238E27FC236}">
                  <a16:creationId xmlns:a16="http://schemas.microsoft.com/office/drawing/2014/main" id="{C589EE3A-5F8C-40F4-9711-02CE33E34E2C}"/>
                </a:ext>
              </a:extLst>
            </p:cNvPr>
            <p:cNvSpPr txBox="1"/>
            <p:nvPr/>
          </p:nvSpPr>
          <p:spPr>
            <a:xfrm>
              <a:off x="8722587" y="1425586"/>
              <a:ext cx="16459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RMG</a:t>
              </a:r>
            </a:p>
          </p:txBody>
        </p:sp>
        <p:sp>
          <p:nvSpPr>
            <p:cNvPr id="78" name="TextBox 72">
              <a:extLst>
                <a:ext uri="{FF2B5EF4-FFF2-40B4-BE49-F238E27FC236}">
                  <a16:creationId xmlns:a16="http://schemas.microsoft.com/office/drawing/2014/main" id="{2A323242-3321-47EE-8CCB-5B86CE5CF29D}"/>
                </a:ext>
              </a:extLst>
            </p:cNvPr>
            <p:cNvSpPr txBox="1"/>
            <p:nvPr/>
          </p:nvSpPr>
          <p:spPr>
            <a:xfrm>
              <a:off x="10472410" y="1425586"/>
              <a:ext cx="16459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RMG</a:t>
              </a: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D43738B5-EED8-4901-8C14-E195A722A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997" y="1695751"/>
              <a:ext cx="340932" cy="340932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07C3C45-A33B-47B5-B080-DBF32953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3211" y="1695751"/>
              <a:ext cx="340932" cy="34093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0163B47A-6F29-4A71-8715-49C05DF8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5946" y="1695751"/>
              <a:ext cx="340932" cy="340932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7A44B477-9545-42EC-B51D-D374ACE4B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8204" y="1695751"/>
              <a:ext cx="340932" cy="340932"/>
            </a:xfrm>
            <a:prstGeom prst="rect">
              <a:avLst/>
            </a:prstGeom>
          </p:spPr>
        </p:pic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D11F2B51-2634-488D-A504-5D1C99434783}"/>
                </a:ext>
              </a:extLst>
            </p:cNvPr>
            <p:cNvSpPr/>
            <p:nvPr/>
          </p:nvSpPr>
          <p:spPr>
            <a:xfrm rot="10800000">
              <a:off x="7626027" y="2337629"/>
              <a:ext cx="266617" cy="105944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3C67277-31AA-4795-A8C6-A1E64BBDF111}"/>
                </a:ext>
              </a:extLst>
            </p:cNvPr>
            <p:cNvGrpSpPr/>
            <p:nvPr/>
          </p:nvGrpSpPr>
          <p:grpSpPr>
            <a:xfrm>
              <a:off x="6999334" y="2474656"/>
              <a:ext cx="1703040" cy="513806"/>
              <a:chOff x="6230090" y="2030091"/>
              <a:chExt cx="1703040" cy="513806"/>
            </a:xfrm>
          </p:grpSpPr>
          <p:pic>
            <p:nvPicPr>
              <p:cNvPr id="207" name="Picture 206" descr="https://cdn4.iconfinder.com/data/icons/business-and-management/78/Business_management_strategy_office-03-512.png">
                <a:extLst>
                  <a:ext uri="{FF2B5EF4-FFF2-40B4-BE49-F238E27FC236}">
                    <a16:creationId xmlns:a16="http://schemas.microsoft.com/office/drawing/2014/main" id="{7BCC82ED-3D3B-4BAE-8195-95DF723419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5268" y="2084965"/>
                <a:ext cx="351944" cy="4161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8" name="TextBox 17">
                <a:extLst>
                  <a:ext uri="{FF2B5EF4-FFF2-40B4-BE49-F238E27FC236}">
                    <a16:creationId xmlns:a16="http://schemas.microsoft.com/office/drawing/2014/main" id="{7BB0327C-CFCC-4018-A3AA-1F739EDAE001}"/>
                  </a:ext>
                </a:extLst>
              </p:cNvPr>
              <p:cNvSpPr txBox="1"/>
              <p:nvPr/>
            </p:nvSpPr>
            <p:spPr>
              <a:xfrm>
                <a:off x="6695991" y="2143787"/>
                <a:ext cx="12371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On-shore Project Manager (SPOC)</a:t>
                </a: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8657794F-BC7F-4934-A9A7-F973FA24CF24}"/>
                  </a:ext>
                </a:extLst>
              </p:cNvPr>
              <p:cNvSpPr/>
              <p:nvPr/>
            </p:nvSpPr>
            <p:spPr>
              <a:xfrm>
                <a:off x="6230090" y="2030091"/>
                <a:ext cx="1647468" cy="487895"/>
              </a:xfrm>
              <a:prstGeom prst="rect">
                <a:avLst/>
              </a:prstGeom>
              <a:noFill/>
              <a:ln w="3175" cap="flat" cmpd="sng" algn="ctr">
                <a:solidFill>
                  <a:srgbClr val="0070C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DBCEA06D-0DFE-4B18-A0E6-502A17172746}"/>
                </a:ext>
              </a:extLst>
            </p:cNvPr>
            <p:cNvSpPr/>
            <p:nvPr/>
          </p:nvSpPr>
          <p:spPr>
            <a:xfrm rot="10800000">
              <a:off x="7649426" y="3081561"/>
              <a:ext cx="266617" cy="105944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11595C0-F236-4E8B-8689-43CA4FDB8A61}"/>
                </a:ext>
              </a:extLst>
            </p:cNvPr>
            <p:cNvGrpSpPr/>
            <p:nvPr/>
          </p:nvGrpSpPr>
          <p:grpSpPr>
            <a:xfrm>
              <a:off x="6969531" y="1764850"/>
              <a:ext cx="1645955" cy="597294"/>
              <a:chOff x="6200287" y="1560612"/>
              <a:chExt cx="1645955" cy="597294"/>
            </a:xfrm>
          </p:grpSpPr>
          <p:pic>
            <p:nvPicPr>
              <p:cNvPr id="205" name="Picture 204" descr="https://cdn2.iconfinder.com/data/icons/business-209/512/Add_Person-512.png">
                <a:extLst>
                  <a:ext uri="{FF2B5EF4-FFF2-40B4-BE49-F238E27FC236}">
                    <a16:creationId xmlns:a16="http://schemas.microsoft.com/office/drawing/2014/main" id="{F651C293-9735-4451-8F39-D3921482D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0417" y="1560612"/>
                <a:ext cx="340932" cy="340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6" name="TextBox 72">
                <a:extLst>
                  <a:ext uri="{FF2B5EF4-FFF2-40B4-BE49-F238E27FC236}">
                    <a16:creationId xmlns:a16="http://schemas.microsoft.com/office/drawing/2014/main" id="{0CE32452-EF88-4AAF-94C2-53F754D75D5A}"/>
                  </a:ext>
                </a:extLst>
              </p:cNvPr>
              <p:cNvSpPr txBox="1"/>
              <p:nvPr/>
            </p:nvSpPr>
            <p:spPr>
              <a:xfrm>
                <a:off x="6200287" y="1911685"/>
                <a:ext cx="164595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BPM / Correspondent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FDF08DE-50AA-482A-9E13-4451643D4B8C}"/>
                </a:ext>
              </a:extLst>
            </p:cNvPr>
            <p:cNvGrpSpPr/>
            <p:nvPr/>
          </p:nvGrpSpPr>
          <p:grpSpPr>
            <a:xfrm>
              <a:off x="7297882" y="3275163"/>
              <a:ext cx="1072546" cy="487896"/>
              <a:chOff x="6528638" y="2339515"/>
              <a:chExt cx="1072546" cy="487896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C6A84EE4-6555-449A-BD95-2E8CE30A9227}"/>
                  </a:ext>
                </a:extLst>
              </p:cNvPr>
              <p:cNvSpPr/>
              <p:nvPr/>
            </p:nvSpPr>
            <p:spPr>
              <a:xfrm>
                <a:off x="6528638" y="2339515"/>
                <a:ext cx="1072546" cy="487896"/>
              </a:xfrm>
              <a:prstGeom prst="rect">
                <a:avLst/>
              </a:prstGeom>
              <a:noFill/>
              <a:ln w="3175" cap="flat" cmpd="sng" algn="ctr">
                <a:solidFill>
                  <a:srgbClr val="0070C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01" name="Picture 200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129E138D-8CA8-4318-8204-4291DAAC86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6677905" y="2372995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2" name="Picture 201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DDC57E53-17B5-4BC6-AEA4-8C45BC0D44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7199444" y="2367984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3" name="TextBox 92">
                <a:extLst>
                  <a:ext uri="{FF2B5EF4-FFF2-40B4-BE49-F238E27FC236}">
                    <a16:creationId xmlns:a16="http://schemas.microsoft.com/office/drawing/2014/main" id="{72738B34-F815-4879-8372-588FE111ED02}"/>
                  </a:ext>
                </a:extLst>
              </p:cNvPr>
              <p:cNvSpPr txBox="1"/>
              <p:nvPr/>
            </p:nvSpPr>
            <p:spPr>
              <a:xfrm>
                <a:off x="6645857" y="2596579"/>
                <a:ext cx="35960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SSD</a:t>
                </a:r>
              </a:p>
            </p:txBody>
          </p:sp>
          <p:sp>
            <p:nvSpPr>
              <p:cNvPr id="204" name="TextBox 93">
                <a:extLst>
                  <a:ext uri="{FF2B5EF4-FFF2-40B4-BE49-F238E27FC236}">
                    <a16:creationId xmlns:a16="http://schemas.microsoft.com/office/drawing/2014/main" id="{51AA835C-CE2A-4507-A2AC-E4D769A78C0E}"/>
                  </a:ext>
                </a:extLst>
              </p:cNvPr>
              <p:cNvSpPr txBox="1"/>
              <p:nvPr/>
            </p:nvSpPr>
            <p:spPr>
              <a:xfrm>
                <a:off x="7173024" y="2584520"/>
                <a:ext cx="33528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QA</a:t>
                </a:r>
              </a:p>
            </p:txBody>
          </p:sp>
        </p:grp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D4A86F0B-23F9-4DEC-B92F-8D3C7305E9F0}"/>
                </a:ext>
              </a:extLst>
            </p:cNvPr>
            <p:cNvSpPr/>
            <p:nvPr/>
          </p:nvSpPr>
          <p:spPr>
            <a:xfrm rot="10800000">
              <a:off x="9410295" y="2337629"/>
              <a:ext cx="266617" cy="105944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60B7F6A-6927-4978-93C0-0EB890478165}"/>
                </a:ext>
              </a:extLst>
            </p:cNvPr>
            <p:cNvGrpSpPr/>
            <p:nvPr/>
          </p:nvGrpSpPr>
          <p:grpSpPr>
            <a:xfrm>
              <a:off x="8707402" y="2474656"/>
              <a:ext cx="1703040" cy="513806"/>
              <a:chOff x="6153890" y="2030091"/>
              <a:chExt cx="1703040" cy="513806"/>
            </a:xfrm>
          </p:grpSpPr>
          <p:pic>
            <p:nvPicPr>
              <p:cNvPr id="197" name="Picture 196" descr="https://cdn4.iconfinder.com/data/icons/business-and-management/78/Business_management_strategy_office-03-512.png">
                <a:extLst>
                  <a:ext uri="{FF2B5EF4-FFF2-40B4-BE49-F238E27FC236}">
                    <a16:creationId xmlns:a16="http://schemas.microsoft.com/office/drawing/2014/main" id="{25F38985-D120-4202-AD94-96268BB7BB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9068" y="2084965"/>
                <a:ext cx="351944" cy="4161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8" name="TextBox 17">
                <a:extLst>
                  <a:ext uri="{FF2B5EF4-FFF2-40B4-BE49-F238E27FC236}">
                    <a16:creationId xmlns:a16="http://schemas.microsoft.com/office/drawing/2014/main" id="{ED9F6CD2-1509-4A73-9E6E-6F75BD0D6017}"/>
                  </a:ext>
                </a:extLst>
              </p:cNvPr>
              <p:cNvSpPr txBox="1"/>
              <p:nvPr/>
            </p:nvSpPr>
            <p:spPr>
              <a:xfrm>
                <a:off x="6619791" y="2143787"/>
                <a:ext cx="12371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On-shore Project Manager (SPOC)</a:t>
                </a:r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E2EDC96F-46FB-4D89-AAC1-193AAFA0FE9C}"/>
                  </a:ext>
                </a:extLst>
              </p:cNvPr>
              <p:cNvSpPr/>
              <p:nvPr/>
            </p:nvSpPr>
            <p:spPr>
              <a:xfrm>
                <a:off x="6153890" y="2030091"/>
                <a:ext cx="1647468" cy="487895"/>
              </a:xfrm>
              <a:prstGeom prst="rect">
                <a:avLst/>
              </a:prstGeom>
              <a:noFill/>
              <a:ln w="3175" cap="flat" cmpd="sng" algn="ctr">
                <a:solidFill>
                  <a:srgbClr val="0070C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25BA44B-A5A4-4F19-80AE-D39F23C9153D}"/>
                </a:ext>
              </a:extLst>
            </p:cNvPr>
            <p:cNvSpPr/>
            <p:nvPr/>
          </p:nvSpPr>
          <p:spPr>
            <a:xfrm rot="10800000">
              <a:off x="9433694" y="3081561"/>
              <a:ext cx="266617" cy="105944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721C741-F392-4C4B-B4EA-1B5305F553A4}"/>
                </a:ext>
              </a:extLst>
            </p:cNvPr>
            <p:cNvGrpSpPr/>
            <p:nvPr/>
          </p:nvGrpSpPr>
          <p:grpSpPr>
            <a:xfrm>
              <a:off x="8753799" y="1764850"/>
              <a:ext cx="1645955" cy="597294"/>
              <a:chOff x="6200287" y="1560612"/>
              <a:chExt cx="1645955" cy="597294"/>
            </a:xfrm>
          </p:grpSpPr>
          <p:pic>
            <p:nvPicPr>
              <p:cNvPr id="195" name="Picture 194" descr="https://cdn2.iconfinder.com/data/icons/business-209/512/Add_Person-512.png">
                <a:extLst>
                  <a:ext uri="{FF2B5EF4-FFF2-40B4-BE49-F238E27FC236}">
                    <a16:creationId xmlns:a16="http://schemas.microsoft.com/office/drawing/2014/main" id="{F8B66E38-FB89-41A0-95EF-249D2F0FD2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0417" y="1560612"/>
                <a:ext cx="340932" cy="340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6" name="TextBox 72">
                <a:extLst>
                  <a:ext uri="{FF2B5EF4-FFF2-40B4-BE49-F238E27FC236}">
                    <a16:creationId xmlns:a16="http://schemas.microsoft.com/office/drawing/2014/main" id="{E56A6686-57F1-4DD4-BF88-BFF63B42D494}"/>
                  </a:ext>
                </a:extLst>
              </p:cNvPr>
              <p:cNvSpPr txBox="1"/>
              <p:nvPr/>
            </p:nvSpPr>
            <p:spPr>
              <a:xfrm>
                <a:off x="6200287" y="1911685"/>
                <a:ext cx="164595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BPM / Correspondent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B58F5C8-D29B-43E2-A797-DE038884B915}"/>
                </a:ext>
              </a:extLst>
            </p:cNvPr>
            <p:cNvGrpSpPr/>
            <p:nvPr/>
          </p:nvGrpSpPr>
          <p:grpSpPr>
            <a:xfrm>
              <a:off x="9082150" y="3275163"/>
              <a:ext cx="1072546" cy="487896"/>
              <a:chOff x="6528638" y="2339515"/>
              <a:chExt cx="1072546" cy="487896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8E32D47D-F2C3-4A1C-919B-EA1EB6035B83}"/>
                  </a:ext>
                </a:extLst>
              </p:cNvPr>
              <p:cNvSpPr/>
              <p:nvPr/>
            </p:nvSpPr>
            <p:spPr>
              <a:xfrm>
                <a:off x="6528638" y="2339515"/>
                <a:ext cx="1072546" cy="487896"/>
              </a:xfrm>
              <a:prstGeom prst="rect">
                <a:avLst/>
              </a:prstGeom>
              <a:noFill/>
              <a:ln w="3175" cap="flat" cmpd="sng" algn="ctr">
                <a:solidFill>
                  <a:srgbClr val="0070C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91" name="Picture 190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DE521062-F883-4AF5-B94D-C44B357D27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6677905" y="2372995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2" name="Picture 191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45936445-3B25-49CE-9740-B89E7BD2D6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7199444" y="2367984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TextBox 92">
                <a:extLst>
                  <a:ext uri="{FF2B5EF4-FFF2-40B4-BE49-F238E27FC236}">
                    <a16:creationId xmlns:a16="http://schemas.microsoft.com/office/drawing/2014/main" id="{30086256-328E-497F-A35D-557A3446080C}"/>
                  </a:ext>
                </a:extLst>
              </p:cNvPr>
              <p:cNvSpPr txBox="1"/>
              <p:nvPr/>
            </p:nvSpPr>
            <p:spPr>
              <a:xfrm>
                <a:off x="6645857" y="2596579"/>
                <a:ext cx="35960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SSD</a:t>
                </a:r>
              </a:p>
            </p:txBody>
          </p:sp>
          <p:sp>
            <p:nvSpPr>
              <p:cNvPr id="194" name="TextBox 93">
                <a:extLst>
                  <a:ext uri="{FF2B5EF4-FFF2-40B4-BE49-F238E27FC236}">
                    <a16:creationId xmlns:a16="http://schemas.microsoft.com/office/drawing/2014/main" id="{6D93BED8-4174-4564-9BB9-215DB7287066}"/>
                  </a:ext>
                </a:extLst>
              </p:cNvPr>
              <p:cNvSpPr txBox="1"/>
              <p:nvPr/>
            </p:nvSpPr>
            <p:spPr>
              <a:xfrm>
                <a:off x="7173024" y="2584520"/>
                <a:ext cx="33528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QA</a:t>
                </a:r>
              </a:p>
            </p:txBody>
          </p:sp>
        </p:grp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2675D7ED-4289-424F-8A80-E55B25F74929}"/>
                </a:ext>
              </a:extLst>
            </p:cNvPr>
            <p:cNvSpPr/>
            <p:nvPr/>
          </p:nvSpPr>
          <p:spPr>
            <a:xfrm rot="10800000">
              <a:off x="11121637" y="2337629"/>
              <a:ext cx="266617" cy="105944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745E521-A459-4486-AA57-521EB4E9F586}"/>
                </a:ext>
              </a:extLst>
            </p:cNvPr>
            <p:cNvGrpSpPr/>
            <p:nvPr/>
          </p:nvGrpSpPr>
          <p:grpSpPr>
            <a:xfrm>
              <a:off x="10494944" y="2474656"/>
              <a:ext cx="1703040" cy="513806"/>
              <a:chOff x="6230090" y="2030091"/>
              <a:chExt cx="1703040" cy="513806"/>
            </a:xfrm>
          </p:grpSpPr>
          <p:pic>
            <p:nvPicPr>
              <p:cNvPr id="187" name="Picture 186" descr="https://cdn4.iconfinder.com/data/icons/business-and-management/78/Business_management_strategy_office-03-512.png">
                <a:extLst>
                  <a:ext uri="{FF2B5EF4-FFF2-40B4-BE49-F238E27FC236}">
                    <a16:creationId xmlns:a16="http://schemas.microsoft.com/office/drawing/2014/main" id="{83B0A7DF-AF18-4274-9D7F-1C13746DED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5268" y="2084965"/>
                <a:ext cx="351944" cy="4161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8" name="TextBox 17">
                <a:extLst>
                  <a:ext uri="{FF2B5EF4-FFF2-40B4-BE49-F238E27FC236}">
                    <a16:creationId xmlns:a16="http://schemas.microsoft.com/office/drawing/2014/main" id="{6E4406E8-BE2B-4978-AAE6-11224F7C63A2}"/>
                  </a:ext>
                </a:extLst>
              </p:cNvPr>
              <p:cNvSpPr txBox="1"/>
              <p:nvPr/>
            </p:nvSpPr>
            <p:spPr>
              <a:xfrm>
                <a:off x="6695991" y="2143787"/>
                <a:ext cx="12371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On-shore Project Manager (SPOC)</a:t>
                </a: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1C94579F-F2AD-4A64-BFC8-4E2F9C359D64}"/>
                  </a:ext>
                </a:extLst>
              </p:cNvPr>
              <p:cNvSpPr/>
              <p:nvPr/>
            </p:nvSpPr>
            <p:spPr>
              <a:xfrm>
                <a:off x="6230090" y="2030091"/>
                <a:ext cx="1647468" cy="487895"/>
              </a:xfrm>
              <a:prstGeom prst="rect">
                <a:avLst/>
              </a:prstGeom>
              <a:noFill/>
              <a:ln w="3175" cap="flat" cmpd="sng" algn="ctr">
                <a:solidFill>
                  <a:srgbClr val="0070C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39FFE444-4912-4024-8C8F-6B305FE5990F}"/>
                </a:ext>
              </a:extLst>
            </p:cNvPr>
            <p:cNvSpPr/>
            <p:nvPr/>
          </p:nvSpPr>
          <p:spPr>
            <a:xfrm rot="10800000">
              <a:off x="11145036" y="3081561"/>
              <a:ext cx="266617" cy="105944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1E80561-0A3B-4353-ADDC-96DE9FEFD70C}"/>
                </a:ext>
              </a:extLst>
            </p:cNvPr>
            <p:cNvGrpSpPr/>
            <p:nvPr/>
          </p:nvGrpSpPr>
          <p:grpSpPr>
            <a:xfrm>
              <a:off x="10465141" y="1764850"/>
              <a:ext cx="1645955" cy="597294"/>
              <a:chOff x="6200287" y="1560612"/>
              <a:chExt cx="1645955" cy="597294"/>
            </a:xfrm>
          </p:grpSpPr>
          <p:pic>
            <p:nvPicPr>
              <p:cNvPr id="185" name="Picture 184" descr="https://cdn2.iconfinder.com/data/icons/business-209/512/Add_Person-512.png">
                <a:extLst>
                  <a:ext uri="{FF2B5EF4-FFF2-40B4-BE49-F238E27FC236}">
                    <a16:creationId xmlns:a16="http://schemas.microsoft.com/office/drawing/2014/main" id="{E8ED6A78-24C9-472C-89AE-BFA698D302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0417" y="1560612"/>
                <a:ext cx="340932" cy="340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6" name="TextBox 72">
                <a:extLst>
                  <a:ext uri="{FF2B5EF4-FFF2-40B4-BE49-F238E27FC236}">
                    <a16:creationId xmlns:a16="http://schemas.microsoft.com/office/drawing/2014/main" id="{2A76AB76-79EF-4E9B-869B-CB90BC61CD18}"/>
                  </a:ext>
                </a:extLst>
              </p:cNvPr>
              <p:cNvSpPr txBox="1"/>
              <p:nvPr/>
            </p:nvSpPr>
            <p:spPr>
              <a:xfrm>
                <a:off x="6200287" y="1911685"/>
                <a:ext cx="164595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BPM / Correspondent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FF38BE7-69C4-41C0-9060-6856843CD190}"/>
                </a:ext>
              </a:extLst>
            </p:cNvPr>
            <p:cNvGrpSpPr/>
            <p:nvPr/>
          </p:nvGrpSpPr>
          <p:grpSpPr>
            <a:xfrm>
              <a:off x="10793492" y="3275163"/>
              <a:ext cx="1072546" cy="487896"/>
              <a:chOff x="6528638" y="2339515"/>
              <a:chExt cx="1072546" cy="487896"/>
            </a:xfrm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E492C276-8F35-4771-8275-5F9E6599D139}"/>
                  </a:ext>
                </a:extLst>
              </p:cNvPr>
              <p:cNvSpPr/>
              <p:nvPr/>
            </p:nvSpPr>
            <p:spPr>
              <a:xfrm>
                <a:off x="6528638" y="2339515"/>
                <a:ext cx="1072546" cy="487896"/>
              </a:xfrm>
              <a:prstGeom prst="rect">
                <a:avLst/>
              </a:prstGeom>
              <a:noFill/>
              <a:ln w="3175" cap="flat" cmpd="sng" algn="ctr">
                <a:solidFill>
                  <a:srgbClr val="0070C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81" name="Picture 180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13E7468D-AD62-49F7-88C5-D48B7D8C70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6677905" y="2372995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Picture 181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7B735486-E30E-438F-B06A-3E78941E8C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7199444" y="2367984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3" name="TextBox 92">
                <a:extLst>
                  <a:ext uri="{FF2B5EF4-FFF2-40B4-BE49-F238E27FC236}">
                    <a16:creationId xmlns:a16="http://schemas.microsoft.com/office/drawing/2014/main" id="{14E3F7B6-9C93-435F-AF06-67514B1BB490}"/>
                  </a:ext>
                </a:extLst>
              </p:cNvPr>
              <p:cNvSpPr txBox="1"/>
              <p:nvPr/>
            </p:nvSpPr>
            <p:spPr>
              <a:xfrm>
                <a:off x="6645857" y="2596579"/>
                <a:ext cx="35960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SSD</a:t>
                </a:r>
              </a:p>
            </p:txBody>
          </p:sp>
          <p:sp>
            <p:nvSpPr>
              <p:cNvPr id="184" name="TextBox 93">
                <a:extLst>
                  <a:ext uri="{FF2B5EF4-FFF2-40B4-BE49-F238E27FC236}">
                    <a16:creationId xmlns:a16="http://schemas.microsoft.com/office/drawing/2014/main" id="{B01C6CE5-50A0-4EF6-B9A3-96DA7E7CE222}"/>
                  </a:ext>
                </a:extLst>
              </p:cNvPr>
              <p:cNvSpPr txBox="1"/>
              <p:nvPr/>
            </p:nvSpPr>
            <p:spPr>
              <a:xfrm>
                <a:off x="7173024" y="2584520"/>
                <a:ext cx="33528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QA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CDB61087-1CB3-400E-876A-D92E24F45724}"/>
                </a:ext>
              </a:extLst>
            </p:cNvPr>
            <p:cNvGrpSpPr/>
            <p:nvPr/>
          </p:nvGrpSpPr>
          <p:grpSpPr>
            <a:xfrm>
              <a:off x="5178918" y="3955639"/>
              <a:ext cx="1740294" cy="1455750"/>
              <a:chOff x="5608086" y="3955639"/>
              <a:chExt cx="1740294" cy="1455750"/>
            </a:xfrm>
          </p:grpSpPr>
          <p:sp>
            <p:nvSpPr>
              <p:cNvPr id="163" name="TextBox 75">
                <a:extLst>
                  <a:ext uri="{FF2B5EF4-FFF2-40B4-BE49-F238E27FC236}">
                    <a16:creationId xmlns:a16="http://schemas.microsoft.com/office/drawing/2014/main" id="{4F5F43F7-5B79-469D-8E0F-AE8FD01EDEA0}"/>
                  </a:ext>
                </a:extLst>
              </p:cNvPr>
              <p:cNvSpPr txBox="1"/>
              <p:nvPr/>
            </p:nvSpPr>
            <p:spPr>
              <a:xfrm>
                <a:off x="5717600" y="4415479"/>
                <a:ext cx="149996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TL</a:t>
                </a:r>
              </a:p>
            </p:txBody>
          </p:sp>
          <p:sp>
            <p:nvSpPr>
              <p:cNvPr id="164" name="TextBox 83">
                <a:extLst>
                  <a:ext uri="{FF2B5EF4-FFF2-40B4-BE49-F238E27FC236}">
                    <a16:creationId xmlns:a16="http://schemas.microsoft.com/office/drawing/2014/main" id="{CB09C8CD-C8F7-4D9C-877B-6EBD00C259F8}"/>
                  </a:ext>
                </a:extLst>
              </p:cNvPr>
              <p:cNvSpPr txBox="1"/>
              <p:nvPr/>
            </p:nvSpPr>
            <p:spPr>
              <a:xfrm>
                <a:off x="6912471" y="5103677"/>
                <a:ext cx="310567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SSD</a:t>
                </a:r>
              </a:p>
            </p:txBody>
          </p:sp>
          <p:pic>
            <p:nvPicPr>
              <p:cNvPr id="165" name="Picture 164" descr="https://cdn4.iconfinder.com/data/icons/business-and-management/78/Business_management_strategy_office-03-512.png">
                <a:extLst>
                  <a:ext uri="{FF2B5EF4-FFF2-40B4-BE49-F238E27FC236}">
                    <a16:creationId xmlns:a16="http://schemas.microsoft.com/office/drawing/2014/main" id="{8764D153-DFE0-4449-8D85-3A22D7C338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500" y="3955639"/>
                <a:ext cx="428500" cy="506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B83CCF81-77BC-4112-A1B5-732FB773BB94}"/>
                  </a:ext>
                </a:extLst>
              </p:cNvPr>
              <p:cNvSpPr/>
              <p:nvPr/>
            </p:nvSpPr>
            <p:spPr>
              <a:xfrm>
                <a:off x="5608086" y="4760724"/>
                <a:ext cx="1740294" cy="603214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TextBox 77">
                <a:extLst>
                  <a:ext uri="{FF2B5EF4-FFF2-40B4-BE49-F238E27FC236}">
                    <a16:creationId xmlns:a16="http://schemas.microsoft.com/office/drawing/2014/main" id="{95F99A40-760E-4CA6-A995-F43BECA6FC40}"/>
                  </a:ext>
                </a:extLst>
              </p:cNvPr>
              <p:cNvSpPr txBox="1"/>
              <p:nvPr/>
            </p:nvSpPr>
            <p:spPr>
              <a:xfrm>
                <a:off x="5868327" y="5165168"/>
                <a:ext cx="14800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Development Team</a:t>
                </a:r>
              </a:p>
            </p:txBody>
          </p:sp>
          <p:pic>
            <p:nvPicPr>
              <p:cNvPr id="168" name="Picture 167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9FBB9A9E-2C73-4F77-A6B5-4ADD2E544F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6061054" y="4833982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9" name="Picture 168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0F9998D1-272E-4924-99B6-2113B80E90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6476086" y="4833982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0" name="TextBox 80">
                <a:extLst>
                  <a:ext uri="{FF2B5EF4-FFF2-40B4-BE49-F238E27FC236}">
                    <a16:creationId xmlns:a16="http://schemas.microsoft.com/office/drawing/2014/main" id="{6CC8F559-0FD0-4805-840F-6C286DEAE447}"/>
                  </a:ext>
                </a:extLst>
              </p:cNvPr>
              <p:cNvSpPr txBox="1"/>
              <p:nvPr/>
            </p:nvSpPr>
            <p:spPr>
              <a:xfrm>
                <a:off x="6058553" y="5103677"/>
                <a:ext cx="35960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SD</a:t>
                </a:r>
              </a:p>
            </p:txBody>
          </p:sp>
          <p:sp>
            <p:nvSpPr>
              <p:cNvPr id="171" name="TextBox 81">
                <a:extLst>
                  <a:ext uri="{FF2B5EF4-FFF2-40B4-BE49-F238E27FC236}">
                    <a16:creationId xmlns:a16="http://schemas.microsoft.com/office/drawing/2014/main" id="{17A92ACB-342D-4905-B4CC-816D4BC3F19F}"/>
                  </a:ext>
                </a:extLst>
              </p:cNvPr>
              <p:cNvSpPr txBox="1"/>
              <p:nvPr/>
            </p:nvSpPr>
            <p:spPr>
              <a:xfrm>
                <a:off x="6497672" y="5103677"/>
                <a:ext cx="33528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QA</a:t>
                </a:r>
              </a:p>
            </p:txBody>
          </p:sp>
          <p:pic>
            <p:nvPicPr>
              <p:cNvPr id="172" name="Picture 171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0373239C-7B0C-40DA-BD06-A5D552F3BA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6891119" y="4833982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3" name="Isosceles Triangle 172">
                <a:extLst>
                  <a:ext uri="{FF2B5EF4-FFF2-40B4-BE49-F238E27FC236}">
                    <a16:creationId xmlns:a16="http://schemas.microsoft.com/office/drawing/2014/main" id="{AE64E41F-A834-4935-BDDC-60DCBC2C319B}"/>
                  </a:ext>
                </a:extLst>
              </p:cNvPr>
              <p:cNvSpPr/>
              <p:nvPr/>
            </p:nvSpPr>
            <p:spPr>
              <a:xfrm rot="10800000">
                <a:off x="6350586" y="4649532"/>
                <a:ext cx="266617" cy="105944"/>
              </a:xfrm>
              <a:prstGeom prst="triangl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74" name="Picture 173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799F19DB-530D-4E7D-83BC-0E91584B04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5646022" y="4833982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5" name="TextBox 88">
                <a:extLst>
                  <a:ext uri="{FF2B5EF4-FFF2-40B4-BE49-F238E27FC236}">
                    <a16:creationId xmlns:a16="http://schemas.microsoft.com/office/drawing/2014/main" id="{AF2F3E46-5A1B-4BC2-970A-B17D5548874B}"/>
                  </a:ext>
                </a:extLst>
              </p:cNvPr>
              <p:cNvSpPr txBox="1"/>
              <p:nvPr/>
            </p:nvSpPr>
            <p:spPr>
              <a:xfrm>
                <a:off x="5669705" y="5103677"/>
                <a:ext cx="309334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VE</a:t>
                </a:r>
              </a:p>
            </p:txBody>
          </p: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3261B4B7-786A-48C0-ACC6-4CCF9152E66A}"/>
                  </a:ext>
                </a:extLst>
              </p:cNvPr>
              <p:cNvGrpSpPr/>
              <p:nvPr/>
            </p:nvGrpSpPr>
            <p:grpSpPr>
              <a:xfrm>
                <a:off x="5618685" y="4148493"/>
                <a:ext cx="611495" cy="564935"/>
                <a:chOff x="5555185" y="4148493"/>
                <a:chExt cx="611495" cy="564935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0FD8A49D-1CD3-49FF-9294-361C411B8331}"/>
                    </a:ext>
                  </a:extLst>
                </p:cNvPr>
                <p:cNvSpPr/>
                <p:nvPr/>
              </p:nvSpPr>
              <p:spPr>
                <a:xfrm>
                  <a:off x="5555185" y="4148493"/>
                  <a:ext cx="611495" cy="564935"/>
                </a:xfrm>
                <a:prstGeom prst="rect">
                  <a:avLst/>
                </a:prstGeom>
                <a:noFill/>
                <a:ln w="3175" cap="flat" cmpd="sng" algn="ctr">
                  <a:solidFill>
                    <a:sysClr val="window" lastClr="FFFFFF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78" name="Picture 177" descr="https://cdn4.iconfinder.com/data/icons/rcons-user/32/user_group_users_accounts_contacts-512.png">
                  <a:extLst>
                    <a:ext uri="{FF2B5EF4-FFF2-40B4-BE49-F238E27FC236}">
                      <a16:creationId xmlns:a16="http://schemas.microsoft.com/office/drawing/2014/main" id="{FA517A40-9C96-47E8-939A-F13D026507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duotone>
                    <a:srgbClr val="A5A5A5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894"/>
                <a:stretch/>
              </p:blipFill>
              <p:spPr bwMode="auto">
                <a:xfrm>
                  <a:off x="5695724" y="4243165"/>
                  <a:ext cx="344169" cy="2722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9" name="TextBox 99">
                  <a:extLst>
                    <a:ext uri="{FF2B5EF4-FFF2-40B4-BE49-F238E27FC236}">
                      <a16:creationId xmlns:a16="http://schemas.microsoft.com/office/drawing/2014/main" id="{7ABF1FF3-F632-4EF2-9620-F1D7AAEDF7C5}"/>
                    </a:ext>
                  </a:extLst>
                </p:cNvPr>
                <p:cNvSpPr txBox="1"/>
                <p:nvPr/>
              </p:nvSpPr>
              <p:spPr>
                <a:xfrm>
                  <a:off x="5663676" y="4466749"/>
                  <a:ext cx="4402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SD(S)</a:t>
                  </a:r>
                </a:p>
              </p:txBody>
            </p:sp>
          </p:grp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EF6281C-98DB-460E-B7EB-C5632AFE781F}"/>
                </a:ext>
              </a:extLst>
            </p:cNvPr>
            <p:cNvGrpSpPr/>
            <p:nvPr/>
          </p:nvGrpSpPr>
          <p:grpSpPr>
            <a:xfrm>
              <a:off x="6915379" y="3955639"/>
              <a:ext cx="1740294" cy="1455750"/>
              <a:chOff x="5608086" y="3955639"/>
              <a:chExt cx="1740294" cy="1455750"/>
            </a:xfrm>
          </p:grpSpPr>
          <p:sp>
            <p:nvSpPr>
              <p:cNvPr id="146" name="TextBox 75">
                <a:extLst>
                  <a:ext uri="{FF2B5EF4-FFF2-40B4-BE49-F238E27FC236}">
                    <a16:creationId xmlns:a16="http://schemas.microsoft.com/office/drawing/2014/main" id="{EFF6FE46-AC9D-4AC7-931A-5B296A27C9E5}"/>
                  </a:ext>
                </a:extLst>
              </p:cNvPr>
              <p:cNvSpPr txBox="1"/>
              <p:nvPr/>
            </p:nvSpPr>
            <p:spPr>
              <a:xfrm>
                <a:off x="5717600" y="4415479"/>
                <a:ext cx="149996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TL</a:t>
                </a:r>
              </a:p>
            </p:txBody>
          </p:sp>
          <p:sp>
            <p:nvSpPr>
              <p:cNvPr id="147" name="TextBox 83">
                <a:extLst>
                  <a:ext uri="{FF2B5EF4-FFF2-40B4-BE49-F238E27FC236}">
                    <a16:creationId xmlns:a16="http://schemas.microsoft.com/office/drawing/2014/main" id="{1C6234BD-B073-4B31-B3AC-863C34729339}"/>
                  </a:ext>
                </a:extLst>
              </p:cNvPr>
              <p:cNvSpPr txBox="1"/>
              <p:nvPr/>
            </p:nvSpPr>
            <p:spPr>
              <a:xfrm>
                <a:off x="6912471" y="5103677"/>
                <a:ext cx="310567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SSD</a:t>
                </a:r>
              </a:p>
            </p:txBody>
          </p:sp>
          <p:pic>
            <p:nvPicPr>
              <p:cNvPr id="148" name="Picture 147" descr="https://cdn4.iconfinder.com/data/icons/business-and-management/78/Business_management_strategy_office-03-512.png">
                <a:extLst>
                  <a:ext uri="{FF2B5EF4-FFF2-40B4-BE49-F238E27FC236}">
                    <a16:creationId xmlns:a16="http://schemas.microsoft.com/office/drawing/2014/main" id="{79C021C5-5301-4D45-B08E-6370DC97E3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500" y="3955639"/>
                <a:ext cx="428500" cy="506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FEEEBA73-4793-47BC-A63D-DDF065939478}"/>
                  </a:ext>
                </a:extLst>
              </p:cNvPr>
              <p:cNvSpPr/>
              <p:nvPr/>
            </p:nvSpPr>
            <p:spPr>
              <a:xfrm>
                <a:off x="5608086" y="4760724"/>
                <a:ext cx="1740294" cy="603214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TextBox 77">
                <a:extLst>
                  <a:ext uri="{FF2B5EF4-FFF2-40B4-BE49-F238E27FC236}">
                    <a16:creationId xmlns:a16="http://schemas.microsoft.com/office/drawing/2014/main" id="{52AF684D-BF20-4879-A17E-DECF57CC001A}"/>
                  </a:ext>
                </a:extLst>
              </p:cNvPr>
              <p:cNvSpPr txBox="1"/>
              <p:nvPr/>
            </p:nvSpPr>
            <p:spPr>
              <a:xfrm>
                <a:off x="5868327" y="5165168"/>
                <a:ext cx="14800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Development Team</a:t>
                </a:r>
              </a:p>
            </p:txBody>
          </p:sp>
          <p:pic>
            <p:nvPicPr>
              <p:cNvPr id="151" name="Picture 150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5906BADD-DB8B-410F-983B-8262BFE380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6061054" y="4833982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" name="Picture 151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15E7AC10-26E8-4FC7-8208-853257ED80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6476086" y="4833982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3" name="TextBox 80">
                <a:extLst>
                  <a:ext uri="{FF2B5EF4-FFF2-40B4-BE49-F238E27FC236}">
                    <a16:creationId xmlns:a16="http://schemas.microsoft.com/office/drawing/2014/main" id="{1FD8FA3E-3513-45DF-92AE-94E9009C6751}"/>
                  </a:ext>
                </a:extLst>
              </p:cNvPr>
              <p:cNvSpPr txBox="1"/>
              <p:nvPr/>
            </p:nvSpPr>
            <p:spPr>
              <a:xfrm>
                <a:off x="6058553" y="5103677"/>
                <a:ext cx="35960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SD</a:t>
                </a:r>
              </a:p>
            </p:txBody>
          </p:sp>
          <p:sp>
            <p:nvSpPr>
              <p:cNvPr id="154" name="TextBox 81">
                <a:extLst>
                  <a:ext uri="{FF2B5EF4-FFF2-40B4-BE49-F238E27FC236}">
                    <a16:creationId xmlns:a16="http://schemas.microsoft.com/office/drawing/2014/main" id="{D71EBD49-016B-4F97-9AB0-BFDF264A259D}"/>
                  </a:ext>
                </a:extLst>
              </p:cNvPr>
              <p:cNvSpPr txBox="1"/>
              <p:nvPr/>
            </p:nvSpPr>
            <p:spPr>
              <a:xfrm>
                <a:off x="6497672" y="5103677"/>
                <a:ext cx="33528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QA</a:t>
                </a:r>
              </a:p>
            </p:txBody>
          </p:sp>
          <p:pic>
            <p:nvPicPr>
              <p:cNvPr id="155" name="Picture 154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231DC0B9-4069-4A44-8368-97DB1F2802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6891119" y="4833982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49249D80-D8A2-40D4-8420-9D92455ED77F}"/>
                  </a:ext>
                </a:extLst>
              </p:cNvPr>
              <p:cNvSpPr/>
              <p:nvPr/>
            </p:nvSpPr>
            <p:spPr>
              <a:xfrm rot="10800000">
                <a:off x="6350586" y="4649532"/>
                <a:ext cx="266617" cy="105944"/>
              </a:xfrm>
              <a:prstGeom prst="triangl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57" name="Picture 156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25A33B94-A3BA-4C2F-AC0F-9B3BD0DDA0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5646022" y="4833982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8" name="TextBox 88">
                <a:extLst>
                  <a:ext uri="{FF2B5EF4-FFF2-40B4-BE49-F238E27FC236}">
                    <a16:creationId xmlns:a16="http://schemas.microsoft.com/office/drawing/2014/main" id="{1448B348-9F5D-49E6-9CC9-7C68F22D80EE}"/>
                  </a:ext>
                </a:extLst>
              </p:cNvPr>
              <p:cNvSpPr txBox="1"/>
              <p:nvPr/>
            </p:nvSpPr>
            <p:spPr>
              <a:xfrm>
                <a:off x="5669705" y="5103677"/>
                <a:ext cx="309334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VE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E89418A9-1FCE-49F7-912F-1CB1B1331EBB}"/>
                  </a:ext>
                </a:extLst>
              </p:cNvPr>
              <p:cNvGrpSpPr/>
              <p:nvPr/>
            </p:nvGrpSpPr>
            <p:grpSpPr>
              <a:xfrm>
                <a:off x="5618685" y="4148493"/>
                <a:ext cx="611495" cy="564935"/>
                <a:chOff x="5555185" y="4148493"/>
                <a:chExt cx="611495" cy="564935"/>
              </a:xfrm>
            </p:grpSpPr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41EAE675-2DF9-45C0-BAC1-A89918DECA6F}"/>
                    </a:ext>
                  </a:extLst>
                </p:cNvPr>
                <p:cNvSpPr/>
                <p:nvPr/>
              </p:nvSpPr>
              <p:spPr>
                <a:xfrm>
                  <a:off x="5555185" y="4148493"/>
                  <a:ext cx="611495" cy="564935"/>
                </a:xfrm>
                <a:prstGeom prst="rect">
                  <a:avLst/>
                </a:prstGeom>
                <a:noFill/>
                <a:ln w="3175" cap="flat" cmpd="sng" algn="ctr">
                  <a:solidFill>
                    <a:sysClr val="window" lastClr="FFFFFF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61" name="Picture 160" descr="https://cdn4.iconfinder.com/data/icons/rcons-user/32/user_group_users_accounts_contacts-512.png">
                  <a:extLst>
                    <a:ext uri="{FF2B5EF4-FFF2-40B4-BE49-F238E27FC236}">
                      <a16:creationId xmlns:a16="http://schemas.microsoft.com/office/drawing/2014/main" id="{1B1EB5BC-4DEB-419D-8F29-00B662B740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duotone>
                    <a:srgbClr val="A5A5A5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894"/>
                <a:stretch/>
              </p:blipFill>
              <p:spPr bwMode="auto">
                <a:xfrm>
                  <a:off x="5695724" y="4243165"/>
                  <a:ext cx="344169" cy="2722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2" name="TextBox 99">
                  <a:extLst>
                    <a:ext uri="{FF2B5EF4-FFF2-40B4-BE49-F238E27FC236}">
                      <a16:creationId xmlns:a16="http://schemas.microsoft.com/office/drawing/2014/main" id="{9C3263B0-9A51-48C4-93F6-7E1468F85C47}"/>
                    </a:ext>
                  </a:extLst>
                </p:cNvPr>
                <p:cNvSpPr txBox="1"/>
                <p:nvPr/>
              </p:nvSpPr>
              <p:spPr>
                <a:xfrm>
                  <a:off x="5663676" y="4466749"/>
                  <a:ext cx="4402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SD(S)</a:t>
                  </a:r>
                </a:p>
              </p:txBody>
            </p:sp>
          </p:grp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470B569-BE80-4E5D-BE52-FAADABDC3AF1}"/>
                </a:ext>
              </a:extLst>
            </p:cNvPr>
            <p:cNvGrpSpPr/>
            <p:nvPr/>
          </p:nvGrpSpPr>
          <p:grpSpPr>
            <a:xfrm>
              <a:off x="8661365" y="3955639"/>
              <a:ext cx="1740294" cy="1455750"/>
              <a:chOff x="5608086" y="3955639"/>
              <a:chExt cx="1740294" cy="1455750"/>
            </a:xfrm>
          </p:grpSpPr>
          <p:sp>
            <p:nvSpPr>
              <p:cNvPr id="129" name="TextBox 75">
                <a:extLst>
                  <a:ext uri="{FF2B5EF4-FFF2-40B4-BE49-F238E27FC236}">
                    <a16:creationId xmlns:a16="http://schemas.microsoft.com/office/drawing/2014/main" id="{03BB7F20-9F49-430A-A834-EA6E48790722}"/>
                  </a:ext>
                </a:extLst>
              </p:cNvPr>
              <p:cNvSpPr txBox="1"/>
              <p:nvPr/>
            </p:nvSpPr>
            <p:spPr>
              <a:xfrm>
                <a:off x="5717600" y="4415479"/>
                <a:ext cx="149996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TL</a:t>
                </a:r>
              </a:p>
            </p:txBody>
          </p:sp>
          <p:sp>
            <p:nvSpPr>
              <p:cNvPr id="130" name="TextBox 83">
                <a:extLst>
                  <a:ext uri="{FF2B5EF4-FFF2-40B4-BE49-F238E27FC236}">
                    <a16:creationId xmlns:a16="http://schemas.microsoft.com/office/drawing/2014/main" id="{CACBF447-D15C-4A7C-A006-C53F89824ACB}"/>
                  </a:ext>
                </a:extLst>
              </p:cNvPr>
              <p:cNvSpPr txBox="1"/>
              <p:nvPr/>
            </p:nvSpPr>
            <p:spPr>
              <a:xfrm>
                <a:off x="6912471" y="5103677"/>
                <a:ext cx="310567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SSD</a:t>
                </a:r>
              </a:p>
            </p:txBody>
          </p:sp>
          <p:pic>
            <p:nvPicPr>
              <p:cNvPr id="131" name="Picture 130" descr="https://cdn4.iconfinder.com/data/icons/business-and-management/78/Business_management_strategy_office-03-512.png">
                <a:extLst>
                  <a:ext uri="{FF2B5EF4-FFF2-40B4-BE49-F238E27FC236}">
                    <a16:creationId xmlns:a16="http://schemas.microsoft.com/office/drawing/2014/main" id="{CEC803B2-0FA6-4832-933E-32984D857D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500" y="3955639"/>
                <a:ext cx="428500" cy="506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743AB0A-01DA-401E-B978-DC235182E3E2}"/>
                  </a:ext>
                </a:extLst>
              </p:cNvPr>
              <p:cNvSpPr/>
              <p:nvPr/>
            </p:nvSpPr>
            <p:spPr>
              <a:xfrm>
                <a:off x="5608086" y="4760724"/>
                <a:ext cx="1740294" cy="603214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TextBox 77">
                <a:extLst>
                  <a:ext uri="{FF2B5EF4-FFF2-40B4-BE49-F238E27FC236}">
                    <a16:creationId xmlns:a16="http://schemas.microsoft.com/office/drawing/2014/main" id="{32642AE6-6BA6-4BE0-B31F-C4B53A1D4B2C}"/>
                  </a:ext>
                </a:extLst>
              </p:cNvPr>
              <p:cNvSpPr txBox="1"/>
              <p:nvPr/>
            </p:nvSpPr>
            <p:spPr>
              <a:xfrm>
                <a:off x="5868327" y="5165168"/>
                <a:ext cx="14800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Development Team</a:t>
                </a:r>
              </a:p>
            </p:txBody>
          </p:sp>
          <p:pic>
            <p:nvPicPr>
              <p:cNvPr id="134" name="Picture 133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2287AF17-6574-4A53-ADD6-BEB7035F1B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6061054" y="4833982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5" name="Picture 134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5B2E867E-52A6-4D77-BBD5-27FAE383A9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6476086" y="4833982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6" name="TextBox 80">
                <a:extLst>
                  <a:ext uri="{FF2B5EF4-FFF2-40B4-BE49-F238E27FC236}">
                    <a16:creationId xmlns:a16="http://schemas.microsoft.com/office/drawing/2014/main" id="{ADF204DB-38DA-4D0B-ADED-ACE925EB33F0}"/>
                  </a:ext>
                </a:extLst>
              </p:cNvPr>
              <p:cNvSpPr txBox="1"/>
              <p:nvPr/>
            </p:nvSpPr>
            <p:spPr>
              <a:xfrm>
                <a:off x="6058553" y="5103677"/>
                <a:ext cx="35960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SD</a:t>
                </a:r>
              </a:p>
            </p:txBody>
          </p:sp>
          <p:sp>
            <p:nvSpPr>
              <p:cNvPr id="137" name="TextBox 81">
                <a:extLst>
                  <a:ext uri="{FF2B5EF4-FFF2-40B4-BE49-F238E27FC236}">
                    <a16:creationId xmlns:a16="http://schemas.microsoft.com/office/drawing/2014/main" id="{AFD565C3-A73F-4DB5-BC99-D2D8B19583FE}"/>
                  </a:ext>
                </a:extLst>
              </p:cNvPr>
              <p:cNvSpPr txBox="1"/>
              <p:nvPr/>
            </p:nvSpPr>
            <p:spPr>
              <a:xfrm>
                <a:off x="6497672" y="5103677"/>
                <a:ext cx="33528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QA</a:t>
                </a:r>
              </a:p>
            </p:txBody>
          </p:sp>
          <p:pic>
            <p:nvPicPr>
              <p:cNvPr id="138" name="Picture 137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E78C39E2-6A67-4B31-BC21-42C185208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6891119" y="4833982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9" name="Isosceles Triangle 138">
                <a:extLst>
                  <a:ext uri="{FF2B5EF4-FFF2-40B4-BE49-F238E27FC236}">
                    <a16:creationId xmlns:a16="http://schemas.microsoft.com/office/drawing/2014/main" id="{4DF3F624-2BC8-47A1-A6CC-DDC762D610D9}"/>
                  </a:ext>
                </a:extLst>
              </p:cNvPr>
              <p:cNvSpPr/>
              <p:nvPr/>
            </p:nvSpPr>
            <p:spPr>
              <a:xfrm rot="10800000">
                <a:off x="6350586" y="4649532"/>
                <a:ext cx="266617" cy="105944"/>
              </a:xfrm>
              <a:prstGeom prst="triangl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40" name="Picture 139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05FBBBEE-6119-44B7-98E4-31EDDE28E5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5646022" y="4833982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1" name="TextBox 88">
                <a:extLst>
                  <a:ext uri="{FF2B5EF4-FFF2-40B4-BE49-F238E27FC236}">
                    <a16:creationId xmlns:a16="http://schemas.microsoft.com/office/drawing/2014/main" id="{36625E59-A541-4C1A-B40E-E12E892415BB}"/>
                  </a:ext>
                </a:extLst>
              </p:cNvPr>
              <p:cNvSpPr txBox="1"/>
              <p:nvPr/>
            </p:nvSpPr>
            <p:spPr>
              <a:xfrm>
                <a:off x="5669705" y="5103677"/>
                <a:ext cx="309334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VE</a:t>
                </a: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0FBD0F1A-AD1E-4AD6-AB9D-FC74414D7EBC}"/>
                  </a:ext>
                </a:extLst>
              </p:cNvPr>
              <p:cNvGrpSpPr/>
              <p:nvPr/>
            </p:nvGrpSpPr>
            <p:grpSpPr>
              <a:xfrm>
                <a:off x="5618685" y="4148493"/>
                <a:ext cx="611495" cy="564935"/>
                <a:chOff x="5555185" y="4148493"/>
                <a:chExt cx="611495" cy="564935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396FAF9-84C3-482B-AE8A-126E15DBEB8C}"/>
                    </a:ext>
                  </a:extLst>
                </p:cNvPr>
                <p:cNvSpPr/>
                <p:nvPr/>
              </p:nvSpPr>
              <p:spPr>
                <a:xfrm>
                  <a:off x="5555185" y="4148493"/>
                  <a:ext cx="611495" cy="564935"/>
                </a:xfrm>
                <a:prstGeom prst="rect">
                  <a:avLst/>
                </a:prstGeom>
                <a:noFill/>
                <a:ln w="3175" cap="flat" cmpd="sng" algn="ctr">
                  <a:solidFill>
                    <a:sysClr val="window" lastClr="FFFFFF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44" name="Picture 143" descr="https://cdn4.iconfinder.com/data/icons/rcons-user/32/user_group_users_accounts_contacts-512.png">
                  <a:extLst>
                    <a:ext uri="{FF2B5EF4-FFF2-40B4-BE49-F238E27FC236}">
                      <a16:creationId xmlns:a16="http://schemas.microsoft.com/office/drawing/2014/main" id="{300C5042-25D9-4E62-82EC-040FBA46B8E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duotone>
                    <a:srgbClr val="A5A5A5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894"/>
                <a:stretch/>
              </p:blipFill>
              <p:spPr bwMode="auto">
                <a:xfrm>
                  <a:off x="5695724" y="4243165"/>
                  <a:ext cx="344169" cy="2722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5" name="TextBox 99">
                  <a:extLst>
                    <a:ext uri="{FF2B5EF4-FFF2-40B4-BE49-F238E27FC236}">
                      <a16:creationId xmlns:a16="http://schemas.microsoft.com/office/drawing/2014/main" id="{025F1A71-1D85-40B6-B764-A6473D805663}"/>
                    </a:ext>
                  </a:extLst>
                </p:cNvPr>
                <p:cNvSpPr txBox="1"/>
                <p:nvPr/>
              </p:nvSpPr>
              <p:spPr>
                <a:xfrm>
                  <a:off x="5663676" y="4466749"/>
                  <a:ext cx="4402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SD(S)</a:t>
                  </a:r>
                </a:p>
              </p:txBody>
            </p:sp>
          </p:grp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9EF1F4AB-A2EC-425F-809D-6CB0DF2C8877}"/>
                </a:ext>
              </a:extLst>
            </p:cNvPr>
            <p:cNvGrpSpPr/>
            <p:nvPr/>
          </p:nvGrpSpPr>
          <p:grpSpPr>
            <a:xfrm>
              <a:off x="10422482" y="3955639"/>
              <a:ext cx="1740294" cy="1455750"/>
              <a:chOff x="5608086" y="3955639"/>
              <a:chExt cx="1740294" cy="1455750"/>
            </a:xfrm>
          </p:grpSpPr>
          <p:sp>
            <p:nvSpPr>
              <p:cNvPr id="112" name="TextBox 75">
                <a:extLst>
                  <a:ext uri="{FF2B5EF4-FFF2-40B4-BE49-F238E27FC236}">
                    <a16:creationId xmlns:a16="http://schemas.microsoft.com/office/drawing/2014/main" id="{840BF54F-12FE-43E4-BF52-F1CFF20CB537}"/>
                  </a:ext>
                </a:extLst>
              </p:cNvPr>
              <p:cNvSpPr txBox="1"/>
              <p:nvPr/>
            </p:nvSpPr>
            <p:spPr>
              <a:xfrm>
                <a:off x="5717600" y="4415479"/>
                <a:ext cx="149996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TL</a:t>
                </a:r>
              </a:p>
            </p:txBody>
          </p:sp>
          <p:sp>
            <p:nvSpPr>
              <p:cNvPr id="113" name="TextBox 83">
                <a:extLst>
                  <a:ext uri="{FF2B5EF4-FFF2-40B4-BE49-F238E27FC236}">
                    <a16:creationId xmlns:a16="http://schemas.microsoft.com/office/drawing/2014/main" id="{6FF4F600-C794-46F6-8DFC-3EB1842A8C1C}"/>
                  </a:ext>
                </a:extLst>
              </p:cNvPr>
              <p:cNvSpPr txBox="1"/>
              <p:nvPr/>
            </p:nvSpPr>
            <p:spPr>
              <a:xfrm>
                <a:off x="6912471" y="5103677"/>
                <a:ext cx="310567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SSD</a:t>
                </a:r>
              </a:p>
            </p:txBody>
          </p:sp>
          <p:pic>
            <p:nvPicPr>
              <p:cNvPr id="114" name="Picture 113" descr="https://cdn4.iconfinder.com/data/icons/business-and-management/78/Business_management_strategy_office-03-512.png">
                <a:extLst>
                  <a:ext uri="{FF2B5EF4-FFF2-40B4-BE49-F238E27FC236}">
                    <a16:creationId xmlns:a16="http://schemas.microsoft.com/office/drawing/2014/main" id="{43EC5BC3-DCB1-4D73-BBDF-CD0D514A15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500" y="3955639"/>
                <a:ext cx="428500" cy="506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ADB1547E-AB9E-414D-AA0A-EEB4ED843C81}"/>
                  </a:ext>
                </a:extLst>
              </p:cNvPr>
              <p:cNvSpPr/>
              <p:nvPr/>
            </p:nvSpPr>
            <p:spPr>
              <a:xfrm>
                <a:off x="5608086" y="4760724"/>
                <a:ext cx="1740294" cy="603214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" lastClr="FFFFFF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TextBox 77">
                <a:extLst>
                  <a:ext uri="{FF2B5EF4-FFF2-40B4-BE49-F238E27FC236}">
                    <a16:creationId xmlns:a16="http://schemas.microsoft.com/office/drawing/2014/main" id="{05A715C6-5727-442D-96E1-EE2337416C95}"/>
                  </a:ext>
                </a:extLst>
              </p:cNvPr>
              <p:cNvSpPr txBox="1"/>
              <p:nvPr/>
            </p:nvSpPr>
            <p:spPr>
              <a:xfrm>
                <a:off x="5868327" y="5165168"/>
                <a:ext cx="14800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Development Team</a:t>
                </a:r>
              </a:p>
            </p:txBody>
          </p:sp>
          <p:pic>
            <p:nvPicPr>
              <p:cNvPr id="117" name="Picture 116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F81AF7EA-C32E-4E39-98A0-ECBE88A0B1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6061054" y="4833982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8" name="Picture 117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CBF6CAC9-23CC-49FB-8E92-46992C0E8A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6476086" y="4833982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9" name="TextBox 80">
                <a:extLst>
                  <a:ext uri="{FF2B5EF4-FFF2-40B4-BE49-F238E27FC236}">
                    <a16:creationId xmlns:a16="http://schemas.microsoft.com/office/drawing/2014/main" id="{508FC6AA-042F-41D9-89E0-F4C4EB0FDA14}"/>
                  </a:ext>
                </a:extLst>
              </p:cNvPr>
              <p:cNvSpPr txBox="1"/>
              <p:nvPr/>
            </p:nvSpPr>
            <p:spPr>
              <a:xfrm>
                <a:off x="6058553" y="5103677"/>
                <a:ext cx="35960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SD</a:t>
                </a:r>
              </a:p>
            </p:txBody>
          </p:sp>
          <p:sp>
            <p:nvSpPr>
              <p:cNvPr id="120" name="TextBox 81">
                <a:extLst>
                  <a:ext uri="{FF2B5EF4-FFF2-40B4-BE49-F238E27FC236}">
                    <a16:creationId xmlns:a16="http://schemas.microsoft.com/office/drawing/2014/main" id="{F29061EF-CF2D-496E-BF31-25E27F69F5BB}"/>
                  </a:ext>
                </a:extLst>
              </p:cNvPr>
              <p:cNvSpPr txBox="1"/>
              <p:nvPr/>
            </p:nvSpPr>
            <p:spPr>
              <a:xfrm>
                <a:off x="6497672" y="5103677"/>
                <a:ext cx="33528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QA</a:t>
                </a:r>
              </a:p>
            </p:txBody>
          </p:sp>
          <p:pic>
            <p:nvPicPr>
              <p:cNvPr id="121" name="Picture 120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9C962E61-0079-4448-8F7E-25C9EE5A8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6891119" y="4833982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4BB499D2-5580-4C4C-AC95-6608A02D7F79}"/>
                  </a:ext>
                </a:extLst>
              </p:cNvPr>
              <p:cNvSpPr/>
              <p:nvPr/>
            </p:nvSpPr>
            <p:spPr>
              <a:xfrm rot="10800000">
                <a:off x="6350586" y="4649532"/>
                <a:ext cx="266617" cy="105944"/>
              </a:xfrm>
              <a:prstGeom prst="triangl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3" name="Picture 122" descr="https://cdn4.iconfinder.com/data/icons/rcons-user/32/user_group_users_accounts_contacts-512.png">
                <a:extLst>
                  <a:ext uri="{FF2B5EF4-FFF2-40B4-BE49-F238E27FC236}">
                    <a16:creationId xmlns:a16="http://schemas.microsoft.com/office/drawing/2014/main" id="{F1DDC769-3748-4FB5-A5A5-433D6CAEE8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94"/>
              <a:stretch/>
            </p:blipFill>
            <p:spPr bwMode="auto">
              <a:xfrm>
                <a:off x="5646022" y="4833982"/>
                <a:ext cx="344169" cy="272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TextBox 88">
                <a:extLst>
                  <a:ext uri="{FF2B5EF4-FFF2-40B4-BE49-F238E27FC236}">
                    <a16:creationId xmlns:a16="http://schemas.microsoft.com/office/drawing/2014/main" id="{1242DB2B-46BC-4722-9297-2086DC50796E}"/>
                  </a:ext>
                </a:extLst>
              </p:cNvPr>
              <p:cNvSpPr txBox="1"/>
              <p:nvPr/>
            </p:nvSpPr>
            <p:spPr>
              <a:xfrm>
                <a:off x="5669705" y="5103677"/>
                <a:ext cx="309334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VE</a:t>
                </a: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9B03CE98-472D-4C4B-A910-3469EE90D2A9}"/>
                  </a:ext>
                </a:extLst>
              </p:cNvPr>
              <p:cNvGrpSpPr/>
              <p:nvPr/>
            </p:nvGrpSpPr>
            <p:grpSpPr>
              <a:xfrm>
                <a:off x="5618685" y="4148493"/>
                <a:ext cx="611495" cy="564935"/>
                <a:chOff x="5555185" y="4148493"/>
                <a:chExt cx="611495" cy="564935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71D2A34B-ACC1-48E7-9D81-5C5D5BC60EE8}"/>
                    </a:ext>
                  </a:extLst>
                </p:cNvPr>
                <p:cNvSpPr/>
                <p:nvPr/>
              </p:nvSpPr>
              <p:spPr>
                <a:xfrm>
                  <a:off x="5555185" y="4148493"/>
                  <a:ext cx="611495" cy="564935"/>
                </a:xfrm>
                <a:prstGeom prst="rect">
                  <a:avLst/>
                </a:prstGeom>
                <a:noFill/>
                <a:ln w="3175" cap="flat" cmpd="sng" algn="ctr">
                  <a:solidFill>
                    <a:sysClr val="window" lastClr="FFFFFF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27" name="Picture 126" descr="https://cdn4.iconfinder.com/data/icons/rcons-user/32/user_group_users_accounts_contacts-512.png">
                  <a:extLst>
                    <a:ext uri="{FF2B5EF4-FFF2-40B4-BE49-F238E27FC236}">
                      <a16:creationId xmlns:a16="http://schemas.microsoft.com/office/drawing/2014/main" id="{F1E4E20D-FACA-4756-BB08-D60ECC11462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duotone>
                    <a:srgbClr val="A5A5A5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894"/>
                <a:stretch/>
              </p:blipFill>
              <p:spPr bwMode="auto">
                <a:xfrm>
                  <a:off x="5695724" y="4243165"/>
                  <a:ext cx="344169" cy="2722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8" name="TextBox 99">
                  <a:extLst>
                    <a:ext uri="{FF2B5EF4-FFF2-40B4-BE49-F238E27FC236}">
                      <a16:creationId xmlns:a16="http://schemas.microsoft.com/office/drawing/2014/main" id="{8983E91A-F8EB-4226-A59D-3EE42734E443}"/>
                    </a:ext>
                  </a:extLst>
                </p:cNvPr>
                <p:cNvSpPr txBox="1"/>
                <p:nvPr/>
              </p:nvSpPr>
              <p:spPr>
                <a:xfrm>
                  <a:off x="5663676" y="4466749"/>
                  <a:ext cx="4402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SD(S)</a:t>
                  </a:r>
                </a:p>
              </p:txBody>
            </p:sp>
          </p:grpSp>
        </p:grp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94164C01-0560-4D70-9045-B352C0B51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7177" y="1336730"/>
              <a:ext cx="340932" cy="340932"/>
            </a:xfrm>
            <a:prstGeom prst="rect">
              <a:avLst/>
            </a:prstGeom>
          </p:spPr>
        </p:pic>
        <p:sp>
          <p:nvSpPr>
            <p:cNvPr id="103" name="TextBox 72">
              <a:extLst>
                <a:ext uri="{FF2B5EF4-FFF2-40B4-BE49-F238E27FC236}">
                  <a16:creationId xmlns:a16="http://schemas.microsoft.com/office/drawing/2014/main" id="{F0160483-AF8E-4127-9A36-4AC4B6711F75}"/>
                </a:ext>
              </a:extLst>
            </p:cNvPr>
            <p:cNvSpPr txBox="1"/>
            <p:nvPr/>
          </p:nvSpPr>
          <p:spPr>
            <a:xfrm>
              <a:off x="3733990" y="1558946"/>
              <a:ext cx="16459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RMG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C987A36D-50BD-4651-BA4C-988ECCF40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933" y="810605"/>
              <a:ext cx="282248" cy="181444"/>
            </a:xfrm>
            <a:prstGeom prst="rect">
              <a:avLst/>
            </a:prstGeom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2BE4351-54EF-4DA4-8844-76A1AB24C579}"/>
                </a:ext>
              </a:extLst>
            </p:cNvPr>
            <p:cNvSpPr/>
            <p:nvPr/>
          </p:nvSpPr>
          <p:spPr>
            <a:xfrm>
              <a:off x="4109513" y="940715"/>
              <a:ext cx="110799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Times New Roman" panose="02020603050405020304" pitchFamily="18" charset="0"/>
                  <a:cs typeface="Calibri" panose="020F0502020204030204" pitchFamily="34" charset="0"/>
                </a:rPr>
                <a:t>United Kingdom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DBEB2E8B-8F5F-4746-ABE4-49F0D51AE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713" y="792423"/>
              <a:ext cx="281185" cy="181444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498B215B-1A11-4028-A766-3F7BB7796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9098" y="798831"/>
              <a:ext cx="281185" cy="180383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F8ACE97D-444E-434B-9284-0BBBE6180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1667" y="816576"/>
              <a:ext cx="279541" cy="180383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E03A3D3B-76EF-4E4F-8DEE-2B52D911F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7769" y="798831"/>
              <a:ext cx="280596" cy="180383"/>
            </a:xfrm>
            <a:prstGeom prst="rect">
              <a:avLst/>
            </a:prstGeom>
          </p:spPr>
        </p:pic>
        <p:sp>
          <p:nvSpPr>
            <p:cNvPr id="110" name="TextBox 84">
              <a:extLst>
                <a:ext uri="{FF2B5EF4-FFF2-40B4-BE49-F238E27FC236}">
                  <a16:creationId xmlns:a16="http://schemas.microsoft.com/office/drawing/2014/main" id="{D5E6C2EB-6ED6-48C6-8516-DE1C8F10BDA7}"/>
                </a:ext>
              </a:extLst>
            </p:cNvPr>
            <p:cNvSpPr txBox="1"/>
            <p:nvPr/>
          </p:nvSpPr>
          <p:spPr>
            <a:xfrm>
              <a:off x="5869493" y="3818882"/>
              <a:ext cx="19543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India Offshore Delivery Center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4EE7AEED-E6C4-4489-9884-CD6EC0D2B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0347" y="3919598"/>
              <a:ext cx="281185" cy="181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3986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C9EDBC-8914-4184-97EE-FB7595C89D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Engagement Methodology- ALD CoE 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C0C20-2EEA-4C68-ADBC-72D9DD96C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39" y="776222"/>
            <a:ext cx="11528899" cy="543255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16960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Shape icon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omput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stopwatch_POWER_USER_SEPARATOR_ICONS_clock_POWER_USER_SEPARATOR_ICONS_measure_POWER_USER_SEPARATOR_ICONS_speed_POWER_USER_SEPARATOR_ICONS_start_POWER_USER_SEPARATOR_ICONS_stop_POWER_USER_SEPARATOR_ICONS_tim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user_POWER_USER_SEPARATOR_ICONS_avatar_POWER_USER_SEPARATOR_ICONS_business_POWER_USER_SEPARATOR_ICONS_business-profile_POWER_USER_SEPARATOR_ICONS_business-user_POWER_USER_SEPARATOR_ICONS_businessman_POWER_USER_SEPARATOR_ICONS_businesswoman_POWER_USER_SEPARATOR_ICONS_profi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elp_POWER_USER_SEPARATOR_ICONS_helper_POWER_USER_SEPARATOR_ICONS_need-help_POWER_USER_SEPARATOR_ICONS_question_POWER_USER_SEPARATOR_ICONS_question-mark_POWER_USER_SEPARATOR_ICONS_questionmark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elp_POWER_USER_SEPARATOR_ICONS_helper_POWER_USER_SEPARATOR_ICONS_need-help_POWER_USER_SEPARATOR_ICONS_question_POWER_USER_SEPARATOR_ICONS_question-mark_POWER_USER_SEPARATOR_ICONS_questionmark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elp_POWER_USER_SEPARATOR_ICONS_helper_POWER_USER_SEPARATOR_ICONS_need-help_POWER_USER_SEPARATOR_ICONS_question_POWER_USER_SEPARATOR_ICONS_question-mark_POWER_USER_SEPARATOR_ICONS_questionmark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Shape icon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Shape icons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5122</TotalTime>
  <Words>5973</Words>
  <Application>Microsoft Office PowerPoint</Application>
  <PresentationFormat>Widescreen</PresentationFormat>
  <Paragraphs>2000</Paragraphs>
  <Slides>73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95" baseType="lpstr">
      <vt:lpstr>Segoe UI Semibold</vt:lpstr>
      <vt:lpstr>Calibri Light</vt:lpstr>
      <vt:lpstr>Noto Sans</vt:lpstr>
      <vt:lpstr>Tw Cen MT</vt:lpstr>
      <vt:lpstr>Times New Roman</vt:lpstr>
      <vt:lpstr>Wingdings</vt:lpstr>
      <vt:lpstr>Tahoma</vt:lpstr>
      <vt:lpstr>Calibri</vt:lpstr>
      <vt:lpstr>Symbol</vt:lpstr>
      <vt:lpstr>微软雅黑</vt:lpstr>
      <vt:lpstr>Arial</vt:lpstr>
      <vt:lpstr>Calibri (Body)</vt:lpstr>
      <vt:lpstr>Gotham Rounded Medium</vt:lpstr>
      <vt:lpstr>宋体</vt:lpstr>
      <vt:lpstr>ＭＳ Ｐゴシック</vt:lpstr>
      <vt:lpstr>Open Sans Extrabold</vt:lpstr>
      <vt:lpstr>游ゴシック</vt:lpstr>
      <vt:lpstr>Gotham Rounded Book</vt:lpstr>
      <vt:lpstr>Gotham</vt:lpstr>
      <vt:lpstr>Segoe UI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Shantanu Gupta</dc:creator>
  <cp:lastModifiedBy>Vinaykumar Srivastav</cp:lastModifiedBy>
  <cp:revision>77</cp:revision>
  <dcterms:created xsi:type="dcterms:W3CDTF">2020-07-13T09:56:47Z</dcterms:created>
  <dcterms:modified xsi:type="dcterms:W3CDTF">2021-03-27T05:28:59Z</dcterms:modified>
</cp:coreProperties>
</file>